
<file path=[Content_Types].xml><?xml version="1.0" encoding="utf-8"?>
<Types xmlns="http://schemas.openxmlformats.org/package/2006/content-types">
  <Default Extension="bin" ContentType="application/vnd.openxmlformats-officedocument.presentationml.printerSettings"/>
  <Default Extension="png" ContentType="image/png"/>
  <Default Extension="rels" ContentType="application/vnd.openxmlformats-package.relationships+xml"/>
  <Default Extension="emf" ContentType="image/x-emf"/>
  <Default Extension="xml" ContentType="application/xml"/>
  <Default Extension="vml" ContentType="application/vnd.openxmlformats-officedocument.vmlDrawing"/>
  <Default Extension="xlsx" ContentType="application/vnd.openxmlformats-officedocument.spreadsheetml.sheet"/>
  <Override PartName="/ppt/presentation.xml" ContentType="application/vnd.openxmlformats-officedocument.presentationml.presentation.main+xml"/>
  <Override PartName="/ppt/slides/slide32.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9.xml" ContentType="application/vnd.openxmlformats-officedocument.presentationml.slide+xml"/>
  <Override PartName="/ppt/slides/slide8.xml" ContentType="application/vnd.openxmlformats-officedocument.presentationml.slide+xml"/>
  <Override PartName="/ppt/slides/slide7.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26.xml" ContentType="application/vnd.openxmlformats-officedocument.presentationml.slide+xml"/>
  <Override PartName="/ppt/slides/slide25.xml" ContentType="application/vnd.openxmlformats-officedocument.presentationml.slide+xml"/>
  <Override PartName="/ppt/slides/slide24.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3.xml" ContentType="application/vnd.openxmlformats-officedocument.presentationml.slide+xml"/>
  <Override PartName="/ppt/slides/slide1.xml" ContentType="application/vnd.openxmlformats-officedocument.presentationml.slide+xml"/>
  <Override PartName="/ppt/slideMasters/slideMaster1.xml" ContentType="application/vnd.openxmlformats-officedocument.presentationml.slideMaster+xml"/>
  <Override PartName="/ppt/notesSlides/notesSlide12.xml" ContentType="application/vnd.openxmlformats-officedocument.presentationml.notesSlide+xml"/>
  <Override PartName="/ppt/notesSlides/notesSlide16.xml" ContentType="application/vnd.openxmlformats-officedocument.presentationml.notesSlide+xml"/>
  <Override PartName="/ppt/notesSlides/notesSlide5.xml" ContentType="application/vnd.openxmlformats-officedocument.presentationml.notesSlide+xml"/>
  <Override PartName="/ppt/notesSlides/notesSlide3.xml" ContentType="application/vnd.openxmlformats-officedocument.presentationml.notesSlide+xml"/>
  <Override PartName="/ppt/notesSlides/notesSlide8.xml" ContentType="application/vnd.openxmlformats-officedocument.presentationml.notesSlide+xml"/>
  <Override PartName="/ppt/notesSlides/notesSlide17.xml" ContentType="application/vnd.openxmlformats-officedocument.presentationml.notesSlide+xml"/>
  <Override PartName="/ppt/notesSlides/notesSlide4.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2.xml" ContentType="application/vnd.openxmlformats-officedocument.presentationml.notesSlide+xml"/>
  <Override PartName="/ppt/slideLayouts/slideLayout5.xml" ContentType="application/vnd.openxmlformats-officedocument.presentationml.slideLayout+xml"/>
  <Override PartName="/ppt/slideLayouts/slideLayout4.xml" ContentType="application/vnd.openxmlformats-officedocument.presentationml.slideLayout+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slideLayouts/slideLayout1.xml" ContentType="application/vnd.openxmlformats-officedocument.presentationml.slideLayout+xml"/>
  <Override PartName="/ppt/notesSlides/notesSlide7.xml" ContentType="application/vnd.openxmlformats-officedocument.presentationml.notesSlide+xml"/>
  <Override PartName="/ppt/notesSlides/notesSlide6.xml" ContentType="application/vnd.openxmlformats-officedocument.presentationml.notesSlide+xml"/>
  <Override PartName="/ppt/notesSlides/notesSlide24.xml" ContentType="application/vnd.openxmlformats-officedocument.presentationml.notesSlide+xml"/>
  <Override PartName="/ppt/notesSlides/notesSlide23.xml" ContentType="application/vnd.openxmlformats-officedocument.presentationml.notesSlide+xml"/>
  <Override PartName="/ppt/notesSlides/notesSlide22.xml" ContentType="application/vnd.openxmlformats-officedocument.presentationml.notesSlide+xml"/>
  <Override PartName="/ppt/notesSlides/notesSlide19.xml" ContentType="application/vnd.openxmlformats-officedocument.presentationml.notesSlide+xml"/>
  <Override PartName="/ppt/slideLayouts/slideLayout3.xml" ContentType="application/vnd.openxmlformats-officedocument.presentationml.slideLayout+xml"/>
  <Override PartName="/ppt/notesSlides/notesSlide18.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slideLayouts/slideLayout2.xml" ContentType="application/vnd.openxmlformats-officedocument.presentationml.slideLayout+xml"/>
  <Override PartName="/ppt/notesMasters/notesMaster1.xml" ContentType="application/vnd.openxmlformats-officedocument.presentationml.notesMaster+xml"/>
  <Override PartName="/ppt/theme/theme1.xml" ContentType="application/vnd.openxmlformats-officedocument.theme+xml"/>
  <Override PartName="/ppt/theme/theme2.xml" ContentType="application/vnd.openxmlformats-officedocument.theme+xml"/>
  <Override PartName="/ppt/embeddings/oleObject1.bin" ContentType="application/vnd.openxmlformats-officedocument.oleObject"/>
  <Override PartName="/ppt/charts/chart4.xml" ContentType="application/vnd.openxmlformats-officedocument.drawingml.chart+xml"/>
  <Override PartName="/ppt/charts/chart3.xml" ContentType="application/vnd.openxmlformats-officedocument.drawingml.chart+xml"/>
  <Override PartName="/ppt/charts/chart2.xml" ContentType="application/vnd.openxmlformats-officedocument.drawingml.chart+xml"/>
  <Override PartName="/ppt/charts/chart1.xml" ContentType="application/vnd.openxmlformats-officedocument.drawingml.chart+xml"/>
  <Override PartName="/ppt/tableStyles.xml" ContentType="application/vnd.openxmlformats-officedocument.presentationml.tableStyles+xml"/>
  <Override PartName="/ppt/presProps.xml" ContentType="application/vnd.openxmlformats-officedocument.presentationml.presProps+xml"/>
  <Override PartName="/ppt/viewProps.xml" ContentType="application/vnd.openxmlformats-officedocument.presentationml.viewProps+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35"/>
  </p:notesMasterIdLst>
  <p:sldIdLst>
    <p:sldId id="256" r:id="rId2"/>
    <p:sldId id="261" r:id="rId3"/>
    <p:sldId id="280" r:id="rId4"/>
    <p:sldId id="262" r:id="rId5"/>
    <p:sldId id="263" r:id="rId6"/>
    <p:sldId id="264" r:id="rId7"/>
    <p:sldId id="265" r:id="rId8"/>
    <p:sldId id="281" r:id="rId9"/>
    <p:sldId id="282" r:id="rId10"/>
    <p:sldId id="283" r:id="rId11"/>
    <p:sldId id="284" r:id="rId12"/>
    <p:sldId id="286" r:id="rId13"/>
    <p:sldId id="288" r:id="rId14"/>
    <p:sldId id="291" r:id="rId15"/>
    <p:sldId id="292" r:id="rId16"/>
    <p:sldId id="293" r:id="rId17"/>
    <p:sldId id="319" r:id="rId18"/>
    <p:sldId id="320" r:id="rId19"/>
    <p:sldId id="296" r:id="rId20"/>
    <p:sldId id="297" r:id="rId21"/>
    <p:sldId id="298" r:id="rId22"/>
    <p:sldId id="299" r:id="rId23"/>
    <p:sldId id="300" r:id="rId24"/>
    <p:sldId id="301" r:id="rId25"/>
    <p:sldId id="275" r:id="rId26"/>
    <p:sldId id="302" r:id="rId27"/>
    <p:sldId id="303" r:id="rId28"/>
    <p:sldId id="305" r:id="rId29"/>
    <p:sldId id="304" r:id="rId30"/>
    <p:sldId id="307" r:id="rId31"/>
    <p:sldId id="308" r:id="rId32"/>
    <p:sldId id="309" r:id="rId33"/>
    <p:sldId id="318" r:id="rId34"/>
  </p:sldIdLst>
  <p:sldSz cx="13004800" cy="97536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r" defTabSz="584200" rtl="0" fontAlgn="auto" latinLnBrk="0" hangingPunct="0">
      <a:lnSpc>
        <a:spcPct val="100000"/>
      </a:lnSpc>
      <a:spcBef>
        <a:spcPts val="0"/>
      </a:spcBef>
      <a:spcAft>
        <a:spcPts val="0"/>
      </a:spcAft>
      <a:buClrTx/>
      <a:buSzTx/>
      <a:buFontTx/>
      <a:buNone/>
      <a:tabLst/>
      <a:defRPr kumimoji="0" sz="6000" b="0" i="0" u="none" strike="noStrike" cap="none" spc="0" normalizeH="0" baseline="0">
        <a:ln>
          <a:noFill/>
        </a:ln>
        <a:solidFill>
          <a:srgbClr val="CB2C30"/>
        </a:solidFill>
        <a:effectLst/>
        <a:uFillTx/>
        <a:latin typeface="+mn-lt"/>
        <a:ea typeface="+mn-ea"/>
        <a:cs typeface="+mn-cs"/>
        <a:sym typeface="Calibri"/>
      </a:defRPr>
    </a:lvl1pPr>
    <a:lvl2pPr marL="0" marR="0" indent="228600" algn="r" defTabSz="584200" rtl="0" fontAlgn="auto" latinLnBrk="0" hangingPunct="0">
      <a:lnSpc>
        <a:spcPct val="100000"/>
      </a:lnSpc>
      <a:spcBef>
        <a:spcPts val="0"/>
      </a:spcBef>
      <a:spcAft>
        <a:spcPts val="0"/>
      </a:spcAft>
      <a:buClrTx/>
      <a:buSzTx/>
      <a:buFontTx/>
      <a:buNone/>
      <a:tabLst/>
      <a:defRPr kumimoji="0" sz="6000" b="0" i="0" u="none" strike="noStrike" cap="none" spc="0" normalizeH="0" baseline="0">
        <a:ln>
          <a:noFill/>
        </a:ln>
        <a:solidFill>
          <a:srgbClr val="CB2C30"/>
        </a:solidFill>
        <a:effectLst/>
        <a:uFillTx/>
        <a:latin typeface="+mn-lt"/>
        <a:ea typeface="+mn-ea"/>
        <a:cs typeface="+mn-cs"/>
        <a:sym typeface="Calibri"/>
      </a:defRPr>
    </a:lvl2pPr>
    <a:lvl3pPr marL="0" marR="0" indent="457200" algn="r" defTabSz="584200" rtl="0" fontAlgn="auto" latinLnBrk="0" hangingPunct="0">
      <a:lnSpc>
        <a:spcPct val="100000"/>
      </a:lnSpc>
      <a:spcBef>
        <a:spcPts val="0"/>
      </a:spcBef>
      <a:spcAft>
        <a:spcPts val="0"/>
      </a:spcAft>
      <a:buClrTx/>
      <a:buSzTx/>
      <a:buFontTx/>
      <a:buNone/>
      <a:tabLst/>
      <a:defRPr kumimoji="0" sz="6000" b="0" i="0" u="none" strike="noStrike" cap="none" spc="0" normalizeH="0" baseline="0">
        <a:ln>
          <a:noFill/>
        </a:ln>
        <a:solidFill>
          <a:srgbClr val="CB2C30"/>
        </a:solidFill>
        <a:effectLst/>
        <a:uFillTx/>
        <a:latin typeface="+mn-lt"/>
        <a:ea typeface="+mn-ea"/>
        <a:cs typeface="+mn-cs"/>
        <a:sym typeface="Calibri"/>
      </a:defRPr>
    </a:lvl3pPr>
    <a:lvl4pPr marL="0" marR="0" indent="685800" algn="r" defTabSz="584200" rtl="0" fontAlgn="auto" latinLnBrk="0" hangingPunct="0">
      <a:lnSpc>
        <a:spcPct val="100000"/>
      </a:lnSpc>
      <a:spcBef>
        <a:spcPts val="0"/>
      </a:spcBef>
      <a:spcAft>
        <a:spcPts val="0"/>
      </a:spcAft>
      <a:buClrTx/>
      <a:buSzTx/>
      <a:buFontTx/>
      <a:buNone/>
      <a:tabLst/>
      <a:defRPr kumimoji="0" sz="6000" b="0" i="0" u="none" strike="noStrike" cap="none" spc="0" normalizeH="0" baseline="0">
        <a:ln>
          <a:noFill/>
        </a:ln>
        <a:solidFill>
          <a:srgbClr val="CB2C30"/>
        </a:solidFill>
        <a:effectLst/>
        <a:uFillTx/>
        <a:latin typeface="+mn-lt"/>
        <a:ea typeface="+mn-ea"/>
        <a:cs typeface="+mn-cs"/>
        <a:sym typeface="Calibri"/>
      </a:defRPr>
    </a:lvl4pPr>
    <a:lvl5pPr marL="0" marR="0" indent="914400" algn="r" defTabSz="584200" rtl="0" fontAlgn="auto" latinLnBrk="0" hangingPunct="0">
      <a:lnSpc>
        <a:spcPct val="100000"/>
      </a:lnSpc>
      <a:spcBef>
        <a:spcPts val="0"/>
      </a:spcBef>
      <a:spcAft>
        <a:spcPts val="0"/>
      </a:spcAft>
      <a:buClrTx/>
      <a:buSzTx/>
      <a:buFontTx/>
      <a:buNone/>
      <a:tabLst/>
      <a:defRPr kumimoji="0" sz="6000" b="0" i="0" u="none" strike="noStrike" cap="none" spc="0" normalizeH="0" baseline="0">
        <a:ln>
          <a:noFill/>
        </a:ln>
        <a:solidFill>
          <a:srgbClr val="CB2C30"/>
        </a:solidFill>
        <a:effectLst/>
        <a:uFillTx/>
        <a:latin typeface="+mn-lt"/>
        <a:ea typeface="+mn-ea"/>
        <a:cs typeface="+mn-cs"/>
        <a:sym typeface="Calibri"/>
      </a:defRPr>
    </a:lvl5pPr>
    <a:lvl6pPr marL="0" marR="0" indent="1143000" algn="r" defTabSz="584200" rtl="0" fontAlgn="auto" latinLnBrk="0" hangingPunct="0">
      <a:lnSpc>
        <a:spcPct val="100000"/>
      </a:lnSpc>
      <a:spcBef>
        <a:spcPts val="0"/>
      </a:spcBef>
      <a:spcAft>
        <a:spcPts val="0"/>
      </a:spcAft>
      <a:buClrTx/>
      <a:buSzTx/>
      <a:buFontTx/>
      <a:buNone/>
      <a:tabLst/>
      <a:defRPr kumimoji="0" sz="6000" b="0" i="0" u="none" strike="noStrike" cap="none" spc="0" normalizeH="0" baseline="0">
        <a:ln>
          <a:noFill/>
        </a:ln>
        <a:solidFill>
          <a:srgbClr val="CB2C30"/>
        </a:solidFill>
        <a:effectLst/>
        <a:uFillTx/>
        <a:latin typeface="+mn-lt"/>
        <a:ea typeface="+mn-ea"/>
        <a:cs typeface="+mn-cs"/>
        <a:sym typeface="Calibri"/>
      </a:defRPr>
    </a:lvl6pPr>
    <a:lvl7pPr marL="0" marR="0" indent="1371600" algn="r" defTabSz="584200" rtl="0" fontAlgn="auto" latinLnBrk="0" hangingPunct="0">
      <a:lnSpc>
        <a:spcPct val="100000"/>
      </a:lnSpc>
      <a:spcBef>
        <a:spcPts val="0"/>
      </a:spcBef>
      <a:spcAft>
        <a:spcPts val="0"/>
      </a:spcAft>
      <a:buClrTx/>
      <a:buSzTx/>
      <a:buFontTx/>
      <a:buNone/>
      <a:tabLst/>
      <a:defRPr kumimoji="0" sz="6000" b="0" i="0" u="none" strike="noStrike" cap="none" spc="0" normalizeH="0" baseline="0">
        <a:ln>
          <a:noFill/>
        </a:ln>
        <a:solidFill>
          <a:srgbClr val="CB2C30"/>
        </a:solidFill>
        <a:effectLst/>
        <a:uFillTx/>
        <a:latin typeface="+mn-lt"/>
        <a:ea typeface="+mn-ea"/>
        <a:cs typeface="+mn-cs"/>
        <a:sym typeface="Calibri"/>
      </a:defRPr>
    </a:lvl7pPr>
    <a:lvl8pPr marL="0" marR="0" indent="1600200" algn="r" defTabSz="584200" rtl="0" fontAlgn="auto" latinLnBrk="0" hangingPunct="0">
      <a:lnSpc>
        <a:spcPct val="100000"/>
      </a:lnSpc>
      <a:spcBef>
        <a:spcPts val="0"/>
      </a:spcBef>
      <a:spcAft>
        <a:spcPts val="0"/>
      </a:spcAft>
      <a:buClrTx/>
      <a:buSzTx/>
      <a:buFontTx/>
      <a:buNone/>
      <a:tabLst/>
      <a:defRPr kumimoji="0" sz="6000" b="0" i="0" u="none" strike="noStrike" cap="none" spc="0" normalizeH="0" baseline="0">
        <a:ln>
          <a:noFill/>
        </a:ln>
        <a:solidFill>
          <a:srgbClr val="CB2C30"/>
        </a:solidFill>
        <a:effectLst/>
        <a:uFillTx/>
        <a:latin typeface="+mn-lt"/>
        <a:ea typeface="+mn-ea"/>
        <a:cs typeface="+mn-cs"/>
        <a:sym typeface="Calibri"/>
      </a:defRPr>
    </a:lvl8pPr>
    <a:lvl9pPr marL="0" marR="0" indent="1828800" algn="r" defTabSz="584200" rtl="0" fontAlgn="auto" latinLnBrk="0" hangingPunct="0">
      <a:lnSpc>
        <a:spcPct val="100000"/>
      </a:lnSpc>
      <a:spcBef>
        <a:spcPts val="0"/>
      </a:spcBef>
      <a:spcAft>
        <a:spcPts val="0"/>
      </a:spcAft>
      <a:buClrTx/>
      <a:buSzTx/>
      <a:buFontTx/>
      <a:buNone/>
      <a:tabLst/>
      <a:defRPr kumimoji="0" sz="6000" b="0" i="0" u="none" strike="noStrike" cap="none" spc="0" normalizeH="0" baseline="0">
        <a:ln>
          <a:noFill/>
        </a:ln>
        <a:solidFill>
          <a:srgbClr val="CB2C30"/>
        </a:solidFill>
        <a:effectLst/>
        <a:uFillTx/>
        <a:latin typeface="+mn-lt"/>
        <a:ea typeface="+mn-ea"/>
        <a:cs typeface="+mn-cs"/>
        <a:sym typeface="Calibri"/>
      </a:defRPr>
    </a:lvl9pPr>
  </p:defaultTextStyle>
  <p:extLst>
    <p:ext uri="{EFAFB233-063F-42B5-8137-9DF3F51BA10A}">
      <p15:sldGuideLst xmlns="" xmlns:p15="http://schemas.microsoft.com/office/powerpoint/2012/main">
        <p15:guide id="1" orient="horz" pos="3072">
          <p15:clr>
            <a:srgbClr val="A4A3A4"/>
          </p15:clr>
        </p15:guide>
        <p15:guide id="2" pos="4096">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940675A-B579-460E-94D1-54222C63F5DA}">
  <a:tblStyle styleId="{BBFC77FB-9ED0-4EC9-95AA-A1379042E648}" styleName="">
    <a:tblBg/>
    <a:wholeTbl>
      <a:tcTxStyle b="off" i="off">
        <a:font>
          <a:latin typeface="Roboto Regular"/>
          <a:ea typeface="Roboto Regular"/>
          <a:cs typeface="Roboto Regular"/>
        </a:font>
        <a:srgbClr val="2B4051"/>
      </a:tcTxStyle>
      <a:tcStyle>
        <a:tcBdr>
          <a:left>
            <a:ln w="12700" cap="flat">
              <a:noFill/>
              <a:miter lim="400000"/>
            </a:ln>
          </a:left>
          <a:right>
            <a:ln w="12700" cap="flat">
              <a:noFill/>
              <a:miter lim="400000"/>
            </a:ln>
          </a:right>
          <a:top>
            <a:ln w="6350" cap="flat">
              <a:solidFill>
                <a:srgbClr val="F6AB04"/>
              </a:solidFill>
              <a:prstDash val="solid"/>
              <a:miter lim="400000"/>
            </a:ln>
          </a:top>
          <a:bottom>
            <a:ln w="6350" cap="flat">
              <a:solidFill>
                <a:srgbClr val="F6AB04"/>
              </a:solidFill>
              <a:prstDash val="solid"/>
              <a:miter lim="400000"/>
            </a:ln>
          </a:bottom>
          <a:insideH>
            <a:ln w="6350" cap="flat">
              <a:solidFill>
                <a:srgbClr val="F6AB04"/>
              </a:solidFill>
              <a:prstDash val="solid"/>
              <a:miter lim="400000"/>
            </a:ln>
          </a:insideH>
          <a:insideV>
            <a:ln w="12700" cap="flat">
              <a:noFill/>
              <a:miter lim="400000"/>
            </a:ln>
          </a:insideV>
        </a:tcBdr>
        <a:fill>
          <a:solidFill>
            <a:srgbClr val="FFFFFF"/>
          </a:solidFill>
        </a:fill>
      </a:tcStyle>
    </a:wholeTbl>
    <a:band2H>
      <a:tcTxStyle/>
      <a:tcStyle>
        <a:tcBdr/>
        <a:fill>
          <a:solidFill>
            <a:srgbClr val="E3E5E8"/>
          </a:solidFill>
        </a:fill>
      </a:tcStyle>
    </a:band2H>
    <a:firstCol>
      <a:tcTxStyle b="on" i="off">
        <a:font>
          <a:latin typeface="Helvetica"/>
          <a:ea typeface="Helvetica"/>
          <a:cs typeface="Helvetica"/>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398CCE"/>
          </a:solidFill>
        </a:fill>
      </a:tcStyle>
    </a:firstCol>
    <a:lastRow>
      <a:tcTxStyle b="off" i="off">
        <a:font>
          <a:latin typeface="Helvetica Light"/>
          <a:ea typeface="Helvetica Light"/>
          <a:cs typeface="Helvetica Light"/>
        </a:font>
        <a:srgbClr val="000000"/>
      </a:tcTxStyle>
      <a:tcStyle>
        <a:tcBdr>
          <a:left>
            <a:ln w="12700" cap="flat">
              <a:noFill/>
              <a:miter lim="400000"/>
            </a:ln>
          </a:left>
          <a:right>
            <a:ln w="12700" cap="flat">
              <a:noFill/>
              <a:miter lim="400000"/>
            </a:ln>
          </a:right>
          <a:top>
            <a:ln w="12700" cap="flat">
              <a:solidFill>
                <a:srgbClr val="3797C6"/>
              </a:solidFill>
              <a:prstDash val="solid"/>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lastRow>
    <a:firstRow>
      <a:tcTxStyle b="on" i="off">
        <a:font>
          <a:latin typeface="Helvetica"/>
          <a:ea typeface="Helvetica"/>
          <a:cs typeface="Helvetica"/>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83" d="100"/>
          <a:sy n="83" d="100"/>
        </p:scale>
        <p:origin x="-2856" y="-432"/>
      </p:cViewPr>
      <p:guideLst>
        <p:guide orient="horz" pos="3072"/>
        <p:guide pos="4096"/>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theme" Target="theme/theme1.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customXml" Target="../customXml/item2.xml"/><Relationship Id="rId7" Type="http://schemas.openxmlformats.org/officeDocument/2006/relationships/slide" Target="slides/slide6.xml"/><Relationship Id="rId20" Type="http://schemas.openxmlformats.org/officeDocument/2006/relationships/slide" Target="slides/slide19.xml"/><Relationship Id="rId29" Type="http://schemas.openxmlformats.org/officeDocument/2006/relationships/slide" Target="slides/slide28.xml"/><Relationship Id="rId2" Type="http://schemas.openxmlformats.org/officeDocument/2006/relationships/slide" Target="slides/slide1.xml"/><Relationship Id="rId16" Type="http://schemas.openxmlformats.org/officeDocument/2006/relationships/slide" Target="slides/slide15.xml"/><Relationship Id="rId41" Type="http://schemas.openxmlformats.org/officeDocument/2006/relationships/customXml" Target="../customXml/item1.xml"/><Relationship Id="rId24" Type="http://schemas.openxmlformats.org/officeDocument/2006/relationships/slide" Target="slides/slide23.xml"/><Relationship Id="rId1" Type="http://schemas.openxmlformats.org/officeDocument/2006/relationships/slideMaster" Target="slideMasters/slideMaster1.xml"/><Relationship Id="rId32" Type="http://schemas.openxmlformats.org/officeDocument/2006/relationships/slide" Target="slides/slide31.xml"/><Relationship Id="rId6" Type="http://schemas.openxmlformats.org/officeDocument/2006/relationships/slide" Target="slides/slide5.xml"/><Relationship Id="rId11" Type="http://schemas.openxmlformats.org/officeDocument/2006/relationships/slide" Target="slides/slide10.xml"/><Relationship Id="rId37" Type="http://schemas.openxmlformats.org/officeDocument/2006/relationships/presProps" Target="presProps.xml"/><Relationship Id="rId40" Type="http://schemas.openxmlformats.org/officeDocument/2006/relationships/tableStyles" Target="tableStyles.xml"/><Relationship Id="rId23" Type="http://schemas.openxmlformats.org/officeDocument/2006/relationships/slide" Target="slides/slide22.xml"/><Relationship Id="rId28" Type="http://schemas.openxmlformats.org/officeDocument/2006/relationships/slide" Target="slides/slide27.xml"/><Relationship Id="rId5" Type="http://schemas.openxmlformats.org/officeDocument/2006/relationships/slide" Target="slides/slide4.xml"/><Relationship Id="rId36" Type="http://schemas.openxmlformats.org/officeDocument/2006/relationships/printerSettings" Target="printerSettings/printerSettings1.bin"/><Relationship Id="rId15" Type="http://schemas.openxmlformats.org/officeDocument/2006/relationships/slide" Target="slides/slide14.xml"/><Relationship Id="rId31" Type="http://schemas.openxmlformats.org/officeDocument/2006/relationships/slide" Target="slides/slide30.xml"/><Relationship Id="rId10" Type="http://schemas.openxmlformats.org/officeDocument/2006/relationships/slide" Target="slides/slide9.xml"/><Relationship Id="rId19" Type="http://schemas.openxmlformats.org/officeDocument/2006/relationships/slide" Target="slides/slide18.xml"/><Relationship Id="rId22" Type="http://schemas.openxmlformats.org/officeDocument/2006/relationships/slide" Target="slides/slide21.xml"/><Relationship Id="rId27" Type="http://schemas.openxmlformats.org/officeDocument/2006/relationships/slide" Target="slides/slide26.xml"/><Relationship Id="rId4" Type="http://schemas.openxmlformats.org/officeDocument/2006/relationships/slide" Target="slides/slide3.xml"/><Relationship Id="rId30" Type="http://schemas.openxmlformats.org/officeDocument/2006/relationships/slide" Target="slides/slide29.xml"/><Relationship Id="rId9" Type="http://schemas.openxmlformats.org/officeDocument/2006/relationships/slide" Target="slides/slide8.xml"/><Relationship Id="rId35" Type="http://schemas.openxmlformats.org/officeDocument/2006/relationships/notesMaster" Target="notesMasters/notesMaster1.xml"/><Relationship Id="rId14" Type="http://schemas.openxmlformats.org/officeDocument/2006/relationships/slide" Target="slides/slide13.xml"/><Relationship Id="rId43" Type="http://schemas.openxmlformats.org/officeDocument/2006/relationships/customXml" Target="../customXml/item3.xml"/><Relationship Id="rId8" Type="http://schemas.openxmlformats.org/officeDocument/2006/relationships/slide" Target="slides/slide7.xml"/><Relationship Id="rId3" Type="http://schemas.openxmlformats.org/officeDocument/2006/relationships/slide" Target="slides/slide2.xml"/><Relationship Id="rId25" Type="http://schemas.openxmlformats.org/officeDocument/2006/relationships/slide" Target="slides/slide24.xml"/><Relationship Id="rId33" Type="http://schemas.openxmlformats.org/officeDocument/2006/relationships/slide" Target="slides/slide32.xml"/><Relationship Id="rId12" Type="http://schemas.openxmlformats.org/officeDocument/2006/relationships/slide" Target="slides/slide11.xml"/><Relationship Id="rId17" Type="http://schemas.openxmlformats.org/officeDocument/2006/relationships/slide" Target="slides/slide16.xml"/><Relationship Id="rId38" Type="http://schemas.openxmlformats.org/officeDocument/2006/relationships/viewProps" Target="viewProps.xml"/></Relationships>
</file>

<file path=ppt/charts/_rels/chart1.xml.rels><?xml version="1.0" encoding="UTF-8" standalone="yes"?>
<Relationships xmlns="http://schemas.openxmlformats.org/package/2006/relationships"><Relationship Id="rId1" Type="http://schemas.openxmlformats.org/officeDocument/2006/relationships/oleObject" Target="file:///\\bdsrcfiles\Departments\MarComm\2016%20Planning%20and%20Strategy\11.%20November%20-%20Fundraising\Powerpoint%20chart%201.xlsx"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bdsrcfiles\Departments\MarComm\2016%20Planning%20and%20Strategy\11.%20November%20-%20Fundraising\Powerpoint%20chart%201.xlsx" TargetMode="External"/></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Sheet1.xlsx"/></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Sheet2.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pieChart>
        <c:varyColors val="1"/>
        <c:ser>
          <c:idx val="0"/>
          <c:order val="0"/>
          <c:cat>
            <c:strRef>
              <c:f>Sheet1!$D$9:$D$12</c:f>
              <c:strCache>
                <c:ptCount val="4"/>
                <c:pt idx="0">
                  <c:v>Individual giving</c:v>
                </c:pt>
                <c:pt idx="1">
                  <c:v>Foundation giving</c:v>
                </c:pt>
                <c:pt idx="2">
                  <c:v>Charitable bequests</c:v>
                </c:pt>
                <c:pt idx="3">
                  <c:v>Corporate giving</c:v>
                </c:pt>
              </c:strCache>
            </c:strRef>
          </c:cat>
          <c:val>
            <c:numRef>
              <c:f>Sheet1!$E$9:$E$12</c:f>
              <c:numCache>
                <c:formatCode>_("$"* #,##0.00_);_("$"* \(#,##0.00\);_("$"* "-"??_);_(@_)</c:formatCode>
                <c:ptCount val="4"/>
                <c:pt idx="0">
                  <c:v>2.6458E11</c:v>
                </c:pt>
                <c:pt idx="1">
                  <c:v>5.846E10</c:v>
                </c:pt>
                <c:pt idx="2">
                  <c:v>3.176E10</c:v>
                </c:pt>
                <c:pt idx="3">
                  <c:v>1.845E10</c:v>
                </c:pt>
              </c:numCache>
            </c:numRef>
          </c:val>
        </c:ser>
        <c:dLbls>
          <c:showLegendKey val="0"/>
          <c:showVal val="0"/>
          <c:showCatName val="0"/>
          <c:showSerName val="0"/>
          <c:showPercent val="0"/>
          <c:showBubbleSize val="0"/>
          <c:showLeaderLines val="1"/>
        </c:dLbls>
        <c:firstSliceAng val="0"/>
      </c:pieChart>
    </c:plotArea>
    <c:legend>
      <c:legendPos val="r"/>
      <c:layout/>
      <c:overlay val="0"/>
    </c:legend>
    <c:plotVisOnly val="1"/>
    <c:dispBlanksAs val="gap"/>
    <c:showDLblsOverMax val="0"/>
  </c:chart>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pieChart>
        <c:varyColors val="1"/>
        <c:dLbls>
          <c:showLegendKey val="0"/>
          <c:showVal val="0"/>
          <c:showCatName val="0"/>
          <c:showSerName val="0"/>
          <c:showPercent val="0"/>
          <c:showBubbleSize val="0"/>
          <c:showLeaderLines val="0"/>
        </c:dLbls>
        <c:firstSliceAng val="0"/>
      </c:pieChart>
    </c:plotArea>
    <c:legend>
      <c:legendPos val="r"/>
      <c:layout/>
      <c:overlay val="0"/>
    </c:legend>
    <c:plotVisOnly val="1"/>
    <c:dispBlanksAs val="gap"/>
    <c:showDLblsOverMax val="0"/>
  </c:chart>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pieChart>
        <c:varyColors val="1"/>
        <c:ser>
          <c:idx val="0"/>
          <c:order val="0"/>
          <c:cat>
            <c:strRef>
              <c:f>Sheet2!$D$6:$D$14</c:f>
              <c:strCache>
                <c:ptCount val="9"/>
                <c:pt idx="0">
                  <c:v>Religion</c:v>
                </c:pt>
                <c:pt idx="1">
                  <c:v>Education</c:v>
                </c:pt>
                <c:pt idx="2">
                  <c:v>Human Services</c:v>
                </c:pt>
                <c:pt idx="3">
                  <c:v>To Foundations</c:v>
                </c:pt>
                <c:pt idx="4">
                  <c:v>Health</c:v>
                </c:pt>
                <c:pt idx="5">
                  <c:v>Public-Society Benefit</c:v>
                </c:pt>
                <c:pt idx="6">
                  <c:v>Art/Culture/Humanities</c:v>
                </c:pt>
                <c:pt idx="7">
                  <c:v>International Affairs</c:v>
                </c:pt>
                <c:pt idx="8">
                  <c:v>Environment/Animals</c:v>
                </c:pt>
              </c:strCache>
            </c:strRef>
          </c:cat>
          <c:val>
            <c:numRef>
              <c:f>Sheet2!$E$6:$E$14</c:f>
              <c:numCache>
                <c:formatCode>_("$"* #,##0.00_);_("$"* \(#,##0.00\);_("$"* "-"??_);_(@_)</c:formatCode>
                <c:ptCount val="9"/>
                <c:pt idx="0">
                  <c:v>1.193E11</c:v>
                </c:pt>
                <c:pt idx="1">
                  <c:v>5.748E10</c:v>
                </c:pt>
                <c:pt idx="2">
                  <c:v>4.521E10</c:v>
                </c:pt>
                <c:pt idx="3">
                  <c:v>4.226E10</c:v>
                </c:pt>
                <c:pt idx="4">
                  <c:v>2.981E10</c:v>
                </c:pt>
                <c:pt idx="5">
                  <c:v>2.695E10</c:v>
                </c:pt>
                <c:pt idx="6">
                  <c:v>1.707E10</c:v>
                </c:pt>
                <c:pt idx="7">
                  <c:v>1.575E10</c:v>
                </c:pt>
                <c:pt idx="8">
                  <c:v>1.068E10</c:v>
                </c:pt>
              </c:numCache>
            </c:numRef>
          </c:val>
        </c:ser>
        <c:dLbls>
          <c:showLegendKey val="0"/>
          <c:showVal val="0"/>
          <c:showCatName val="0"/>
          <c:showSerName val="0"/>
          <c:showPercent val="0"/>
          <c:showBubbleSize val="0"/>
          <c:showLeaderLines val="1"/>
        </c:dLbls>
        <c:firstSliceAng val="0"/>
      </c:pieChart>
    </c:plotArea>
    <c:legend>
      <c:legendPos val="r"/>
      <c:layout/>
      <c:overlay val="0"/>
    </c:legend>
    <c:plotVisOnly val="1"/>
    <c:dispBlanksAs val="gap"/>
    <c:showDLblsOverMax val="0"/>
  </c:chart>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6984126984127"/>
          <c:y val="0.199040767386091"/>
          <c:w val="0.401587301587302"/>
          <c:h val="0.606714628297362"/>
        </c:manualLayout>
      </c:layout>
      <c:pieChart>
        <c:varyColors val="1"/>
        <c:ser>
          <c:idx val="0"/>
          <c:order val="0"/>
          <c:tx>
            <c:strRef>
              <c:f>Sheet1!$A$2</c:f>
              <c:strCache>
                <c:ptCount val="1"/>
              </c:strCache>
            </c:strRef>
          </c:tx>
          <c:spPr>
            <a:solidFill>
              <a:schemeClr val="accent1"/>
            </a:solidFill>
            <a:ln w="15385">
              <a:solidFill>
                <a:schemeClr val="tx1"/>
              </a:solidFill>
              <a:prstDash val="solid"/>
            </a:ln>
          </c:spPr>
          <c:dPt>
            <c:idx val="0"/>
            <c:bubble3D val="0"/>
            <c:spPr>
              <a:solidFill>
                <a:srgbClr val="FF9900"/>
              </a:solidFill>
              <a:ln w="15385">
                <a:solidFill>
                  <a:schemeClr val="tx1"/>
                </a:solidFill>
                <a:prstDash val="solid"/>
              </a:ln>
            </c:spPr>
          </c:dPt>
          <c:dPt>
            <c:idx val="1"/>
            <c:bubble3D val="0"/>
            <c:spPr>
              <a:solidFill>
                <a:srgbClr val="FFCC00"/>
              </a:solidFill>
              <a:ln w="15385">
                <a:solidFill>
                  <a:schemeClr val="tx1"/>
                </a:solidFill>
                <a:prstDash val="solid"/>
              </a:ln>
            </c:spPr>
          </c:dPt>
          <c:dPt>
            <c:idx val="2"/>
            <c:bubble3D val="0"/>
            <c:spPr>
              <a:solidFill>
                <a:srgbClr val="FFFF00"/>
              </a:solidFill>
              <a:ln w="15385">
                <a:solidFill>
                  <a:schemeClr val="tx1"/>
                </a:solidFill>
                <a:prstDash val="solid"/>
              </a:ln>
            </c:spPr>
          </c:dPt>
          <c:dPt>
            <c:idx val="3"/>
            <c:bubble3D val="0"/>
            <c:spPr>
              <a:solidFill>
                <a:srgbClr val="800000"/>
              </a:solidFill>
              <a:ln w="15385">
                <a:solidFill>
                  <a:schemeClr val="tx1"/>
                </a:solidFill>
                <a:prstDash val="solid"/>
              </a:ln>
            </c:spPr>
          </c:dPt>
          <c:dLbls>
            <c:numFmt formatCode="0%" sourceLinked="0"/>
            <c:spPr>
              <a:noFill/>
              <a:ln w="30770">
                <a:noFill/>
              </a:ln>
            </c:spPr>
            <c:txPr>
              <a:bodyPr/>
              <a:lstStyle/>
              <a:p>
                <a:pPr>
                  <a:defRPr sz="2181" b="1" i="0" u="none" strike="noStrike" baseline="0">
                    <a:solidFill>
                      <a:schemeClr val="tx1"/>
                    </a:solidFill>
                    <a:latin typeface="Times New Roman"/>
                    <a:ea typeface="Times New Roman"/>
                    <a:cs typeface="Times New Roman"/>
                  </a:defRPr>
                </a:pPr>
                <a:endParaRPr lang="en-US"/>
              </a:p>
            </c:txPr>
            <c:showLegendKey val="0"/>
            <c:showVal val="0"/>
            <c:showCatName val="0"/>
            <c:showSerName val="0"/>
            <c:showPercent val="1"/>
            <c:showBubbleSize val="0"/>
            <c:showLeaderLines val="1"/>
            <c:extLst>
              <c:ext xmlns:c15="http://schemas.microsoft.com/office/drawing/2012/chart" uri="{CE6537A1-D6FC-4f65-9D91-7224C49458BB}"/>
            </c:extLst>
          </c:dLbls>
          <c:cat>
            <c:strRef>
              <c:f>Sheet1!$B$1:$E$1</c:f>
              <c:strCache>
                <c:ptCount val="4"/>
                <c:pt idx="0">
                  <c:v>Individuals</c:v>
                </c:pt>
                <c:pt idx="1">
                  <c:v>Foundations</c:v>
                </c:pt>
                <c:pt idx="2">
                  <c:v>Bequests</c:v>
                </c:pt>
                <c:pt idx="3">
                  <c:v>Corporations</c:v>
                </c:pt>
              </c:strCache>
            </c:strRef>
          </c:cat>
          <c:val>
            <c:numRef>
              <c:f>Sheet1!$B$2:$E$2</c:f>
              <c:numCache>
                <c:formatCode>General</c:formatCode>
                <c:ptCount val="4"/>
                <c:pt idx="0">
                  <c:v>70.0</c:v>
                </c:pt>
                <c:pt idx="1">
                  <c:v>20.0</c:v>
                </c:pt>
                <c:pt idx="2">
                  <c:v>3.0</c:v>
                </c:pt>
                <c:pt idx="3">
                  <c:v>7.0</c:v>
                </c:pt>
              </c:numCache>
            </c:numRef>
          </c:val>
        </c:ser>
        <c:ser>
          <c:idx val="1"/>
          <c:order val="1"/>
          <c:tx>
            <c:strRef>
              <c:f>Sheet1!$A$3</c:f>
              <c:strCache>
                <c:ptCount val="1"/>
              </c:strCache>
            </c:strRef>
          </c:tx>
          <c:spPr>
            <a:solidFill>
              <a:schemeClr val="accent2"/>
            </a:solidFill>
            <a:ln w="15385">
              <a:solidFill>
                <a:schemeClr val="tx1"/>
              </a:solidFill>
              <a:prstDash val="solid"/>
            </a:ln>
          </c:spPr>
          <c:dPt>
            <c:idx val="0"/>
            <c:bubble3D val="0"/>
            <c:spPr>
              <a:solidFill>
                <a:schemeClr val="accent1"/>
              </a:solidFill>
              <a:ln w="15385">
                <a:solidFill>
                  <a:schemeClr val="tx1"/>
                </a:solidFill>
                <a:prstDash val="solid"/>
              </a:ln>
            </c:spPr>
          </c:dPt>
          <c:dPt>
            <c:idx val="1"/>
            <c:bubble3D val="0"/>
          </c:dPt>
          <c:dPt>
            <c:idx val="2"/>
            <c:bubble3D val="0"/>
            <c:spPr>
              <a:solidFill>
                <a:schemeClr val="hlink"/>
              </a:solidFill>
              <a:ln w="15385">
                <a:solidFill>
                  <a:schemeClr val="tx1"/>
                </a:solidFill>
                <a:prstDash val="solid"/>
              </a:ln>
            </c:spPr>
          </c:dPt>
          <c:dPt>
            <c:idx val="3"/>
            <c:bubble3D val="0"/>
            <c:spPr>
              <a:solidFill>
                <a:schemeClr val="folHlink"/>
              </a:solidFill>
              <a:ln w="15385">
                <a:solidFill>
                  <a:schemeClr val="tx1"/>
                </a:solidFill>
                <a:prstDash val="solid"/>
              </a:ln>
            </c:spPr>
          </c:dPt>
          <c:cat>
            <c:strRef>
              <c:f>Sheet1!$B$1:$E$1</c:f>
              <c:strCache>
                <c:ptCount val="4"/>
                <c:pt idx="0">
                  <c:v>Individuals</c:v>
                </c:pt>
                <c:pt idx="1">
                  <c:v>Foundations</c:v>
                </c:pt>
                <c:pt idx="2">
                  <c:v>Bequests</c:v>
                </c:pt>
                <c:pt idx="3">
                  <c:v>Corporations</c:v>
                </c:pt>
              </c:strCache>
            </c:strRef>
          </c:cat>
          <c:val>
            <c:numRef>
              <c:f>Sheet1!$B$3:$E$3</c:f>
              <c:numCache>
                <c:formatCode>General</c:formatCode>
                <c:ptCount val="4"/>
              </c:numCache>
            </c:numRef>
          </c:val>
        </c:ser>
        <c:ser>
          <c:idx val="2"/>
          <c:order val="2"/>
          <c:tx>
            <c:strRef>
              <c:f>Sheet1!$A$4</c:f>
              <c:strCache>
                <c:ptCount val="1"/>
              </c:strCache>
            </c:strRef>
          </c:tx>
          <c:spPr>
            <a:solidFill>
              <a:schemeClr val="hlink"/>
            </a:solidFill>
            <a:ln w="15385">
              <a:solidFill>
                <a:schemeClr val="tx1"/>
              </a:solidFill>
              <a:prstDash val="solid"/>
            </a:ln>
          </c:spPr>
          <c:dPt>
            <c:idx val="0"/>
            <c:bubble3D val="0"/>
            <c:spPr>
              <a:solidFill>
                <a:schemeClr val="accent1"/>
              </a:solidFill>
              <a:ln w="15385">
                <a:solidFill>
                  <a:schemeClr val="tx1"/>
                </a:solidFill>
                <a:prstDash val="solid"/>
              </a:ln>
            </c:spPr>
          </c:dPt>
          <c:dPt>
            <c:idx val="1"/>
            <c:bubble3D val="0"/>
            <c:spPr>
              <a:solidFill>
                <a:schemeClr val="accent2"/>
              </a:solidFill>
              <a:ln w="15385">
                <a:solidFill>
                  <a:schemeClr val="tx1"/>
                </a:solidFill>
                <a:prstDash val="solid"/>
              </a:ln>
            </c:spPr>
          </c:dPt>
          <c:dPt>
            <c:idx val="2"/>
            <c:bubble3D val="0"/>
          </c:dPt>
          <c:dPt>
            <c:idx val="3"/>
            <c:bubble3D val="0"/>
            <c:spPr>
              <a:solidFill>
                <a:schemeClr val="folHlink"/>
              </a:solidFill>
              <a:ln w="15385">
                <a:solidFill>
                  <a:schemeClr val="tx1"/>
                </a:solidFill>
                <a:prstDash val="solid"/>
              </a:ln>
            </c:spPr>
          </c:dPt>
          <c:cat>
            <c:strRef>
              <c:f>Sheet1!$B$1:$E$1</c:f>
              <c:strCache>
                <c:ptCount val="4"/>
                <c:pt idx="0">
                  <c:v>Individuals</c:v>
                </c:pt>
                <c:pt idx="1">
                  <c:v>Foundations</c:v>
                </c:pt>
                <c:pt idx="2">
                  <c:v>Bequests</c:v>
                </c:pt>
                <c:pt idx="3">
                  <c:v>Corporations</c:v>
                </c:pt>
              </c:strCache>
            </c:strRef>
          </c:cat>
          <c:val>
            <c:numRef>
              <c:f>Sheet1!$B$4:$E$4</c:f>
              <c:numCache>
                <c:formatCode>General</c:formatCode>
                <c:ptCount val="4"/>
              </c:numCache>
            </c:numRef>
          </c:val>
        </c:ser>
        <c:dLbls>
          <c:showLegendKey val="0"/>
          <c:showVal val="0"/>
          <c:showCatName val="0"/>
          <c:showSerName val="0"/>
          <c:showPercent val="0"/>
          <c:showBubbleSize val="0"/>
          <c:showLeaderLines val="1"/>
        </c:dLbls>
        <c:firstSliceAng val="0"/>
      </c:pieChart>
      <c:spPr>
        <a:noFill/>
        <a:ln w="30770">
          <a:noFill/>
        </a:ln>
      </c:spPr>
    </c:plotArea>
    <c:legend>
      <c:legendPos val="r"/>
      <c:layout>
        <c:manualLayout>
          <c:xMode val="edge"/>
          <c:yMode val="edge"/>
          <c:x val="0.73968253968254"/>
          <c:y val="0.330935251798561"/>
          <c:w val="0.255555555555556"/>
          <c:h val="0.338129496402878"/>
        </c:manualLayout>
      </c:layout>
      <c:overlay val="0"/>
      <c:spPr>
        <a:noFill/>
        <a:ln w="30770">
          <a:noFill/>
        </a:ln>
      </c:spPr>
      <c:txPr>
        <a:bodyPr/>
        <a:lstStyle/>
        <a:p>
          <a:pPr>
            <a:defRPr sz="2005" b="0" i="0" u="none" strike="noStrike" baseline="0">
              <a:solidFill>
                <a:schemeClr val="tx1"/>
              </a:solidFill>
              <a:latin typeface="Times New Roman"/>
              <a:ea typeface="Times New Roman"/>
              <a:cs typeface="Times New Roman"/>
            </a:defRPr>
          </a:pPr>
          <a:endParaRPr lang="en-US"/>
        </a:p>
      </c:txPr>
    </c:legend>
    <c:plotVisOnly val="1"/>
    <c:dispBlanksAs val="zero"/>
    <c:showDLblsOverMax val="0"/>
  </c:chart>
  <c:spPr>
    <a:noFill/>
    <a:ln>
      <a:noFill/>
    </a:ln>
  </c:spPr>
  <c:txPr>
    <a:bodyPr/>
    <a:lstStyle/>
    <a:p>
      <a:pPr>
        <a:defRPr sz="2181" b="1" i="0" u="none" strike="noStrike" baseline="0">
          <a:solidFill>
            <a:schemeClr val="tx1"/>
          </a:solidFill>
          <a:latin typeface="Times New Roman"/>
          <a:ea typeface="Times New Roman"/>
          <a:cs typeface="Times New Roman"/>
        </a:defRPr>
      </a:pPr>
      <a:endParaRPr lang="en-US"/>
    </a:p>
  </c:txPr>
  <c:externalData r:id="rId1">
    <c:autoUpdate val="0"/>
  </c:externalData>
</c:chartSpace>
</file>

<file path=ppt/drawings/_rels/vmlDrawing1.vml.rels><?xml version="1.0" encoding="UTF-8" standalone="yes"?>
<Relationships xmlns="http://schemas.openxmlformats.org/package/2006/relationships"><Relationship Id="rId1" Type="http://schemas.openxmlformats.org/officeDocument/2006/relationships/image" Target="../media/image12.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3" name="Shape 73"/>
          <p:cNvSpPr>
            <a:spLocks noGrp="1" noRot="1" noChangeAspect="1"/>
          </p:cNvSpPr>
          <p:nvPr>
            <p:ph type="sldImg"/>
          </p:nvPr>
        </p:nvSpPr>
        <p:spPr>
          <a:xfrm>
            <a:off x="1143000" y="685800"/>
            <a:ext cx="4572000" cy="3429000"/>
          </a:xfrm>
          <a:prstGeom prst="rect">
            <a:avLst/>
          </a:prstGeom>
        </p:spPr>
        <p:txBody>
          <a:bodyPr/>
          <a:lstStyle/>
          <a:p>
            <a:endParaRPr/>
          </a:p>
        </p:txBody>
      </p:sp>
      <p:sp>
        <p:nvSpPr>
          <p:cNvPr id="74" name="Shape 74"/>
          <p:cNvSpPr>
            <a:spLocks noGrp="1"/>
          </p:cNvSpPr>
          <p:nvPr>
            <p:ph type="body" sz="quarter" idx="1"/>
          </p:nvPr>
        </p:nvSpPr>
        <p:spPr>
          <a:xfrm>
            <a:off x="914400" y="4343400"/>
            <a:ext cx="5029200" cy="4114800"/>
          </a:xfrm>
          <a:prstGeom prst="rect">
            <a:avLst/>
          </a:prstGeom>
        </p:spPr>
        <p:txBody>
          <a:bodyPr/>
          <a:lstStyle/>
          <a:p>
            <a:endParaRPr/>
          </a:p>
        </p:txBody>
      </p:sp>
    </p:spTree>
    <p:extLst>
      <p:ext uri="{BB962C8B-B14F-4D97-AF65-F5344CB8AC3E}">
        <p14:creationId xmlns:p14="http://schemas.microsoft.com/office/powerpoint/2010/main" val="1024610689"/>
      </p:ext>
    </p:extLst>
  </p:cSld>
  <p:clrMap bg1="lt1" tx1="dk1" bg2="lt2" tx2="dk2" accent1="accent1" accent2="accent2" accent3="accent3" accent4="accent4" accent5="accent5" accent6="accent6" hlink="hlink" folHlink="folHlink"/>
  <p:notesStyle>
    <a:lvl1pPr defTabSz="457200" latinLnBrk="0">
      <a:lnSpc>
        <a:spcPct val="117999"/>
      </a:lnSpc>
      <a:defRPr sz="2200">
        <a:latin typeface="Helvetica Neue"/>
        <a:ea typeface="Helvetica Neue"/>
        <a:cs typeface="Helvetica Neue"/>
        <a:sym typeface="Helvetica Neue"/>
      </a:defRPr>
    </a:lvl1pPr>
    <a:lvl2pPr indent="228600" defTabSz="457200" latinLnBrk="0">
      <a:lnSpc>
        <a:spcPct val="117999"/>
      </a:lnSpc>
      <a:defRPr sz="2200">
        <a:latin typeface="Helvetica Neue"/>
        <a:ea typeface="Helvetica Neue"/>
        <a:cs typeface="Helvetica Neue"/>
        <a:sym typeface="Helvetica Neue"/>
      </a:defRPr>
    </a:lvl2pPr>
    <a:lvl3pPr indent="457200" defTabSz="457200" latinLnBrk="0">
      <a:lnSpc>
        <a:spcPct val="117999"/>
      </a:lnSpc>
      <a:defRPr sz="2200">
        <a:latin typeface="Helvetica Neue"/>
        <a:ea typeface="Helvetica Neue"/>
        <a:cs typeface="Helvetica Neue"/>
        <a:sym typeface="Helvetica Neue"/>
      </a:defRPr>
    </a:lvl3pPr>
    <a:lvl4pPr indent="685800" defTabSz="457200" latinLnBrk="0">
      <a:lnSpc>
        <a:spcPct val="117999"/>
      </a:lnSpc>
      <a:defRPr sz="2200">
        <a:latin typeface="Helvetica Neue"/>
        <a:ea typeface="Helvetica Neue"/>
        <a:cs typeface="Helvetica Neue"/>
        <a:sym typeface="Helvetica Neue"/>
      </a:defRPr>
    </a:lvl4pPr>
    <a:lvl5pPr indent="914400" defTabSz="457200" latinLnBrk="0">
      <a:lnSpc>
        <a:spcPct val="117999"/>
      </a:lnSpc>
      <a:defRPr sz="2200">
        <a:latin typeface="Helvetica Neue"/>
        <a:ea typeface="Helvetica Neue"/>
        <a:cs typeface="Helvetica Neue"/>
        <a:sym typeface="Helvetica Neue"/>
      </a:defRPr>
    </a:lvl5pPr>
    <a:lvl6pPr indent="1143000" defTabSz="457200" latinLnBrk="0">
      <a:lnSpc>
        <a:spcPct val="117999"/>
      </a:lnSpc>
      <a:defRPr sz="2200">
        <a:latin typeface="Helvetica Neue"/>
        <a:ea typeface="Helvetica Neue"/>
        <a:cs typeface="Helvetica Neue"/>
        <a:sym typeface="Helvetica Neue"/>
      </a:defRPr>
    </a:lvl6pPr>
    <a:lvl7pPr indent="1371600" defTabSz="457200" latinLnBrk="0">
      <a:lnSpc>
        <a:spcPct val="117999"/>
      </a:lnSpc>
      <a:defRPr sz="2200">
        <a:latin typeface="Helvetica Neue"/>
        <a:ea typeface="Helvetica Neue"/>
        <a:cs typeface="Helvetica Neue"/>
        <a:sym typeface="Helvetica Neue"/>
      </a:defRPr>
    </a:lvl7pPr>
    <a:lvl8pPr indent="1600200" defTabSz="457200" latinLnBrk="0">
      <a:lnSpc>
        <a:spcPct val="117999"/>
      </a:lnSpc>
      <a:defRPr sz="2200">
        <a:latin typeface="Helvetica Neue"/>
        <a:ea typeface="Helvetica Neue"/>
        <a:cs typeface="Helvetica Neue"/>
        <a:sym typeface="Helvetica Neue"/>
      </a:defRPr>
    </a:lvl8pPr>
    <a:lvl9pPr indent="1828800" defTabSz="457200" latinLnBrk="0">
      <a:lnSpc>
        <a:spcPct val="117999"/>
      </a:lnSpc>
      <a:defRPr sz="2200">
        <a:latin typeface="Helvetica Neue"/>
        <a:ea typeface="Helvetica Neue"/>
        <a:cs typeface="Helvetica Neue"/>
        <a:sym typeface="Helvetica Neue"/>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altLang="en-US" dirty="0" smtClean="0"/>
              <a:t>Talking Points: Nonprofit board members have many responsibilities when it comes to raising funds for the organization. Some of these responsibilities pertain to the board as a whole; others are the responsibility of each individual board member. This section provides an overview of the fundraising responsibilities of the board, individual board members, and staff members. </a:t>
            </a:r>
          </a:p>
          <a:p>
            <a:pPr eaLnBrk="1" hangingPunct="1"/>
            <a:endParaRPr lang="en-US" altLang="en-US" dirty="0" smtClean="0"/>
          </a:p>
          <a:p>
            <a:pPr eaLnBrk="1" hangingPunct="1"/>
            <a:r>
              <a:rPr lang="en-US" altLang="en-US" dirty="0" smtClean="0"/>
              <a:t>Note to the Presenter: Keep in mind these responsibilities vary depending on the size and fundraising needs of each organization and whether the organization has development staff or the board alone is responsible for raising money. If the sample job descriptions or responsibilities listed in this section do not correspond to the fundraising responsibilities of your board or staff, customize these slides as appropriate.</a:t>
            </a:r>
          </a:p>
        </p:txBody>
      </p:sp>
    </p:spTree>
    <p:extLst>
      <p:ext uri="{BB962C8B-B14F-4D97-AF65-F5344CB8AC3E}">
        <p14:creationId xmlns:p14="http://schemas.microsoft.com/office/powerpoint/2010/main" val="427728610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altLang="en-US" dirty="0" smtClean="0"/>
              <a:t>Notes to Presenter: The chief executive’s involvement with fundraising will also vary depending on the size of the organization. With this slide, you may choose to</a:t>
            </a:r>
          </a:p>
          <a:p>
            <a:pPr eaLnBrk="1" hangingPunct="1">
              <a:buFontTx/>
              <a:buChar char="•"/>
            </a:pPr>
            <a:r>
              <a:rPr lang="en-US" altLang="en-US" dirty="0" smtClean="0"/>
              <a:t> replace the text in this slide with the fundraising duties of your organization’s chief executive</a:t>
            </a:r>
          </a:p>
          <a:p>
            <a:pPr eaLnBrk="1" hangingPunct="1">
              <a:buFontTx/>
              <a:buChar char="•"/>
            </a:pPr>
            <a:r>
              <a:rPr lang="en-US" altLang="en-US" dirty="0" smtClean="0"/>
              <a:t> present this slide as is to show your board members the typical fundraising duties of the chief executive</a:t>
            </a:r>
          </a:p>
        </p:txBody>
      </p:sp>
    </p:spTree>
    <p:extLst>
      <p:ext uri="{BB962C8B-B14F-4D97-AF65-F5344CB8AC3E}">
        <p14:creationId xmlns:p14="http://schemas.microsoft.com/office/powerpoint/2010/main" val="179676330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altLang="en-US" dirty="0" smtClean="0"/>
              <a:t>Talking Points: Nonprofit board members have many responsibilities when it comes to raising funds for the organization. Some of these responsibilities pertain to the board as a whole; others are the responsibility of each individual board member. This section provides an overview of the fundraising responsibilities of the board, individual board members, and staff members. </a:t>
            </a:r>
          </a:p>
          <a:p>
            <a:pPr eaLnBrk="1" hangingPunct="1"/>
            <a:endParaRPr lang="en-US" altLang="en-US" dirty="0" smtClean="0"/>
          </a:p>
          <a:p>
            <a:pPr eaLnBrk="1" hangingPunct="1"/>
            <a:r>
              <a:rPr lang="en-US" altLang="en-US" dirty="0" smtClean="0"/>
              <a:t>Note to the Presenter: Keep in mind these responsibilities vary depending on the size and fundraising needs of each organization and whether the organization has development staff or the board alone is responsible for raising money. If the sample job descriptions or responsibilities listed in this section do not correspond to the fundraising responsibilities of your board or staff, customize these slides as appropriate.</a:t>
            </a:r>
          </a:p>
        </p:txBody>
      </p:sp>
    </p:spTree>
    <p:extLst>
      <p:ext uri="{BB962C8B-B14F-4D97-AF65-F5344CB8AC3E}">
        <p14:creationId xmlns:p14="http://schemas.microsoft.com/office/powerpoint/2010/main" val="427728610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defTabSz="457200" eaLnBrk="1" fontAlgn="auto" latinLnBrk="0" hangingPunct="1">
              <a:lnSpc>
                <a:spcPct val="117999"/>
              </a:lnSpc>
              <a:spcBef>
                <a:spcPts val="0"/>
              </a:spcBef>
              <a:spcAft>
                <a:spcPts val="0"/>
              </a:spcAft>
              <a:buClrTx/>
              <a:buSzTx/>
              <a:buFontTx/>
              <a:buNone/>
              <a:tabLst/>
              <a:defRPr/>
            </a:pPr>
            <a:r>
              <a:rPr lang="en-US" altLang="en-US" dirty="0" smtClean="0"/>
              <a:t>Talking points: Individuals give to nonprofits for a variety of reasons. Board members should understand the reasons people decide to give to nonprofits so they can appeal to them when asking for donations.</a:t>
            </a:r>
          </a:p>
          <a:p>
            <a:endParaRPr lang="en-US" dirty="0"/>
          </a:p>
        </p:txBody>
      </p:sp>
    </p:spTree>
    <p:extLst>
      <p:ext uri="{BB962C8B-B14F-4D97-AF65-F5344CB8AC3E}">
        <p14:creationId xmlns:p14="http://schemas.microsoft.com/office/powerpoint/2010/main" val="404705540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altLang="en-US" dirty="0" smtClean="0"/>
              <a:t>Talking Points: Likewise, board members should understand the reasons people choose not to give money to nonprofits to avoid making these mistakes.</a:t>
            </a:r>
          </a:p>
        </p:txBody>
      </p:sp>
    </p:spTree>
    <p:extLst>
      <p:ext uri="{BB962C8B-B14F-4D97-AF65-F5344CB8AC3E}">
        <p14:creationId xmlns:p14="http://schemas.microsoft.com/office/powerpoint/2010/main" val="183453572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defTabSz="457200" eaLnBrk="1" fontAlgn="auto" latinLnBrk="0" hangingPunct="1">
              <a:lnSpc>
                <a:spcPct val="117999"/>
              </a:lnSpc>
              <a:spcBef>
                <a:spcPts val="0"/>
              </a:spcBef>
              <a:spcAft>
                <a:spcPts val="0"/>
              </a:spcAft>
              <a:buClrTx/>
              <a:buSzTx/>
              <a:buFontTx/>
              <a:buNone/>
              <a:tabLst/>
              <a:defRPr/>
            </a:pPr>
            <a:r>
              <a:rPr lang="en-US" altLang="en-US" dirty="0" smtClean="0"/>
              <a:t>Talking Points: This pie chart shows the sources of all charitable gifts in the United States in 2006. As you can see, 71 percent of the money donated came from individuals, and 16 percent came from foundations. These numbers change little from year to year.</a:t>
            </a:r>
          </a:p>
          <a:p>
            <a:endParaRPr lang="en-US" dirty="0"/>
          </a:p>
        </p:txBody>
      </p:sp>
    </p:spTree>
    <p:extLst>
      <p:ext uri="{BB962C8B-B14F-4D97-AF65-F5344CB8AC3E}">
        <p14:creationId xmlns:p14="http://schemas.microsoft.com/office/powerpoint/2010/main" val="344208169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defTabSz="457200" eaLnBrk="1" fontAlgn="auto" latinLnBrk="0" hangingPunct="1">
              <a:lnSpc>
                <a:spcPct val="117999"/>
              </a:lnSpc>
              <a:spcBef>
                <a:spcPts val="0"/>
              </a:spcBef>
              <a:spcAft>
                <a:spcPts val="0"/>
              </a:spcAft>
              <a:buClrTx/>
              <a:buSzTx/>
              <a:buFontTx/>
              <a:buNone/>
              <a:tabLst/>
              <a:defRPr/>
            </a:pPr>
            <a:r>
              <a:rPr lang="en-US" altLang="en-US" dirty="0" smtClean="0"/>
              <a:t>Talking Points: All but one of the nine categories experienced an</a:t>
            </a:r>
            <a:r>
              <a:rPr lang="en-US" altLang="en-US" baseline="0" dirty="0" smtClean="0"/>
              <a:t> increase over the previous year.</a:t>
            </a:r>
            <a:endParaRPr lang="en-US" altLang="en-US" dirty="0" smtClean="0"/>
          </a:p>
          <a:p>
            <a:endParaRPr lang="en-US" dirty="0"/>
          </a:p>
        </p:txBody>
      </p:sp>
    </p:spTree>
    <p:extLst>
      <p:ext uri="{BB962C8B-B14F-4D97-AF65-F5344CB8AC3E}">
        <p14:creationId xmlns:p14="http://schemas.microsoft.com/office/powerpoint/2010/main" val="344208169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defTabSz="457200" eaLnBrk="1" fontAlgn="auto" latinLnBrk="0" hangingPunct="1">
              <a:lnSpc>
                <a:spcPct val="117999"/>
              </a:lnSpc>
              <a:spcBef>
                <a:spcPts val="0"/>
              </a:spcBef>
              <a:spcAft>
                <a:spcPts val="0"/>
              </a:spcAft>
              <a:buClrTx/>
              <a:buSzTx/>
              <a:buFontTx/>
              <a:buNone/>
              <a:tabLst/>
              <a:defRPr/>
            </a:pPr>
            <a:r>
              <a:rPr lang="en-US" altLang="en-US" dirty="0" smtClean="0"/>
              <a:t>Notes to the Presenter: Customize this slide with the most recent information about the sources of funding for your organization. </a:t>
            </a:r>
          </a:p>
          <a:p>
            <a:endParaRPr lang="en-US" dirty="0"/>
          </a:p>
        </p:txBody>
      </p:sp>
    </p:spTree>
    <p:extLst>
      <p:ext uri="{BB962C8B-B14F-4D97-AF65-F5344CB8AC3E}">
        <p14:creationId xmlns:p14="http://schemas.microsoft.com/office/powerpoint/2010/main" val="25308709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altLang="en-US" dirty="0" smtClean="0"/>
              <a:t>Notes to the Presenter: Customize this slide to show your board members how the funds you received from outside sources were applied to different programs and departments in your organization. </a:t>
            </a:r>
          </a:p>
          <a:p>
            <a:endParaRPr lang="en-US" dirty="0"/>
          </a:p>
        </p:txBody>
      </p:sp>
    </p:spTree>
    <p:extLst>
      <p:ext uri="{BB962C8B-B14F-4D97-AF65-F5344CB8AC3E}">
        <p14:creationId xmlns:p14="http://schemas.microsoft.com/office/powerpoint/2010/main" val="25308709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altLang="en-US" dirty="0" smtClean="0"/>
              <a:t>Talking Points: The first stage of fundraising is cultivation. This is the time to introduce the organization to prospects and generate interest in giving. </a:t>
            </a:r>
          </a:p>
        </p:txBody>
      </p:sp>
    </p:spTree>
    <p:extLst>
      <p:ext uri="{BB962C8B-B14F-4D97-AF65-F5344CB8AC3E}">
        <p14:creationId xmlns:p14="http://schemas.microsoft.com/office/powerpoint/2010/main" val="149537744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altLang="en-US" dirty="0" smtClean="0"/>
              <a:t>Talking Points: Solicitation is asking the prospect for a donation. Solicitation can be as formal as a one-on-one meeting or as informal as a form letter. Remember that larger donations generally require more personalized solicitation approaches. </a:t>
            </a:r>
          </a:p>
        </p:txBody>
      </p:sp>
    </p:spTree>
    <p:extLst>
      <p:ext uri="{BB962C8B-B14F-4D97-AF65-F5344CB8AC3E}">
        <p14:creationId xmlns:p14="http://schemas.microsoft.com/office/powerpoint/2010/main" val="149537744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defTabSz="457200" eaLnBrk="1" fontAlgn="auto" latinLnBrk="0" hangingPunct="1">
              <a:lnSpc>
                <a:spcPct val="117999"/>
              </a:lnSpc>
              <a:spcBef>
                <a:spcPts val="0"/>
              </a:spcBef>
              <a:spcAft>
                <a:spcPts val="0"/>
              </a:spcAft>
              <a:buClrTx/>
              <a:buSzTx/>
              <a:buFontTx/>
              <a:buNone/>
              <a:tabLst/>
              <a:defRPr/>
            </a:pPr>
            <a:r>
              <a:rPr lang="en-US" altLang="en-US" dirty="0" smtClean="0">
                <a:cs typeface="Times New Roman" pitchFamily="1" charset="0"/>
              </a:rPr>
              <a:t>board responsibilities. For the purposes of discussing fundraising, this presentation will focus on the third bullet.</a:t>
            </a:r>
          </a:p>
          <a:p>
            <a:endParaRPr lang="en-US" dirty="0"/>
          </a:p>
        </p:txBody>
      </p:sp>
    </p:spTree>
    <p:extLst>
      <p:ext uri="{BB962C8B-B14F-4D97-AF65-F5344CB8AC3E}">
        <p14:creationId xmlns:p14="http://schemas.microsoft.com/office/powerpoint/2010/main" val="65402765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altLang="en-US" dirty="0" smtClean="0"/>
              <a:t>Talking Points: An organization’s fundraising responsibilities are not over once it has received a donation from a donor. The final stage of fundraising is stewardship — thanking the donor and maintaining a relationship that keeps the donor connected to the organization. Let the donor know the gift was appreciated and that it made a difference to the organization. Keep major donors involved with the organization through invitations to special events or periodic updates from board members or senior staff members. By maintaining a relationship with previous donors, the organization increases its chance of receiving future gifts from these donors.</a:t>
            </a:r>
          </a:p>
        </p:txBody>
      </p:sp>
    </p:spTree>
    <p:extLst>
      <p:ext uri="{BB962C8B-B14F-4D97-AF65-F5344CB8AC3E}">
        <p14:creationId xmlns:p14="http://schemas.microsoft.com/office/powerpoint/2010/main" val="149537744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defTabSz="457200" eaLnBrk="1" fontAlgn="auto" latinLnBrk="0" hangingPunct="1">
              <a:lnSpc>
                <a:spcPct val="117999"/>
              </a:lnSpc>
              <a:spcBef>
                <a:spcPts val="0"/>
              </a:spcBef>
              <a:spcAft>
                <a:spcPts val="0"/>
              </a:spcAft>
              <a:buClrTx/>
              <a:buSzTx/>
              <a:buFontTx/>
              <a:buNone/>
              <a:tabLst/>
              <a:defRPr/>
            </a:pPr>
            <a:r>
              <a:rPr lang="en-US" altLang="en-US" dirty="0" smtClean="0"/>
              <a:t>Talking Points: Board members can participate in cultivation by making personal contacts with prospects. They can tell prospects the history of the organization and share their enthusiasm for the organization’s mission to encourage giving. Board member efforts in cultivation should be coordinated with the staff’s efforts to ensure they are not approaching the same prospect twice or overlooking other prospects.</a:t>
            </a:r>
          </a:p>
          <a:p>
            <a:endParaRPr lang="en-US" dirty="0"/>
          </a:p>
        </p:txBody>
      </p:sp>
    </p:spTree>
    <p:extLst>
      <p:ext uri="{BB962C8B-B14F-4D97-AF65-F5344CB8AC3E}">
        <p14:creationId xmlns:p14="http://schemas.microsoft.com/office/powerpoint/2010/main" val="244088631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altLang="en-US" dirty="0" smtClean="0"/>
              <a:t>Notes to the Presenter: Use this slide to list ways your board members participate in cultivation. Include any expectations board members are required to meet or examples of ways board members have cultivated donors in the past. Add additional slides if necessary.</a:t>
            </a:r>
          </a:p>
        </p:txBody>
      </p:sp>
    </p:spTree>
    <p:extLst>
      <p:ext uri="{BB962C8B-B14F-4D97-AF65-F5344CB8AC3E}">
        <p14:creationId xmlns:p14="http://schemas.microsoft.com/office/powerpoint/2010/main" val="244088631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altLang="en-US" smtClean="0"/>
              <a:t>Talking Points: Board members can contribute to fundraising efforts by accompanying staff members on face-to-face solicitations. When making the ask, there are many things board members should do.</a:t>
            </a:r>
          </a:p>
          <a:p>
            <a:pPr eaLnBrk="1" hangingPunct="1"/>
            <a:endParaRPr lang="en-US" altLang="en-US" dirty="0" smtClean="0"/>
          </a:p>
          <a:p>
            <a:pPr eaLnBrk="1" hangingPunct="1"/>
            <a:r>
              <a:rPr lang="en-US" altLang="en-US" dirty="0" smtClean="0"/>
              <a:t>The staff should make sure the prospect knows in advance he or she will be receiving a visit from a board member who is very passionate about the organization and who will ask for a generous donation. Therefore, the board member should </a:t>
            </a:r>
            <a:r>
              <a:rPr lang="en-US" altLang="en-US" i="1" dirty="0" smtClean="0"/>
              <a:t>be </a:t>
            </a:r>
            <a:r>
              <a:rPr lang="en-US" altLang="en-US" dirty="0" smtClean="0"/>
              <a:t>passionate about the organization. </a:t>
            </a:r>
            <a:br>
              <a:rPr lang="en-US" altLang="en-US" dirty="0" smtClean="0"/>
            </a:br>
            <a:r>
              <a:rPr lang="en-US" altLang="en-US" dirty="0" smtClean="0"/>
              <a:t/>
            </a:r>
            <a:br>
              <a:rPr lang="en-US" altLang="en-US" dirty="0" smtClean="0"/>
            </a:br>
            <a:r>
              <a:rPr lang="en-US" altLang="en-US" dirty="0" smtClean="0"/>
              <a:t>Board members often feel uncomfortable asking people for money. Instead, they should look at it as a chance to share their enthusiasm for the organization and an opportunity for the prospect to be involved with the organization. </a:t>
            </a:r>
            <a:br>
              <a:rPr lang="en-US" altLang="en-US" dirty="0" smtClean="0"/>
            </a:br>
            <a:r>
              <a:rPr lang="en-US" altLang="en-US" dirty="0" smtClean="0"/>
              <a:t/>
            </a:r>
            <a:br>
              <a:rPr lang="en-US" altLang="en-US" dirty="0" smtClean="0"/>
            </a:br>
            <a:r>
              <a:rPr lang="en-US" altLang="en-US" dirty="0" smtClean="0"/>
              <a:t>In addition, the board and staff should do their homework before making the visit. The board member should know the prospect’s interest, giving history, and the appropriate amount to ask for; don’t ask for $5,000 if the prospect can give $5 million. </a:t>
            </a:r>
            <a:br>
              <a:rPr lang="en-US" altLang="en-US" dirty="0" smtClean="0"/>
            </a:br>
            <a:r>
              <a:rPr lang="en-US" altLang="en-US" dirty="0" smtClean="0"/>
              <a:t/>
            </a:r>
            <a:br>
              <a:rPr lang="en-US" altLang="en-US" dirty="0" smtClean="0"/>
            </a:br>
            <a:r>
              <a:rPr lang="en-US" altLang="en-US" dirty="0" smtClean="0"/>
              <a:t>A staff member should accompany the board member on the solicitation. The staff member will likely be more familiar with the organization’s history and finances and will be better able to answer specific questions. Having a third person at the meeting can make the solicitation more comfortable for everyone because conversation tends to flow more freely. The two people attending the solicitation should meet in advance to determine who will do the asking and how much they will ask for.</a:t>
            </a:r>
          </a:p>
        </p:txBody>
      </p:sp>
    </p:spTree>
    <p:extLst>
      <p:ext uri="{BB962C8B-B14F-4D97-AF65-F5344CB8AC3E}">
        <p14:creationId xmlns:p14="http://schemas.microsoft.com/office/powerpoint/2010/main" val="140246659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defTabSz="457200" eaLnBrk="1" fontAlgn="auto" latinLnBrk="0" hangingPunct="1">
              <a:lnSpc>
                <a:spcPct val="117999"/>
              </a:lnSpc>
              <a:spcBef>
                <a:spcPts val="0"/>
              </a:spcBef>
              <a:spcAft>
                <a:spcPts val="0"/>
              </a:spcAft>
              <a:buClrTx/>
              <a:buSzTx/>
              <a:buFontTx/>
              <a:buNone/>
              <a:tabLst/>
              <a:defRPr/>
            </a:pPr>
            <a:r>
              <a:rPr lang="en-US" altLang="en-US" dirty="0" smtClean="0"/>
              <a:t>Notes to Presenter: Use this slide to list the ways board members in your organization get involved in face-to-face solicitation. If there are any policies or procedures board members should know about, include them in this slide.</a:t>
            </a:r>
          </a:p>
          <a:p>
            <a:endParaRPr lang="en-US" dirty="0"/>
          </a:p>
        </p:txBody>
      </p:sp>
    </p:spTree>
    <p:extLst>
      <p:ext uri="{BB962C8B-B14F-4D97-AF65-F5344CB8AC3E}">
        <p14:creationId xmlns:p14="http://schemas.microsoft.com/office/powerpoint/2010/main" val="202681658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defTabSz="457200" eaLnBrk="1" fontAlgn="auto" latinLnBrk="0" hangingPunct="1">
              <a:lnSpc>
                <a:spcPct val="117999"/>
              </a:lnSpc>
              <a:spcBef>
                <a:spcPts val="0"/>
              </a:spcBef>
              <a:spcAft>
                <a:spcPts val="0"/>
              </a:spcAft>
              <a:buClrTx/>
              <a:buSzTx/>
              <a:buFontTx/>
              <a:buNone/>
              <a:tabLst/>
              <a:defRPr/>
            </a:pPr>
            <a:r>
              <a:rPr lang="en-US" altLang="en-US" dirty="0" smtClean="0"/>
              <a:t>Notes to the Presenter: Use this slide to list the ways board members of your organization can help with stewardship. If there are any rules or policies board members should know regarding stewardship, include them on this slide.</a:t>
            </a:r>
          </a:p>
          <a:p>
            <a:endParaRPr lang="en-US" dirty="0"/>
          </a:p>
        </p:txBody>
      </p:sp>
    </p:spTree>
    <p:extLst>
      <p:ext uri="{BB962C8B-B14F-4D97-AF65-F5344CB8AC3E}">
        <p14:creationId xmlns:p14="http://schemas.microsoft.com/office/powerpoint/2010/main" val="219780891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altLang="en-US" dirty="0" smtClean="0"/>
              <a:t>Talking Points: The most common fear for board members in fundraising is rejection. It is important that board members learn not to take this rejection personally. If a prospect says no, it is usually because the timing isn’t right or because that person has other interests. Rejection from one prospect is not a long-term defeat for the organization. </a:t>
            </a:r>
          </a:p>
          <a:p>
            <a:pPr eaLnBrk="1" hangingPunct="1"/>
            <a:endParaRPr lang="en-US" altLang="en-US" dirty="0" smtClean="0"/>
          </a:p>
          <a:p>
            <a:pPr eaLnBrk="1" hangingPunct="1"/>
            <a:r>
              <a:rPr lang="en-US" altLang="en-US" dirty="0" smtClean="0"/>
              <a:t>If there is a piece of information that could change the prospect’s mind, offer it. This could include an opportunity to see first hand the organization at work, copies of the budget, or the strategic plan.</a:t>
            </a:r>
          </a:p>
          <a:p>
            <a:pPr eaLnBrk="1" hangingPunct="1"/>
            <a:endParaRPr lang="en-US" altLang="en-US" dirty="0" smtClean="0"/>
          </a:p>
          <a:p>
            <a:pPr eaLnBrk="1" hangingPunct="1"/>
            <a:r>
              <a:rPr lang="en-US" altLang="en-US" dirty="0" smtClean="0"/>
              <a:t>Determine what the prospect is saying when he or she says no. Is he or she saying not right now or not ever? Try to keep the door open for future solicitations. Perhaps a different time, a different project, or a different amount will be more appealing to the donor.</a:t>
            </a:r>
          </a:p>
        </p:txBody>
      </p:sp>
    </p:spTree>
    <p:extLst>
      <p:ext uri="{BB962C8B-B14F-4D97-AF65-F5344CB8AC3E}">
        <p14:creationId xmlns:p14="http://schemas.microsoft.com/office/powerpoint/2010/main" val="313251186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defTabSz="457200" eaLnBrk="1" fontAlgn="auto" latinLnBrk="0" hangingPunct="1">
              <a:lnSpc>
                <a:spcPct val="117999"/>
              </a:lnSpc>
              <a:spcBef>
                <a:spcPts val="0"/>
              </a:spcBef>
              <a:spcAft>
                <a:spcPts val="0"/>
              </a:spcAft>
              <a:buClrTx/>
              <a:buSzTx/>
              <a:buFontTx/>
              <a:buNone/>
              <a:tabLst/>
              <a:defRPr/>
            </a:pPr>
            <a:r>
              <a:rPr lang="en-US" altLang="en-US" dirty="0" smtClean="0"/>
              <a:t>Talking Points: Fundraising is a dreaded responsibility for many board members, but it is not the daunting task it may seem. To become successful fundraisers, board members only need to have knowledge of the organization and its mission, an understanding of how to ask for a donation and how to overcome objections, and a willingness to ask for contributions to a cause they believe in.</a:t>
            </a:r>
          </a:p>
          <a:p>
            <a:endParaRPr lang="en-US" dirty="0"/>
          </a:p>
        </p:txBody>
      </p:sp>
    </p:spTree>
    <p:extLst>
      <p:ext uri="{BB962C8B-B14F-4D97-AF65-F5344CB8AC3E}">
        <p14:creationId xmlns:p14="http://schemas.microsoft.com/office/powerpoint/2010/main" val="29054859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altLang="en-US" dirty="0" smtClean="0"/>
              <a:t>Talking Points: Resources are defined as both human and financial. In addition to hiring the chief executive and promoting and protecting the organization’s public image, the board is responsible for ensuring the organization has the financial resources with which to operate. This includes </a:t>
            </a:r>
            <a:r>
              <a:rPr lang="en-US" altLang="en-US" dirty="0" smtClean="0">
                <a:cs typeface="Times New Roman" pitchFamily="1" charset="0"/>
              </a:rPr>
              <a:t>adopting appropriate fundraising policies, supporting the organization’s fundraising activities, and developing alternative funding sources such as fee-for-service programs, investments, or for-profit ventures.</a:t>
            </a:r>
            <a:r>
              <a:rPr lang="en-US" altLang="en-US" dirty="0" smtClean="0"/>
              <a:t> </a:t>
            </a:r>
          </a:p>
          <a:p>
            <a:pPr eaLnBrk="1" hangingPunct="1"/>
            <a:endParaRPr lang="en-US" altLang="en-US" dirty="0" smtClean="0"/>
          </a:p>
          <a:p>
            <a:pPr eaLnBrk="1" hangingPunct="1"/>
            <a:r>
              <a:rPr lang="en-US" altLang="en-US" dirty="0" smtClean="0">
                <a:cs typeface="Times New Roman" pitchFamily="1" charset="0"/>
              </a:rPr>
              <a:t>The organization’s size and complexity, structure, culture, and environment will determine how resource development strategies are allocated. Organizations that have a full development staff or seek funding from government grants will require different board activities than will organizations that rely solely on contributions from individuals or that have no development staff. so the board could play a larger role in fundraising. For board members of many 501(c)(3) organizations fundraising tends to be a big responsibility. </a:t>
            </a:r>
            <a:endParaRPr lang="en-US" altLang="en-US" dirty="0" smtClean="0"/>
          </a:p>
          <a:p>
            <a:pPr eaLnBrk="1" hangingPunct="1"/>
            <a:endParaRPr lang="en-US" altLang="en-US" dirty="0" smtClean="0"/>
          </a:p>
          <a:p>
            <a:endParaRPr lang="en-US" dirty="0"/>
          </a:p>
        </p:txBody>
      </p:sp>
    </p:spTree>
    <p:extLst>
      <p:ext uri="{BB962C8B-B14F-4D97-AF65-F5344CB8AC3E}">
        <p14:creationId xmlns:p14="http://schemas.microsoft.com/office/powerpoint/2010/main" val="301252979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altLang="en-US" dirty="0" smtClean="0"/>
              <a:t>Talking Points: In order to fulfill its fundraising responsibilities, the board must first define the context for fundraising. It does this by clarifying the organization’s mission, supporting its stability, identifying its leadership, approving its budgets, and planning for the future of the organization. The board must also be comfortable with the overall fundraising plan drafted by the development staff or development committee, and it must participate fully in the fundraising process.</a:t>
            </a:r>
          </a:p>
        </p:txBody>
      </p:sp>
    </p:spTree>
    <p:extLst>
      <p:ext uri="{BB962C8B-B14F-4D97-AF65-F5344CB8AC3E}">
        <p14:creationId xmlns:p14="http://schemas.microsoft.com/office/powerpoint/2010/main" val="361119356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defTabSz="457200" eaLnBrk="1" fontAlgn="auto" latinLnBrk="0" hangingPunct="1">
              <a:lnSpc>
                <a:spcPct val="117999"/>
              </a:lnSpc>
              <a:spcBef>
                <a:spcPts val="0"/>
              </a:spcBef>
              <a:spcAft>
                <a:spcPts val="0"/>
              </a:spcAft>
              <a:buClrTx/>
              <a:buSzTx/>
              <a:buFontTx/>
              <a:buNone/>
              <a:tabLst/>
              <a:defRPr/>
            </a:pPr>
            <a:r>
              <a:rPr lang="en-US" altLang="en-US" dirty="0" smtClean="0"/>
              <a:t>Notes to the Presenter: Use this slide to list your board’s fundraising responsibilities. What kinds of policies should your board implement? What sort of fundraising oversight does the board provide?</a:t>
            </a:r>
          </a:p>
          <a:p>
            <a:endParaRPr lang="en-US" dirty="0"/>
          </a:p>
        </p:txBody>
      </p:sp>
    </p:spTree>
    <p:extLst>
      <p:ext uri="{BB962C8B-B14F-4D97-AF65-F5344CB8AC3E}">
        <p14:creationId xmlns:p14="http://schemas.microsoft.com/office/powerpoint/2010/main" val="114733273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altLang="en-US" dirty="0" smtClean="0"/>
              <a:t>Talking Points: In addition to working to fulfill the responsibilities of the board, each individual board member can be assigned fundraising duties as well. All board members should give a personal contribution to the organization. In addition to giving, board members can get involved by identifying, evaluating, and cultivating prospects; writing appeal letters to prospects; accompanying staff members on solicitations; writing annual appeal letters; organizing or attending special events; and thanking donors and keeping them connected to the organization.</a:t>
            </a:r>
          </a:p>
          <a:p>
            <a:pPr eaLnBrk="1" hangingPunct="1"/>
            <a:endParaRPr lang="en-US" altLang="en-US" dirty="0" smtClean="0"/>
          </a:p>
          <a:p>
            <a:pPr eaLnBrk="1" hangingPunct="1"/>
            <a:r>
              <a:rPr lang="en-US" altLang="en-US" dirty="0" smtClean="0"/>
              <a:t>While the board establishes policies and goals related to fundraising, members of the board are responsible for helping to implement these policies by participating in fundraising efforts.</a:t>
            </a:r>
          </a:p>
          <a:p>
            <a:endParaRPr lang="en-US" dirty="0"/>
          </a:p>
        </p:txBody>
      </p:sp>
    </p:spTree>
    <p:extLst>
      <p:ext uri="{BB962C8B-B14F-4D97-AF65-F5344CB8AC3E}">
        <p14:creationId xmlns:p14="http://schemas.microsoft.com/office/powerpoint/2010/main" val="123667313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altLang="en-US" dirty="0" smtClean="0"/>
              <a:t>Talking Points:  Many board members feel that because they donate their time to the organization, they should not have to donate money as well. It is important that board members give financially to the organization for many reasons. </a:t>
            </a:r>
            <a:br>
              <a:rPr lang="en-US" altLang="en-US" dirty="0" smtClean="0"/>
            </a:br>
            <a:r>
              <a:rPr lang="en-US" altLang="en-US" dirty="0" smtClean="0"/>
              <a:t/>
            </a:r>
            <a:br>
              <a:rPr lang="en-US" altLang="en-US" dirty="0" smtClean="0"/>
            </a:br>
            <a:r>
              <a:rPr lang="en-US" altLang="en-US" dirty="0" smtClean="0"/>
              <a:t>One hundred percent giving from the board shows the board is committed to the organization. This can be particularly important if board members are involved in soliciting from individuals because it will encourage others to give to the organization. </a:t>
            </a:r>
            <a:br>
              <a:rPr lang="en-US" altLang="en-US" dirty="0" smtClean="0"/>
            </a:br>
            <a:r>
              <a:rPr lang="en-US" altLang="en-US" dirty="0" smtClean="0"/>
              <a:t/>
            </a:r>
            <a:br>
              <a:rPr lang="en-US" altLang="en-US" dirty="0" smtClean="0"/>
            </a:br>
            <a:r>
              <a:rPr lang="en-US" altLang="en-US" dirty="0" smtClean="0"/>
              <a:t>It may seem hypocritical for board members to ask a donor for a contribution if they have not given to the organization themselves; in fact, some foundations want to see 100 percent giving from the board before they give. In addition, board members tend to be more enthusiastic and interested in the organization’s effectiveness when they have made a significant financial contribution to the organization.</a:t>
            </a:r>
          </a:p>
          <a:p>
            <a:pPr eaLnBrk="1" hangingPunct="1"/>
            <a:endParaRPr lang="en-US" altLang="en-US" dirty="0" smtClean="0"/>
          </a:p>
          <a:p>
            <a:endParaRPr lang="en-US" dirty="0"/>
          </a:p>
        </p:txBody>
      </p:sp>
    </p:spTree>
    <p:extLst>
      <p:ext uri="{BB962C8B-B14F-4D97-AF65-F5344CB8AC3E}">
        <p14:creationId xmlns:p14="http://schemas.microsoft.com/office/powerpoint/2010/main" val="67972543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altLang="en-US" dirty="0" smtClean="0"/>
              <a:t>Notes to Presenter: If your board has a fundraising or resource development committee, you may want to replace this sample job description with the job description of your board’s committee. If your board does not have a fundraising committee, you may choose to delete this slide or present the sample job description to teach your board what the typical duties of a fundraising committee might include.</a:t>
            </a:r>
          </a:p>
          <a:p>
            <a:pPr eaLnBrk="1" hangingPunct="1"/>
            <a:endParaRPr lang="en-US" altLang="en-US" dirty="0" smtClean="0"/>
          </a:p>
          <a:p>
            <a:pPr eaLnBrk="1" hangingPunct="1"/>
            <a:r>
              <a:rPr lang="en-US" altLang="en-US" dirty="0" smtClean="0"/>
              <a:t>Talking Points: A development committee does not have to be a board committee, although it is wise to have board representation on the committee. A development committee is a great place to involve other volunteers with connections, ideas, and experience in the work of supporting the organization. </a:t>
            </a:r>
          </a:p>
        </p:txBody>
      </p:sp>
    </p:spTree>
    <p:extLst>
      <p:ext uri="{BB962C8B-B14F-4D97-AF65-F5344CB8AC3E}">
        <p14:creationId xmlns:p14="http://schemas.microsoft.com/office/powerpoint/2010/main" val="212176576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altLang="en-US" dirty="0" smtClean="0"/>
              <a:t>Notes to Presenter: The role of the development director varies from organization to organization, and some small nonprofits have no development director at all. Depending on the size and structure of your organization, you may choose to</a:t>
            </a:r>
          </a:p>
          <a:p>
            <a:pPr eaLnBrk="1" hangingPunct="1">
              <a:buFontTx/>
              <a:buChar char="•"/>
            </a:pPr>
            <a:r>
              <a:rPr lang="en-US" altLang="en-US" dirty="0" smtClean="0"/>
              <a:t>replace the text in this slide with job description of your organization’s development director</a:t>
            </a:r>
          </a:p>
          <a:p>
            <a:pPr eaLnBrk="1" hangingPunct="1">
              <a:buFontTx/>
              <a:buChar char="•"/>
            </a:pPr>
            <a:r>
              <a:rPr lang="en-US" altLang="en-US" dirty="0" smtClean="0"/>
              <a:t>delete this slide if your organization has no development director</a:t>
            </a:r>
          </a:p>
          <a:p>
            <a:pPr eaLnBrk="1" hangingPunct="1">
              <a:buFontTx/>
              <a:buChar char="•"/>
            </a:pPr>
            <a:r>
              <a:rPr lang="en-US" altLang="en-US" dirty="0" smtClean="0"/>
              <a:t>present this slide as is to show your board members the typical duties of a development director</a:t>
            </a:r>
          </a:p>
          <a:p>
            <a:endParaRPr lang="en-US" dirty="0"/>
          </a:p>
        </p:txBody>
      </p:sp>
    </p:spTree>
    <p:extLst>
      <p:ext uri="{BB962C8B-B14F-4D97-AF65-F5344CB8AC3E}">
        <p14:creationId xmlns:p14="http://schemas.microsoft.com/office/powerpoint/2010/main" val="45686884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x">
  <p:cSld name="Title &amp; Subtitle copy 2">
    <p:spTree>
      <p:nvGrpSpPr>
        <p:cNvPr id="1" name=""/>
        <p:cNvGrpSpPr/>
        <p:nvPr/>
      </p:nvGrpSpPr>
      <p:grpSpPr>
        <a:xfrm>
          <a:off x="0" y="0"/>
          <a:ext cx="0" cy="0"/>
          <a:chOff x="0" y="0"/>
          <a:chExt cx="0" cy="0"/>
        </a:xfrm>
      </p:grpSpPr>
      <p:sp>
        <p:nvSpPr>
          <p:cNvPr id="25" name="Shape 25"/>
          <p:cNvSpPr/>
          <p:nvPr/>
        </p:nvSpPr>
        <p:spPr>
          <a:xfrm>
            <a:off x="-23389" y="-19748"/>
            <a:ext cx="13051578" cy="6862023"/>
          </a:xfrm>
          <a:prstGeom prst="rect">
            <a:avLst/>
          </a:prstGeom>
          <a:solidFill>
            <a:srgbClr val="F2A900"/>
          </a:solidFill>
          <a:ln w="12700">
            <a:miter lim="400000"/>
          </a:ln>
        </p:spPr>
        <p:txBody>
          <a:bodyPr lIns="50800" tIns="50800" rIns="50800" bIns="50800" anchor="ctr"/>
          <a:lstStyle/>
          <a:p>
            <a:pPr algn="ctr">
              <a:defRPr sz="2400">
                <a:solidFill>
                  <a:srgbClr val="FBBD19"/>
                </a:solidFill>
                <a:latin typeface="Helvetica Light"/>
                <a:ea typeface="Helvetica Light"/>
                <a:cs typeface="Helvetica Light"/>
                <a:sym typeface="Helvetica Light"/>
              </a:defRPr>
            </a:pPr>
            <a:endParaRPr/>
          </a:p>
        </p:txBody>
      </p:sp>
      <p:sp>
        <p:nvSpPr>
          <p:cNvPr id="26" name="Shape 26"/>
          <p:cNvSpPr/>
          <p:nvPr/>
        </p:nvSpPr>
        <p:spPr>
          <a:xfrm>
            <a:off x="-23389" y="6701890"/>
            <a:ext cx="13051578" cy="3055343"/>
          </a:xfrm>
          <a:prstGeom prst="rect">
            <a:avLst/>
          </a:prstGeom>
          <a:solidFill>
            <a:srgbClr val="4298B5"/>
          </a:solidFill>
          <a:ln w="12700">
            <a:miter lim="400000"/>
          </a:ln>
        </p:spPr>
        <p:txBody>
          <a:bodyPr lIns="50800" tIns="50800" rIns="50800" bIns="50800" anchor="ctr"/>
          <a:lstStyle/>
          <a:p>
            <a:pPr algn="ctr">
              <a:defRPr sz="2400">
                <a:solidFill>
                  <a:srgbClr val="FFFFFF"/>
                </a:solidFill>
                <a:latin typeface="Helvetica Light"/>
                <a:ea typeface="Helvetica Light"/>
                <a:cs typeface="Helvetica Light"/>
                <a:sym typeface="Helvetica Light"/>
              </a:defRPr>
            </a:pPr>
            <a:endParaRPr/>
          </a:p>
        </p:txBody>
      </p:sp>
      <p:sp>
        <p:nvSpPr>
          <p:cNvPr id="27" name="Shape 27"/>
          <p:cNvSpPr>
            <a:spLocks noGrp="1"/>
          </p:cNvSpPr>
          <p:nvPr>
            <p:ph type="body" sz="quarter" idx="13"/>
          </p:nvPr>
        </p:nvSpPr>
        <p:spPr>
          <a:xfrm>
            <a:off x="6833947" y="6936529"/>
            <a:ext cx="5466252" cy="402631"/>
          </a:xfrm>
          <a:prstGeom prst="rect">
            <a:avLst/>
          </a:prstGeom>
        </p:spPr>
        <p:txBody>
          <a:bodyPr>
            <a:spAutoFit/>
          </a:bodyPr>
          <a:lstStyle/>
          <a:p>
            <a:pPr marL="0" marR="76200" indent="0" algn="r">
              <a:lnSpc>
                <a:spcPct val="100000"/>
              </a:lnSpc>
              <a:buClrTx/>
              <a:buSzTx/>
              <a:buNone/>
              <a:defRPr>
                <a:solidFill>
                  <a:srgbClr val="FFFFFF"/>
                </a:solidFill>
              </a:defRPr>
            </a:pPr>
            <a:endParaRPr/>
          </a:p>
        </p:txBody>
      </p:sp>
      <p:sp>
        <p:nvSpPr>
          <p:cNvPr id="28" name="Shape 28"/>
          <p:cNvSpPr>
            <a:spLocks noGrp="1"/>
          </p:cNvSpPr>
          <p:nvPr>
            <p:ph type="body" sz="quarter" idx="14"/>
          </p:nvPr>
        </p:nvSpPr>
        <p:spPr>
          <a:xfrm>
            <a:off x="342873" y="5774895"/>
            <a:ext cx="1373015" cy="860525"/>
          </a:xfrm>
          <a:prstGeom prst="rect">
            <a:avLst/>
          </a:prstGeom>
        </p:spPr>
        <p:txBody>
          <a:bodyPr wrap="none" anchor="b">
            <a:spAutoFit/>
          </a:bodyPr>
          <a:lstStyle/>
          <a:p>
            <a:pPr marL="0" indent="0">
              <a:lnSpc>
                <a:spcPct val="100000"/>
              </a:lnSpc>
              <a:buClrTx/>
              <a:buSzTx/>
              <a:buNone/>
              <a:defRPr sz="6000">
                <a:solidFill>
                  <a:srgbClr val="160D45"/>
                </a:solidFill>
              </a:defRPr>
            </a:pPr>
            <a:endParaRPr/>
          </a:p>
        </p:txBody>
      </p:sp>
      <p:pic>
        <p:nvPicPr>
          <p:cNvPr id="29" name="BoardSource-Logo-416-White.png"/>
          <p:cNvPicPr>
            <a:picLocks noChangeAspect="1"/>
          </p:cNvPicPr>
          <p:nvPr/>
        </p:nvPicPr>
        <p:blipFill>
          <a:blip r:embed="rId2">
            <a:extLst/>
          </a:blip>
          <a:srcRect/>
          <a:stretch>
            <a:fillRect/>
          </a:stretch>
        </p:blipFill>
        <p:spPr>
          <a:xfrm>
            <a:off x="407388" y="8472729"/>
            <a:ext cx="4237509" cy="576773"/>
          </a:xfrm>
          <a:prstGeom prst="rect">
            <a:avLst/>
          </a:prstGeom>
          <a:ln w="12700">
            <a:miter lim="400000"/>
          </a:ln>
        </p:spPr>
      </p:pic>
      <p:sp>
        <p:nvSpPr>
          <p:cNvPr id="30" name="Shape 30"/>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xmlns:p14="http://schemas.microsoft.com/office/powerpoint/2010/main" spd="med"/>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x">
  <p:cSld name="Title &amp; Subtitle copy">
    <p:spTree>
      <p:nvGrpSpPr>
        <p:cNvPr id="1" name=""/>
        <p:cNvGrpSpPr/>
        <p:nvPr/>
      </p:nvGrpSpPr>
      <p:grpSpPr>
        <a:xfrm>
          <a:off x="0" y="0"/>
          <a:ext cx="0" cy="0"/>
          <a:chOff x="0" y="0"/>
          <a:chExt cx="0" cy="0"/>
        </a:xfrm>
      </p:grpSpPr>
      <p:sp>
        <p:nvSpPr>
          <p:cNvPr id="37" name="Shape 37"/>
          <p:cNvSpPr/>
          <p:nvPr/>
        </p:nvSpPr>
        <p:spPr>
          <a:xfrm>
            <a:off x="-23389" y="6701890"/>
            <a:ext cx="13051578" cy="3055343"/>
          </a:xfrm>
          <a:prstGeom prst="rect">
            <a:avLst/>
          </a:prstGeom>
          <a:solidFill>
            <a:srgbClr val="4298B5"/>
          </a:solidFill>
          <a:ln w="12700">
            <a:miter lim="400000"/>
          </a:ln>
        </p:spPr>
        <p:txBody>
          <a:bodyPr lIns="50800" tIns="50800" rIns="50800" bIns="50800" anchor="ctr"/>
          <a:lstStyle/>
          <a:p>
            <a:pPr algn="ctr">
              <a:defRPr sz="2400">
                <a:solidFill>
                  <a:srgbClr val="FFFFFF"/>
                </a:solidFill>
                <a:latin typeface="Helvetica Light"/>
                <a:ea typeface="Helvetica Light"/>
                <a:cs typeface="Helvetica Light"/>
                <a:sym typeface="Helvetica Light"/>
              </a:defRPr>
            </a:pPr>
            <a:endParaRPr/>
          </a:p>
        </p:txBody>
      </p:sp>
      <p:sp>
        <p:nvSpPr>
          <p:cNvPr id="38" name="Shape 38"/>
          <p:cNvSpPr>
            <a:spLocks noGrp="1"/>
          </p:cNvSpPr>
          <p:nvPr>
            <p:ph type="body" sz="quarter" idx="13"/>
          </p:nvPr>
        </p:nvSpPr>
        <p:spPr>
          <a:xfrm>
            <a:off x="1958695" y="5600605"/>
            <a:ext cx="10464801" cy="1422401"/>
          </a:xfrm>
          <a:prstGeom prst="rect">
            <a:avLst/>
          </a:prstGeom>
        </p:spPr>
        <p:txBody>
          <a:bodyPr/>
          <a:lstStyle>
            <a:lvl1pPr marL="0" indent="0" algn="r">
              <a:lnSpc>
                <a:spcPct val="100000"/>
              </a:lnSpc>
              <a:buClrTx/>
              <a:buSzTx/>
              <a:buNone/>
              <a:defRPr sz="6000">
                <a:solidFill>
                  <a:srgbClr val="CB2C30"/>
                </a:solidFill>
              </a:defRPr>
            </a:lvl1pPr>
          </a:lstStyle>
          <a:p>
            <a:r>
              <a:t>Title Text</a:t>
            </a:r>
          </a:p>
        </p:txBody>
      </p:sp>
      <p:sp>
        <p:nvSpPr>
          <p:cNvPr id="39" name="Shape 39"/>
          <p:cNvSpPr>
            <a:spLocks noGrp="1"/>
          </p:cNvSpPr>
          <p:nvPr>
            <p:ph type="body" sz="quarter" idx="14"/>
          </p:nvPr>
        </p:nvSpPr>
        <p:spPr>
          <a:xfrm>
            <a:off x="6139781" y="6954499"/>
            <a:ext cx="6283715" cy="1422401"/>
          </a:xfrm>
          <a:prstGeom prst="rect">
            <a:avLst/>
          </a:prstGeom>
        </p:spPr>
        <p:txBody>
          <a:bodyPr/>
          <a:lstStyle>
            <a:lvl1pPr marL="0" marR="56388" indent="0" algn="r" defTabSz="432308">
              <a:lnSpc>
                <a:spcPct val="100000"/>
              </a:lnSpc>
              <a:buClrTx/>
              <a:buSzTx/>
              <a:buNone/>
              <a:defRPr sz="1776">
                <a:solidFill>
                  <a:srgbClr val="FFFFFF"/>
                </a:solidFill>
              </a:defRPr>
            </a:lvl1pPr>
            <a:lvl2pPr marL="0" marR="56388" indent="169163" algn="r" defTabSz="432308">
              <a:lnSpc>
                <a:spcPct val="100000"/>
              </a:lnSpc>
              <a:buClrTx/>
              <a:buSzTx/>
              <a:buNone/>
              <a:defRPr sz="1776">
                <a:solidFill>
                  <a:srgbClr val="FFFFFF"/>
                </a:solidFill>
              </a:defRPr>
            </a:lvl2pPr>
            <a:lvl3pPr marL="0" marR="56388" indent="338327" algn="r" defTabSz="432308">
              <a:lnSpc>
                <a:spcPct val="100000"/>
              </a:lnSpc>
              <a:buClrTx/>
              <a:buSzTx/>
              <a:buNone/>
              <a:defRPr sz="1776">
                <a:solidFill>
                  <a:srgbClr val="FFFFFF"/>
                </a:solidFill>
              </a:defRPr>
            </a:lvl3pPr>
            <a:lvl4pPr marL="0" marR="56388" indent="507491" algn="r" defTabSz="432308">
              <a:lnSpc>
                <a:spcPct val="100000"/>
              </a:lnSpc>
              <a:buClrTx/>
              <a:buSzTx/>
              <a:buNone/>
              <a:defRPr sz="1776">
                <a:solidFill>
                  <a:srgbClr val="FFFFFF"/>
                </a:solidFill>
              </a:defRPr>
            </a:lvl4pPr>
            <a:lvl5pPr marL="0" marR="56388" indent="676655" algn="r" defTabSz="432308">
              <a:lnSpc>
                <a:spcPct val="100000"/>
              </a:lnSpc>
              <a:buClrTx/>
              <a:buSzTx/>
              <a:buNone/>
              <a:defRPr sz="1776">
                <a:solidFill>
                  <a:srgbClr val="FFFFFF"/>
                </a:solidFill>
              </a:defRPr>
            </a:lvl5pPr>
          </a:lstStyle>
          <a:p>
            <a:r>
              <a:t>Body Level One</a:t>
            </a:r>
          </a:p>
          <a:p>
            <a:pPr lvl="1"/>
            <a:r>
              <a:t>Body Level Two</a:t>
            </a:r>
          </a:p>
          <a:p>
            <a:pPr lvl="2"/>
            <a:r>
              <a:t>Body Level Three</a:t>
            </a:r>
          </a:p>
          <a:p>
            <a:pPr lvl="3"/>
            <a:r>
              <a:t>Body Level Four</a:t>
            </a:r>
          </a:p>
          <a:p>
            <a:pPr lvl="4"/>
            <a:r>
              <a:t>Body Level Five</a:t>
            </a:r>
          </a:p>
        </p:txBody>
      </p:sp>
      <p:pic>
        <p:nvPicPr>
          <p:cNvPr id="40" name="BoardSource-Logo-416-White.png"/>
          <p:cNvPicPr>
            <a:picLocks noChangeAspect="1"/>
          </p:cNvPicPr>
          <p:nvPr/>
        </p:nvPicPr>
        <p:blipFill>
          <a:blip r:embed="rId2">
            <a:extLst/>
          </a:blip>
          <a:srcRect/>
          <a:stretch>
            <a:fillRect/>
          </a:stretch>
        </p:blipFill>
        <p:spPr>
          <a:xfrm>
            <a:off x="407388" y="8472729"/>
            <a:ext cx="4237509" cy="576773"/>
          </a:xfrm>
          <a:prstGeom prst="rect">
            <a:avLst/>
          </a:prstGeom>
          <a:ln w="12700">
            <a:miter lim="400000"/>
          </a:ln>
        </p:spPr>
      </p:pic>
      <p:sp>
        <p:nvSpPr>
          <p:cNvPr id="41" name="Shape 41"/>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xmlns:p14="http://schemas.microsoft.com/office/powerpoint/2010/mai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Title &amp; Bullets">
    <p:spTree>
      <p:nvGrpSpPr>
        <p:cNvPr id="1" name=""/>
        <p:cNvGrpSpPr/>
        <p:nvPr/>
      </p:nvGrpSpPr>
      <p:grpSpPr>
        <a:xfrm>
          <a:off x="0" y="0"/>
          <a:ext cx="0" cy="0"/>
          <a:chOff x="0" y="0"/>
          <a:chExt cx="0" cy="0"/>
        </a:xfrm>
      </p:grpSpPr>
      <p:sp>
        <p:nvSpPr>
          <p:cNvPr id="48" name="Shape 48"/>
          <p:cNvSpPr>
            <a:spLocks noGrp="1"/>
          </p:cNvSpPr>
          <p:nvPr>
            <p:ph type="title"/>
          </p:nvPr>
        </p:nvSpPr>
        <p:spPr>
          <a:prstGeom prst="rect">
            <a:avLst/>
          </a:prstGeom>
        </p:spPr>
        <p:txBody>
          <a:bodyPr/>
          <a:lstStyle/>
          <a:p>
            <a:r>
              <a:t>Title Text</a:t>
            </a:r>
          </a:p>
        </p:txBody>
      </p:sp>
      <p:sp>
        <p:nvSpPr>
          <p:cNvPr id="49" name="Shape 49"/>
          <p:cNvSpPr>
            <a:spLocks noGrp="1"/>
          </p:cNvSpPr>
          <p:nvPr>
            <p:ph type="body" idx="1"/>
          </p:nvPr>
        </p:nvSpPr>
        <p:spPr>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50" name="Shape 50"/>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xmlns:p14="http://schemas.microsoft.com/office/powerpoint/2010/main" spd="med"/>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x">
  <p:cSld name="Title &amp; Bullets copy">
    <p:spTree>
      <p:nvGrpSpPr>
        <p:cNvPr id="1" name=""/>
        <p:cNvGrpSpPr/>
        <p:nvPr/>
      </p:nvGrpSpPr>
      <p:grpSpPr>
        <a:xfrm>
          <a:off x="0" y="0"/>
          <a:ext cx="0" cy="0"/>
          <a:chOff x="0" y="0"/>
          <a:chExt cx="0" cy="0"/>
        </a:xfrm>
      </p:grpSpPr>
      <p:sp>
        <p:nvSpPr>
          <p:cNvPr id="67" name="Shape 67"/>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xmlns:p14="http://schemas.microsoft.com/office/powerpoint/2010/main" spd="med"/>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x">
  <p:cSld name="Title &amp; Bullets copy 1">
    <p:spTree>
      <p:nvGrpSpPr>
        <p:cNvPr id="1" name=""/>
        <p:cNvGrpSpPr/>
        <p:nvPr/>
      </p:nvGrpSpPr>
      <p:grpSpPr>
        <a:xfrm>
          <a:off x="0" y="0"/>
          <a:ext cx="0" cy="0"/>
          <a:chOff x="0" y="0"/>
          <a:chExt cx="0" cy="0"/>
        </a:xfrm>
      </p:grpSpPr>
      <p:sp>
        <p:nvSpPr>
          <p:cNvPr id="57" name="Shape 57"/>
          <p:cNvSpPr/>
          <p:nvPr/>
        </p:nvSpPr>
        <p:spPr>
          <a:xfrm>
            <a:off x="-23389" y="-19748"/>
            <a:ext cx="13051578" cy="9793096"/>
          </a:xfrm>
          <a:prstGeom prst="rect">
            <a:avLst/>
          </a:prstGeom>
          <a:solidFill>
            <a:srgbClr val="CB2C30"/>
          </a:solidFill>
          <a:ln w="12700">
            <a:miter lim="400000"/>
          </a:ln>
        </p:spPr>
        <p:txBody>
          <a:bodyPr lIns="50800" tIns="50800" rIns="50800" bIns="50800" anchor="ctr"/>
          <a:lstStyle/>
          <a:p>
            <a:pPr algn="ctr">
              <a:defRPr sz="2400">
                <a:solidFill>
                  <a:srgbClr val="FFFFFF"/>
                </a:solidFill>
                <a:latin typeface="Helvetica Light"/>
                <a:ea typeface="Helvetica Light"/>
                <a:cs typeface="Helvetica Light"/>
                <a:sym typeface="Helvetica Light"/>
              </a:defRPr>
            </a:pPr>
            <a:endParaRPr/>
          </a:p>
        </p:txBody>
      </p:sp>
      <p:sp>
        <p:nvSpPr>
          <p:cNvPr id="58" name="Shape 58"/>
          <p:cNvSpPr>
            <a:spLocks noGrp="1"/>
          </p:cNvSpPr>
          <p:nvPr>
            <p:ph type="title"/>
          </p:nvPr>
        </p:nvSpPr>
        <p:spPr>
          <a:prstGeom prst="rect">
            <a:avLst/>
          </a:prstGeom>
        </p:spPr>
        <p:txBody>
          <a:bodyPr/>
          <a:lstStyle>
            <a:lvl1pPr algn="ctr">
              <a:defRPr>
                <a:solidFill>
                  <a:srgbClr val="FFFFFF"/>
                </a:solidFill>
              </a:defRPr>
            </a:lvl1pPr>
          </a:lstStyle>
          <a:p>
            <a:r>
              <a:t>Title Text</a:t>
            </a:r>
          </a:p>
        </p:txBody>
      </p:sp>
      <p:pic>
        <p:nvPicPr>
          <p:cNvPr id="59" name="BoardSource-Logo-416-White.png"/>
          <p:cNvPicPr>
            <a:picLocks noChangeAspect="1"/>
          </p:cNvPicPr>
          <p:nvPr/>
        </p:nvPicPr>
        <p:blipFill>
          <a:blip r:embed="rId2">
            <a:extLst/>
          </a:blip>
          <a:srcRect/>
          <a:stretch>
            <a:fillRect/>
          </a:stretch>
        </p:blipFill>
        <p:spPr>
          <a:xfrm>
            <a:off x="10171696" y="8900487"/>
            <a:ext cx="2614797" cy="355904"/>
          </a:xfrm>
          <a:prstGeom prst="rect">
            <a:avLst/>
          </a:prstGeom>
          <a:ln w="12700">
            <a:miter lim="400000"/>
          </a:ln>
        </p:spPr>
      </p:pic>
      <p:sp>
        <p:nvSpPr>
          <p:cNvPr id="60" name="Shape 60"/>
          <p:cNvSpPr>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10329781"/>
      </p:ext>
    </p:extLst>
  </p:cSld>
  <p:clrMapOvr>
    <a:masterClrMapping/>
  </p:clrMapOvr>
  <p:transition xmlns:p14="http://schemas.microsoft.com/office/powerpoint/2010/main" spd="med"/>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theme" Target="../theme/theme1.xml"/><Relationship Id="rId7" Type="http://schemas.openxmlformats.org/officeDocument/2006/relationships/image" Target="../media/image2.png"/><Relationship Id="rId1" Type="http://schemas.openxmlformats.org/officeDocument/2006/relationships/slideLayout" Target="../slideLayouts/slideLayout1.xml"/><Relationship Id="rId2" Type="http://schemas.openxmlformats.org/officeDocument/2006/relationships/slideLayout" Target="../slideLayouts/slideLayout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Shape 2"/>
          <p:cNvSpPr>
            <a:spLocks noGrp="1"/>
          </p:cNvSpPr>
          <p:nvPr>
            <p:ph type="title"/>
          </p:nvPr>
        </p:nvSpPr>
        <p:spPr>
          <a:xfrm>
            <a:off x="952500" y="444500"/>
            <a:ext cx="11099800" cy="11221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ormAutofit/>
          </a:bodyPr>
          <a:lstStyle/>
          <a:p>
            <a:r>
              <a:t>Title Text</a:t>
            </a:r>
          </a:p>
        </p:txBody>
      </p:sp>
      <p:sp>
        <p:nvSpPr>
          <p:cNvPr id="3" name="Shape 3"/>
          <p:cNvSpPr>
            <a:spLocks noGrp="1"/>
          </p:cNvSpPr>
          <p:nvPr>
            <p:ph type="body" idx="1"/>
          </p:nvPr>
        </p:nvSpPr>
        <p:spPr>
          <a:xfrm>
            <a:off x="952500" y="2077307"/>
            <a:ext cx="11099800" cy="6104978"/>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ormAutofit/>
          </a:bodyPr>
          <a:lstStyle/>
          <a:p>
            <a:r>
              <a:t>Body Level One</a:t>
            </a:r>
          </a:p>
          <a:p>
            <a:pPr lvl="1"/>
            <a:r>
              <a:t>Body Level Two</a:t>
            </a:r>
          </a:p>
          <a:p>
            <a:pPr lvl="2"/>
            <a:r>
              <a:t>Body Level Three</a:t>
            </a:r>
          </a:p>
          <a:p>
            <a:pPr lvl="3"/>
            <a:r>
              <a:t>Body Level Four</a:t>
            </a:r>
          </a:p>
          <a:p>
            <a:pPr lvl="4"/>
            <a:r>
              <a:t>Body Level Five</a:t>
            </a:r>
          </a:p>
        </p:txBody>
      </p:sp>
      <p:sp>
        <p:nvSpPr>
          <p:cNvPr id="4" name="Shape 4"/>
          <p:cNvSpPr/>
          <p:nvPr/>
        </p:nvSpPr>
        <p:spPr>
          <a:xfrm>
            <a:off x="-23389" y="8383530"/>
            <a:ext cx="13051578" cy="1389818"/>
          </a:xfrm>
          <a:prstGeom prst="rect">
            <a:avLst/>
          </a:prstGeom>
          <a:solidFill>
            <a:srgbClr val="4298B5"/>
          </a:solidFill>
          <a:ln w="12700">
            <a:miter lim="400000"/>
          </a:ln>
        </p:spPr>
        <p:txBody>
          <a:bodyPr lIns="50800" tIns="50800" rIns="50800" bIns="50800" anchor="ctr"/>
          <a:lstStyle/>
          <a:p>
            <a:pPr algn="ctr">
              <a:defRPr sz="2400">
                <a:solidFill>
                  <a:srgbClr val="FFFFFF"/>
                </a:solidFill>
                <a:latin typeface="Helvetica Light"/>
                <a:ea typeface="Helvetica Light"/>
                <a:cs typeface="Helvetica Light"/>
                <a:sym typeface="Helvetica Light"/>
              </a:defRPr>
            </a:pPr>
            <a:endParaRPr/>
          </a:p>
        </p:txBody>
      </p:sp>
      <p:pic>
        <p:nvPicPr>
          <p:cNvPr id="5" name="BoardSource-Logo-416-White.png"/>
          <p:cNvPicPr>
            <a:picLocks noChangeAspect="1"/>
          </p:cNvPicPr>
          <p:nvPr/>
        </p:nvPicPr>
        <p:blipFill>
          <a:blip r:embed="rId7">
            <a:extLst/>
          </a:blip>
          <a:srcRect/>
          <a:stretch>
            <a:fillRect/>
          </a:stretch>
        </p:blipFill>
        <p:spPr>
          <a:xfrm>
            <a:off x="10171696" y="8900487"/>
            <a:ext cx="2614797" cy="355904"/>
          </a:xfrm>
          <a:prstGeom prst="rect">
            <a:avLst/>
          </a:prstGeom>
          <a:ln w="12700">
            <a:miter lim="400000"/>
          </a:ln>
        </p:spPr>
      </p:pic>
      <p:sp>
        <p:nvSpPr>
          <p:cNvPr id="6" name="Shape 6"/>
          <p:cNvSpPr>
            <a:spLocks noGrp="1"/>
          </p:cNvSpPr>
          <p:nvPr>
            <p:ph type="sldNum" sz="quarter" idx="2"/>
          </p:nvPr>
        </p:nvSpPr>
        <p:spPr>
          <a:xfrm>
            <a:off x="6311798" y="9251950"/>
            <a:ext cx="368504" cy="381000"/>
          </a:xfrm>
          <a:prstGeom prst="rect">
            <a:avLst/>
          </a:prstGeom>
          <a:ln w="12700">
            <a:miter lim="400000"/>
          </a:ln>
        </p:spPr>
        <p:txBody>
          <a:bodyPr wrap="none" lIns="50800" tIns="50800" rIns="50800" bIns="50800">
            <a:spAutoFit/>
          </a:bodyPr>
          <a:lstStyle>
            <a:lvl1pPr algn="ctr">
              <a:defRPr sz="1800">
                <a:solidFill>
                  <a:srgbClr val="000000"/>
                </a:solidFill>
                <a:latin typeface="Helvetica Light"/>
                <a:ea typeface="Helvetica Light"/>
                <a:cs typeface="Helvetica Light"/>
                <a:sym typeface="Helvetica Light"/>
              </a:defRPr>
            </a:lvl1pPr>
          </a:lstStyle>
          <a:p>
            <a:fld id="{86CB4B4D-7CA3-9044-876B-883B54F8677D}" type="slidenum">
              <a:t>‹#›</a:t>
            </a:fld>
            <a:endParaRPr/>
          </a:p>
        </p:txBody>
      </p:sp>
    </p:spTree>
  </p:cSld>
  <p:clrMap bg1="dk1" tx1="lt1" bg2="dk2" tx2="lt2" accent1="accent1" accent2="accent2" accent3="accent3" accent4="accent4" accent5="accent5" accent6="accent6" hlink="hlink" folHlink="folHlink"/>
  <p:sldLayoutIdLst>
    <p:sldLayoutId id="2147483650" r:id="rId1"/>
    <p:sldLayoutId id="2147483651" r:id="rId2"/>
    <p:sldLayoutId id="2147483652" r:id="rId3"/>
    <p:sldLayoutId id="2147483654" r:id="rId4"/>
    <p:sldLayoutId id="2147483655" r:id="rId5"/>
  </p:sldLayoutIdLst>
  <p:transition xmlns:p14="http://schemas.microsoft.com/office/powerpoint/2010/main" spd="med"/>
  <p:txStyles>
    <p:titleStyle>
      <a:lvl1pPr marL="0" marR="0" indent="0" algn="l" defTabSz="584200" rtl="0" latinLnBrk="0">
        <a:lnSpc>
          <a:spcPct val="100000"/>
        </a:lnSpc>
        <a:spcBef>
          <a:spcPts val="0"/>
        </a:spcBef>
        <a:spcAft>
          <a:spcPts val="0"/>
        </a:spcAft>
        <a:buClrTx/>
        <a:buSzTx/>
        <a:buFontTx/>
        <a:buNone/>
        <a:tabLst/>
        <a:defRPr sz="6000" b="0" i="0" u="none" strike="noStrike" cap="none" spc="0" baseline="0">
          <a:ln>
            <a:noFill/>
          </a:ln>
          <a:solidFill>
            <a:srgbClr val="CB2C30"/>
          </a:solidFill>
          <a:uFillTx/>
          <a:latin typeface="+mn-lt"/>
          <a:ea typeface="+mn-ea"/>
          <a:cs typeface="+mn-cs"/>
          <a:sym typeface="Calibri"/>
        </a:defRPr>
      </a:lvl1pPr>
      <a:lvl2pPr marL="0" marR="0" indent="228600" algn="l" defTabSz="584200" rtl="0" latinLnBrk="0">
        <a:lnSpc>
          <a:spcPct val="100000"/>
        </a:lnSpc>
        <a:spcBef>
          <a:spcPts val="0"/>
        </a:spcBef>
        <a:spcAft>
          <a:spcPts val="0"/>
        </a:spcAft>
        <a:buClrTx/>
        <a:buSzTx/>
        <a:buFontTx/>
        <a:buNone/>
        <a:tabLst/>
        <a:defRPr sz="6000" b="0" i="0" u="none" strike="noStrike" cap="none" spc="0" baseline="0">
          <a:ln>
            <a:noFill/>
          </a:ln>
          <a:solidFill>
            <a:srgbClr val="CB2C30"/>
          </a:solidFill>
          <a:uFillTx/>
          <a:latin typeface="+mn-lt"/>
          <a:ea typeface="+mn-ea"/>
          <a:cs typeface="+mn-cs"/>
          <a:sym typeface="Calibri"/>
        </a:defRPr>
      </a:lvl2pPr>
      <a:lvl3pPr marL="0" marR="0" indent="457200" algn="l" defTabSz="584200" rtl="0" latinLnBrk="0">
        <a:lnSpc>
          <a:spcPct val="100000"/>
        </a:lnSpc>
        <a:spcBef>
          <a:spcPts val="0"/>
        </a:spcBef>
        <a:spcAft>
          <a:spcPts val="0"/>
        </a:spcAft>
        <a:buClrTx/>
        <a:buSzTx/>
        <a:buFontTx/>
        <a:buNone/>
        <a:tabLst/>
        <a:defRPr sz="6000" b="0" i="0" u="none" strike="noStrike" cap="none" spc="0" baseline="0">
          <a:ln>
            <a:noFill/>
          </a:ln>
          <a:solidFill>
            <a:srgbClr val="CB2C30"/>
          </a:solidFill>
          <a:uFillTx/>
          <a:latin typeface="+mn-lt"/>
          <a:ea typeface="+mn-ea"/>
          <a:cs typeface="+mn-cs"/>
          <a:sym typeface="Calibri"/>
        </a:defRPr>
      </a:lvl3pPr>
      <a:lvl4pPr marL="0" marR="0" indent="685800" algn="l" defTabSz="584200" rtl="0" latinLnBrk="0">
        <a:lnSpc>
          <a:spcPct val="100000"/>
        </a:lnSpc>
        <a:spcBef>
          <a:spcPts val="0"/>
        </a:spcBef>
        <a:spcAft>
          <a:spcPts val="0"/>
        </a:spcAft>
        <a:buClrTx/>
        <a:buSzTx/>
        <a:buFontTx/>
        <a:buNone/>
        <a:tabLst/>
        <a:defRPr sz="6000" b="0" i="0" u="none" strike="noStrike" cap="none" spc="0" baseline="0">
          <a:ln>
            <a:noFill/>
          </a:ln>
          <a:solidFill>
            <a:srgbClr val="CB2C30"/>
          </a:solidFill>
          <a:uFillTx/>
          <a:latin typeface="+mn-lt"/>
          <a:ea typeface="+mn-ea"/>
          <a:cs typeface="+mn-cs"/>
          <a:sym typeface="Calibri"/>
        </a:defRPr>
      </a:lvl4pPr>
      <a:lvl5pPr marL="0" marR="0" indent="914400" algn="l" defTabSz="584200" rtl="0" latinLnBrk="0">
        <a:lnSpc>
          <a:spcPct val="100000"/>
        </a:lnSpc>
        <a:spcBef>
          <a:spcPts val="0"/>
        </a:spcBef>
        <a:spcAft>
          <a:spcPts val="0"/>
        </a:spcAft>
        <a:buClrTx/>
        <a:buSzTx/>
        <a:buFontTx/>
        <a:buNone/>
        <a:tabLst/>
        <a:defRPr sz="6000" b="0" i="0" u="none" strike="noStrike" cap="none" spc="0" baseline="0">
          <a:ln>
            <a:noFill/>
          </a:ln>
          <a:solidFill>
            <a:srgbClr val="CB2C30"/>
          </a:solidFill>
          <a:uFillTx/>
          <a:latin typeface="+mn-lt"/>
          <a:ea typeface="+mn-ea"/>
          <a:cs typeface="+mn-cs"/>
          <a:sym typeface="Calibri"/>
        </a:defRPr>
      </a:lvl5pPr>
      <a:lvl6pPr marL="0" marR="0" indent="1143000" algn="l" defTabSz="584200" rtl="0" latinLnBrk="0">
        <a:lnSpc>
          <a:spcPct val="100000"/>
        </a:lnSpc>
        <a:spcBef>
          <a:spcPts val="0"/>
        </a:spcBef>
        <a:spcAft>
          <a:spcPts val="0"/>
        </a:spcAft>
        <a:buClrTx/>
        <a:buSzTx/>
        <a:buFontTx/>
        <a:buNone/>
        <a:tabLst/>
        <a:defRPr sz="6000" b="0" i="0" u="none" strike="noStrike" cap="none" spc="0" baseline="0">
          <a:ln>
            <a:noFill/>
          </a:ln>
          <a:solidFill>
            <a:srgbClr val="CB2C30"/>
          </a:solidFill>
          <a:uFillTx/>
          <a:latin typeface="+mn-lt"/>
          <a:ea typeface="+mn-ea"/>
          <a:cs typeface="+mn-cs"/>
          <a:sym typeface="Calibri"/>
        </a:defRPr>
      </a:lvl6pPr>
      <a:lvl7pPr marL="0" marR="0" indent="1371600" algn="l" defTabSz="584200" rtl="0" latinLnBrk="0">
        <a:lnSpc>
          <a:spcPct val="100000"/>
        </a:lnSpc>
        <a:spcBef>
          <a:spcPts val="0"/>
        </a:spcBef>
        <a:spcAft>
          <a:spcPts val="0"/>
        </a:spcAft>
        <a:buClrTx/>
        <a:buSzTx/>
        <a:buFontTx/>
        <a:buNone/>
        <a:tabLst/>
        <a:defRPr sz="6000" b="0" i="0" u="none" strike="noStrike" cap="none" spc="0" baseline="0">
          <a:ln>
            <a:noFill/>
          </a:ln>
          <a:solidFill>
            <a:srgbClr val="CB2C30"/>
          </a:solidFill>
          <a:uFillTx/>
          <a:latin typeface="+mn-lt"/>
          <a:ea typeface="+mn-ea"/>
          <a:cs typeface="+mn-cs"/>
          <a:sym typeface="Calibri"/>
        </a:defRPr>
      </a:lvl7pPr>
      <a:lvl8pPr marL="0" marR="0" indent="1600200" algn="l" defTabSz="584200" rtl="0" latinLnBrk="0">
        <a:lnSpc>
          <a:spcPct val="100000"/>
        </a:lnSpc>
        <a:spcBef>
          <a:spcPts val="0"/>
        </a:spcBef>
        <a:spcAft>
          <a:spcPts val="0"/>
        </a:spcAft>
        <a:buClrTx/>
        <a:buSzTx/>
        <a:buFontTx/>
        <a:buNone/>
        <a:tabLst/>
        <a:defRPr sz="6000" b="0" i="0" u="none" strike="noStrike" cap="none" spc="0" baseline="0">
          <a:ln>
            <a:noFill/>
          </a:ln>
          <a:solidFill>
            <a:srgbClr val="CB2C30"/>
          </a:solidFill>
          <a:uFillTx/>
          <a:latin typeface="+mn-lt"/>
          <a:ea typeface="+mn-ea"/>
          <a:cs typeface="+mn-cs"/>
          <a:sym typeface="Calibri"/>
        </a:defRPr>
      </a:lvl8pPr>
      <a:lvl9pPr marL="0" marR="0" indent="1828800" algn="l" defTabSz="584200" rtl="0" latinLnBrk="0">
        <a:lnSpc>
          <a:spcPct val="100000"/>
        </a:lnSpc>
        <a:spcBef>
          <a:spcPts val="0"/>
        </a:spcBef>
        <a:spcAft>
          <a:spcPts val="0"/>
        </a:spcAft>
        <a:buClrTx/>
        <a:buSzTx/>
        <a:buFontTx/>
        <a:buNone/>
        <a:tabLst/>
        <a:defRPr sz="6000" b="0" i="0" u="none" strike="noStrike" cap="none" spc="0" baseline="0">
          <a:ln>
            <a:noFill/>
          </a:ln>
          <a:solidFill>
            <a:srgbClr val="CB2C30"/>
          </a:solidFill>
          <a:uFillTx/>
          <a:latin typeface="+mn-lt"/>
          <a:ea typeface="+mn-ea"/>
          <a:cs typeface="+mn-cs"/>
          <a:sym typeface="Calibri"/>
        </a:defRPr>
      </a:lvl9pPr>
    </p:titleStyle>
    <p:bodyStyle>
      <a:lvl1pPr marL="296333" marR="0" indent="-296333" algn="l" defTabSz="584200" rtl="0" latinLnBrk="0">
        <a:lnSpc>
          <a:spcPct val="150000"/>
        </a:lnSpc>
        <a:spcBef>
          <a:spcPts val="0"/>
        </a:spcBef>
        <a:spcAft>
          <a:spcPts val="0"/>
        </a:spcAft>
        <a:buClr>
          <a:srgbClr val="CB2C30"/>
        </a:buClr>
        <a:buSzPct val="75000"/>
        <a:buFontTx/>
        <a:buChar char="•"/>
        <a:tabLst/>
        <a:defRPr sz="2400" b="0" i="0" u="none" strike="noStrike" cap="none" spc="0" baseline="0">
          <a:ln>
            <a:noFill/>
          </a:ln>
          <a:solidFill>
            <a:srgbClr val="2B4051"/>
          </a:solidFill>
          <a:uFillTx/>
          <a:latin typeface="+mn-lt"/>
          <a:ea typeface="+mn-ea"/>
          <a:cs typeface="+mn-cs"/>
          <a:sym typeface="Calibri"/>
        </a:defRPr>
      </a:lvl1pPr>
      <a:lvl2pPr marL="740833" marR="0" indent="-296333" algn="l" defTabSz="584200" rtl="0" latinLnBrk="0">
        <a:lnSpc>
          <a:spcPct val="150000"/>
        </a:lnSpc>
        <a:spcBef>
          <a:spcPts val="0"/>
        </a:spcBef>
        <a:spcAft>
          <a:spcPts val="0"/>
        </a:spcAft>
        <a:buClr>
          <a:srgbClr val="CB2C30"/>
        </a:buClr>
        <a:buSzPct val="75000"/>
        <a:buFontTx/>
        <a:buChar char="•"/>
        <a:tabLst/>
        <a:defRPr sz="2400" b="0" i="0" u="none" strike="noStrike" cap="none" spc="0" baseline="0">
          <a:ln>
            <a:noFill/>
          </a:ln>
          <a:solidFill>
            <a:srgbClr val="2B4051"/>
          </a:solidFill>
          <a:uFillTx/>
          <a:latin typeface="+mn-lt"/>
          <a:ea typeface="+mn-ea"/>
          <a:cs typeface="+mn-cs"/>
          <a:sym typeface="Calibri"/>
        </a:defRPr>
      </a:lvl2pPr>
      <a:lvl3pPr marL="1185333" marR="0" indent="-296333" algn="l" defTabSz="584200" rtl="0" latinLnBrk="0">
        <a:lnSpc>
          <a:spcPct val="150000"/>
        </a:lnSpc>
        <a:spcBef>
          <a:spcPts val="0"/>
        </a:spcBef>
        <a:spcAft>
          <a:spcPts val="0"/>
        </a:spcAft>
        <a:buClr>
          <a:srgbClr val="CB2C30"/>
        </a:buClr>
        <a:buSzPct val="75000"/>
        <a:buFontTx/>
        <a:buChar char="•"/>
        <a:tabLst/>
        <a:defRPr sz="2400" b="0" i="0" u="none" strike="noStrike" cap="none" spc="0" baseline="0">
          <a:ln>
            <a:noFill/>
          </a:ln>
          <a:solidFill>
            <a:srgbClr val="2B4051"/>
          </a:solidFill>
          <a:uFillTx/>
          <a:latin typeface="+mn-lt"/>
          <a:ea typeface="+mn-ea"/>
          <a:cs typeface="+mn-cs"/>
          <a:sym typeface="Calibri"/>
        </a:defRPr>
      </a:lvl3pPr>
      <a:lvl4pPr marL="1629833" marR="0" indent="-296333" algn="l" defTabSz="584200" rtl="0" latinLnBrk="0">
        <a:lnSpc>
          <a:spcPct val="150000"/>
        </a:lnSpc>
        <a:spcBef>
          <a:spcPts val="0"/>
        </a:spcBef>
        <a:spcAft>
          <a:spcPts val="0"/>
        </a:spcAft>
        <a:buClr>
          <a:srgbClr val="CB2C30"/>
        </a:buClr>
        <a:buSzPct val="75000"/>
        <a:buFontTx/>
        <a:buChar char="•"/>
        <a:tabLst/>
        <a:defRPr sz="2400" b="0" i="0" u="none" strike="noStrike" cap="none" spc="0" baseline="0">
          <a:ln>
            <a:noFill/>
          </a:ln>
          <a:solidFill>
            <a:srgbClr val="2B4051"/>
          </a:solidFill>
          <a:uFillTx/>
          <a:latin typeface="+mn-lt"/>
          <a:ea typeface="+mn-ea"/>
          <a:cs typeface="+mn-cs"/>
          <a:sym typeface="Calibri"/>
        </a:defRPr>
      </a:lvl4pPr>
      <a:lvl5pPr marL="2074333" marR="0" indent="-296333" algn="l" defTabSz="584200" rtl="0" latinLnBrk="0">
        <a:lnSpc>
          <a:spcPct val="150000"/>
        </a:lnSpc>
        <a:spcBef>
          <a:spcPts val="0"/>
        </a:spcBef>
        <a:spcAft>
          <a:spcPts val="0"/>
        </a:spcAft>
        <a:buClr>
          <a:srgbClr val="CB2C30"/>
        </a:buClr>
        <a:buSzPct val="75000"/>
        <a:buFontTx/>
        <a:buChar char="•"/>
        <a:tabLst/>
        <a:defRPr sz="2400" b="0" i="0" u="none" strike="noStrike" cap="none" spc="0" baseline="0">
          <a:ln>
            <a:noFill/>
          </a:ln>
          <a:solidFill>
            <a:srgbClr val="2B4051"/>
          </a:solidFill>
          <a:uFillTx/>
          <a:latin typeface="+mn-lt"/>
          <a:ea typeface="+mn-ea"/>
          <a:cs typeface="+mn-cs"/>
          <a:sym typeface="Calibri"/>
        </a:defRPr>
      </a:lvl5pPr>
      <a:lvl6pPr marL="2518833" marR="0" indent="-296333" algn="l" defTabSz="584200" rtl="0" latinLnBrk="0">
        <a:lnSpc>
          <a:spcPct val="150000"/>
        </a:lnSpc>
        <a:spcBef>
          <a:spcPts val="0"/>
        </a:spcBef>
        <a:spcAft>
          <a:spcPts val="0"/>
        </a:spcAft>
        <a:buClr>
          <a:srgbClr val="CB2C30"/>
        </a:buClr>
        <a:buSzPct val="75000"/>
        <a:buFontTx/>
        <a:buChar char="•"/>
        <a:tabLst/>
        <a:defRPr sz="2400" b="0" i="0" u="none" strike="noStrike" cap="none" spc="0" baseline="0">
          <a:ln>
            <a:noFill/>
          </a:ln>
          <a:solidFill>
            <a:srgbClr val="2B4051"/>
          </a:solidFill>
          <a:uFillTx/>
          <a:latin typeface="+mn-lt"/>
          <a:ea typeface="+mn-ea"/>
          <a:cs typeface="+mn-cs"/>
          <a:sym typeface="Calibri"/>
        </a:defRPr>
      </a:lvl6pPr>
      <a:lvl7pPr marL="2963333" marR="0" indent="-296333" algn="l" defTabSz="584200" rtl="0" latinLnBrk="0">
        <a:lnSpc>
          <a:spcPct val="150000"/>
        </a:lnSpc>
        <a:spcBef>
          <a:spcPts val="0"/>
        </a:spcBef>
        <a:spcAft>
          <a:spcPts val="0"/>
        </a:spcAft>
        <a:buClr>
          <a:srgbClr val="CB2C30"/>
        </a:buClr>
        <a:buSzPct val="75000"/>
        <a:buFontTx/>
        <a:buChar char="•"/>
        <a:tabLst/>
        <a:defRPr sz="2400" b="0" i="0" u="none" strike="noStrike" cap="none" spc="0" baseline="0">
          <a:ln>
            <a:noFill/>
          </a:ln>
          <a:solidFill>
            <a:srgbClr val="2B4051"/>
          </a:solidFill>
          <a:uFillTx/>
          <a:latin typeface="+mn-lt"/>
          <a:ea typeface="+mn-ea"/>
          <a:cs typeface="+mn-cs"/>
          <a:sym typeface="Calibri"/>
        </a:defRPr>
      </a:lvl7pPr>
      <a:lvl8pPr marL="3407833" marR="0" indent="-296333" algn="l" defTabSz="584200" rtl="0" latinLnBrk="0">
        <a:lnSpc>
          <a:spcPct val="150000"/>
        </a:lnSpc>
        <a:spcBef>
          <a:spcPts val="0"/>
        </a:spcBef>
        <a:spcAft>
          <a:spcPts val="0"/>
        </a:spcAft>
        <a:buClr>
          <a:srgbClr val="CB2C30"/>
        </a:buClr>
        <a:buSzPct val="75000"/>
        <a:buFontTx/>
        <a:buChar char="•"/>
        <a:tabLst/>
        <a:defRPr sz="2400" b="0" i="0" u="none" strike="noStrike" cap="none" spc="0" baseline="0">
          <a:ln>
            <a:noFill/>
          </a:ln>
          <a:solidFill>
            <a:srgbClr val="2B4051"/>
          </a:solidFill>
          <a:uFillTx/>
          <a:latin typeface="+mn-lt"/>
          <a:ea typeface="+mn-ea"/>
          <a:cs typeface="+mn-cs"/>
          <a:sym typeface="Calibri"/>
        </a:defRPr>
      </a:lvl8pPr>
      <a:lvl9pPr marL="3852333" marR="0" indent="-296333" algn="l" defTabSz="584200" rtl="0" latinLnBrk="0">
        <a:lnSpc>
          <a:spcPct val="150000"/>
        </a:lnSpc>
        <a:spcBef>
          <a:spcPts val="0"/>
        </a:spcBef>
        <a:spcAft>
          <a:spcPts val="0"/>
        </a:spcAft>
        <a:buClr>
          <a:srgbClr val="CB2C30"/>
        </a:buClr>
        <a:buSzPct val="75000"/>
        <a:buFontTx/>
        <a:buChar char="•"/>
        <a:tabLst/>
        <a:defRPr sz="2400" b="0" i="0" u="none" strike="noStrike" cap="none" spc="0" baseline="0">
          <a:ln>
            <a:noFill/>
          </a:ln>
          <a:solidFill>
            <a:srgbClr val="2B4051"/>
          </a:solidFill>
          <a:uFillTx/>
          <a:latin typeface="+mn-lt"/>
          <a:ea typeface="+mn-ea"/>
          <a:cs typeface="+mn-cs"/>
          <a:sym typeface="Calibri"/>
        </a:defRPr>
      </a:lvl9pPr>
    </p:bodyStyle>
    <p:otherStyle>
      <a:lvl1pPr marL="0" marR="0" indent="0" algn="ctr" defTabSz="584200" rtl="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Helvetica Light"/>
        </a:defRPr>
      </a:lvl1pPr>
      <a:lvl2pPr marL="0" marR="0" indent="228600" algn="ctr" defTabSz="584200" rtl="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Helvetica Light"/>
        </a:defRPr>
      </a:lvl2pPr>
      <a:lvl3pPr marL="0" marR="0" indent="457200" algn="ctr" defTabSz="584200" rtl="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Helvetica Light"/>
        </a:defRPr>
      </a:lvl3pPr>
      <a:lvl4pPr marL="0" marR="0" indent="685800" algn="ctr" defTabSz="584200" rtl="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Helvetica Light"/>
        </a:defRPr>
      </a:lvl4pPr>
      <a:lvl5pPr marL="0" marR="0" indent="914400" algn="ctr" defTabSz="584200" rtl="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Helvetica Light"/>
        </a:defRPr>
      </a:lvl5pPr>
      <a:lvl6pPr marL="0" marR="0" indent="1143000" algn="ctr" defTabSz="584200" rtl="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Helvetica Light"/>
        </a:defRPr>
      </a:lvl6pPr>
      <a:lvl7pPr marL="0" marR="0" indent="1371600" algn="ctr" defTabSz="584200" rtl="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Helvetica Light"/>
        </a:defRPr>
      </a:lvl7pPr>
      <a:lvl8pPr marL="0" marR="0" indent="1600200" algn="ctr" defTabSz="584200" rtl="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Helvetica Light"/>
        </a:defRPr>
      </a:lvl8pPr>
      <a:lvl9pPr marL="0" marR="0" indent="1828800" algn="ctr" defTabSz="584200" rtl="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Helvetica Light"/>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image" Target="../media/image8.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 Id="rId3" Type="http://schemas.openxmlformats.org/officeDocument/2006/relationships/image" Target="../media/image9.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 Id="rId3" Type="http://schemas.openxmlformats.org/officeDocument/2006/relationships/image" Target="../media/image9.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 Id="rId3" Type="http://schemas.openxmlformats.org/officeDocument/2006/relationships/image" Target="../media/image7.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1.xml"/><Relationship Id="rId3" Type="http://schemas.openxmlformats.org/officeDocument/2006/relationships/image" Target="../media/image10.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 Id="rId3" Type="http://schemas.openxmlformats.org/officeDocument/2006/relationships/image" Target="../media/image11.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 Id="rId3" Type="http://schemas.openxmlformats.org/officeDocument/2006/relationships/image" Target="../media/image11.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 Id="rId3" Type="http://schemas.openxmlformats.org/officeDocument/2006/relationships/chart" Target="../charts/chart1.xml"/></Relationships>
</file>

<file path=ppt/slides/_rels/slide18.xml.rels><?xml version="1.0" encoding="UTF-8" standalone="yes"?>
<Relationships xmlns="http://schemas.openxmlformats.org/package/2006/relationships"><Relationship Id="rId3" Type="http://schemas.openxmlformats.org/officeDocument/2006/relationships/chart" Target="../charts/chart2.xml"/><Relationship Id="rId4" Type="http://schemas.openxmlformats.org/officeDocument/2006/relationships/chart" Target="../charts/chart3.xml"/><Relationship Id="rId1" Type="http://schemas.openxmlformats.org/officeDocument/2006/relationships/slideLayout" Target="../slideLayouts/slideLayout3.xml"/><Relationship Id="rId2" Type="http://schemas.openxmlformats.org/officeDocument/2006/relationships/notesSlide" Target="../notesSlides/notesSlide15.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xml"/><Relationship Id="rId3" Type="http://schemas.openxmlformats.org/officeDocument/2006/relationships/chart" Target="../charts/char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4.png"/></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17.xml"/><Relationship Id="rId4" Type="http://schemas.openxmlformats.org/officeDocument/2006/relationships/oleObject" Target="../embeddings/oleObject1.bin"/><Relationship Id="rId5" Type="http://schemas.openxmlformats.org/officeDocument/2006/relationships/image" Target="../media/image12.emf"/><Relationship Id="rId1" Type="http://schemas.openxmlformats.org/officeDocument/2006/relationships/vmlDrawing" Target="../drawings/vmlDrawing1.vml"/><Relationship Id="rId2"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13.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8.xml"/><Relationship Id="rId3" Type="http://schemas.openxmlformats.org/officeDocument/2006/relationships/image" Target="../media/image14.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9.xml"/><Relationship Id="rId3" Type="http://schemas.openxmlformats.org/officeDocument/2006/relationships/image" Target="../media/image15.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0.xml"/><Relationship Id="rId3" Type="http://schemas.openxmlformats.org/officeDocument/2006/relationships/image" Target="../media/image16.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xml"/><Relationship Id="rId3" Type="http://schemas.openxmlformats.org/officeDocument/2006/relationships/image" Target="../media/image5.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5.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6.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 Id="rId3" Type="http://schemas.openxmlformats.org/officeDocument/2006/relationships/image" Target="../media/image6.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image" Target="../media/image7.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image" Target="../media/image7.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image" Target="../media/image7.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fundraising-01-01-01.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804542"/>
            <a:ext cx="13004800" cy="5901058"/>
          </a:xfrm>
          <a:prstGeom prst="rect">
            <a:avLst/>
          </a:prstGeom>
        </p:spPr>
      </p:pic>
    </p:spTree>
  </p:cSld>
  <p:clrMapOvr>
    <a:masterClrMapping/>
  </p:clrMapOvr>
  <p:transition xmlns:p14="http://schemas.microsoft.com/office/powerpoint/2010/mai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 name="Shape 113"/>
          <p:cNvSpPr>
            <a:spLocks noGrp="1"/>
          </p:cNvSpPr>
          <p:nvPr>
            <p:ph type="title"/>
          </p:nvPr>
        </p:nvSpPr>
        <p:spPr>
          <a:prstGeom prst="rect">
            <a:avLst/>
          </a:prstGeom>
        </p:spPr>
        <p:txBody>
          <a:bodyPr/>
          <a:lstStyle/>
          <a:p>
            <a:r>
              <a:rPr lang="en-US" dirty="0" smtClean="0"/>
              <a:t>Why Board Members Should Give</a:t>
            </a:r>
            <a:endParaRPr dirty="0"/>
          </a:p>
        </p:txBody>
      </p:sp>
      <p:sp>
        <p:nvSpPr>
          <p:cNvPr id="114" name="Shape 114"/>
          <p:cNvSpPr>
            <a:spLocks noGrp="1"/>
          </p:cNvSpPr>
          <p:nvPr>
            <p:ph type="body" idx="1"/>
          </p:nvPr>
        </p:nvSpPr>
        <p:spPr>
          <a:xfrm>
            <a:off x="952500" y="2077307"/>
            <a:ext cx="8826500" cy="6104978"/>
          </a:xfrm>
          <a:prstGeom prst="rect">
            <a:avLst/>
          </a:prstGeom>
        </p:spPr>
        <p:txBody>
          <a:bodyPr>
            <a:normAutofit/>
          </a:bodyPr>
          <a:lstStyle/>
          <a:p>
            <a:r>
              <a:rPr lang="en-US" sz="4400" dirty="0" smtClean="0"/>
              <a:t>Demonstrates personal commitment</a:t>
            </a:r>
            <a:endParaRPr sz="4400" dirty="0"/>
          </a:p>
          <a:p>
            <a:r>
              <a:rPr lang="en-US" sz="4400" dirty="0" smtClean="0"/>
              <a:t>Encourages other funders to give</a:t>
            </a:r>
            <a:endParaRPr sz="4400" dirty="0"/>
          </a:p>
          <a:p>
            <a:r>
              <a:rPr lang="en-US" sz="4400" dirty="0" smtClean="0"/>
              <a:t>Creates board member “ownership”</a:t>
            </a:r>
            <a:endParaRPr sz="4400" dirty="0"/>
          </a:p>
        </p:txBody>
      </p:sp>
      <p:pic>
        <p:nvPicPr>
          <p:cNvPr id="2" name="Picture 1" descr="give.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121900" y="2953614"/>
            <a:ext cx="2019300" cy="1846986"/>
          </a:xfrm>
          <a:prstGeom prst="rect">
            <a:avLst/>
          </a:prstGeom>
        </p:spPr>
      </p:pic>
    </p:spTree>
    <p:extLst>
      <p:ext uri="{BB962C8B-B14F-4D97-AF65-F5344CB8AC3E}">
        <p14:creationId xmlns:p14="http://schemas.microsoft.com/office/powerpoint/2010/main" val="1701268321"/>
      </p:ext>
    </p:extLst>
  </p:cSld>
  <p:clrMapOvr>
    <a:masterClrMapping/>
  </p:clrMapOvr>
  <p:transition xmlns:p14="http://schemas.microsoft.com/office/powerpoint/2010/main" spd="slow"/>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 name="Shape 113"/>
          <p:cNvSpPr>
            <a:spLocks noGrp="1"/>
          </p:cNvSpPr>
          <p:nvPr>
            <p:ph type="title"/>
          </p:nvPr>
        </p:nvSpPr>
        <p:spPr>
          <a:prstGeom prst="rect">
            <a:avLst/>
          </a:prstGeom>
        </p:spPr>
        <p:txBody>
          <a:bodyPr>
            <a:normAutofit fontScale="90000"/>
          </a:bodyPr>
          <a:lstStyle/>
          <a:p>
            <a:r>
              <a:rPr lang="en-US" altLang="en-US" dirty="0"/>
              <a:t>Sample Fundraising </a:t>
            </a:r>
            <a:br>
              <a:rPr lang="en-US" altLang="en-US" dirty="0"/>
            </a:br>
            <a:r>
              <a:rPr lang="en-US" altLang="en-US" dirty="0"/>
              <a:t>Committee Job Description</a:t>
            </a:r>
            <a:endParaRPr dirty="0"/>
          </a:p>
        </p:txBody>
      </p:sp>
      <p:sp>
        <p:nvSpPr>
          <p:cNvPr id="114" name="Shape 114"/>
          <p:cNvSpPr>
            <a:spLocks noGrp="1"/>
          </p:cNvSpPr>
          <p:nvPr>
            <p:ph type="body" idx="1"/>
          </p:nvPr>
        </p:nvSpPr>
        <p:spPr>
          <a:xfrm>
            <a:off x="952500" y="2077307"/>
            <a:ext cx="11722100" cy="6104978"/>
          </a:xfrm>
          <a:prstGeom prst="rect">
            <a:avLst/>
          </a:prstGeom>
        </p:spPr>
        <p:txBody>
          <a:bodyPr>
            <a:noAutofit/>
          </a:bodyPr>
          <a:lstStyle/>
          <a:p>
            <a:pPr eaLnBrk="1" hangingPunct="1"/>
            <a:r>
              <a:rPr lang="en-US" altLang="en-US" sz="3000" dirty="0"/>
              <a:t>Lead board’s participation</a:t>
            </a:r>
          </a:p>
          <a:p>
            <a:pPr eaLnBrk="1" hangingPunct="1"/>
            <a:r>
              <a:rPr lang="en-US" altLang="en-US" sz="3000" dirty="0"/>
              <a:t>Work with staff to develop fundraising plan</a:t>
            </a:r>
          </a:p>
          <a:p>
            <a:pPr eaLnBrk="1" hangingPunct="1"/>
            <a:r>
              <a:rPr lang="en-US" altLang="en-US" sz="3000" dirty="0"/>
              <a:t>Develop fundraising policies, plans, procedures, </a:t>
            </a:r>
            <a:r>
              <a:rPr lang="en-US" altLang="en-US" sz="3000" dirty="0" smtClean="0"/>
              <a:t>and </a:t>
            </a:r>
            <a:r>
              <a:rPr lang="en-US" altLang="en-US" sz="3000" dirty="0"/>
              <a:t>schedules for board</a:t>
            </a:r>
          </a:p>
          <a:p>
            <a:pPr eaLnBrk="1" hangingPunct="1"/>
            <a:r>
              <a:rPr lang="en-US" altLang="en-US" sz="3000" dirty="0"/>
              <a:t>Teach board members fundraising skills </a:t>
            </a:r>
            <a:r>
              <a:rPr lang="en-US" altLang="en-US" sz="3000" dirty="0" smtClean="0"/>
              <a:t>and techniques</a:t>
            </a:r>
          </a:p>
          <a:p>
            <a:pPr eaLnBrk="1" hangingPunct="1"/>
            <a:r>
              <a:rPr lang="en-US" altLang="en-US" sz="3200" dirty="0"/>
              <a:t>Propose minimum board member contributions </a:t>
            </a:r>
          </a:p>
          <a:p>
            <a:pPr eaLnBrk="1" hangingPunct="1"/>
            <a:r>
              <a:rPr lang="en-US" altLang="en-US" sz="3200" dirty="0"/>
              <a:t>Solicit contributions from board members </a:t>
            </a:r>
          </a:p>
          <a:p>
            <a:pPr eaLnBrk="1" hangingPunct="1"/>
            <a:r>
              <a:rPr lang="en-US" altLang="en-US" sz="3200" dirty="0"/>
              <a:t>Lead the board’s effort in identifying, cultivating, and approaching major donors</a:t>
            </a:r>
          </a:p>
          <a:p>
            <a:pPr eaLnBrk="1" hangingPunct="1"/>
            <a:endParaRPr lang="en-US" altLang="en-US" sz="3000" dirty="0"/>
          </a:p>
        </p:txBody>
      </p:sp>
      <p:pic>
        <p:nvPicPr>
          <p:cNvPr id="2" name="Picture 1" descr="jobdesc.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617200" y="457200"/>
            <a:ext cx="1524000" cy="1524000"/>
          </a:xfrm>
          <a:prstGeom prst="rect">
            <a:avLst/>
          </a:prstGeom>
        </p:spPr>
      </p:pic>
    </p:spTree>
    <p:extLst>
      <p:ext uri="{BB962C8B-B14F-4D97-AF65-F5344CB8AC3E}">
        <p14:creationId xmlns:p14="http://schemas.microsoft.com/office/powerpoint/2010/main" val="3368286129"/>
      </p:ext>
    </p:extLst>
  </p:cSld>
  <p:clrMapOvr>
    <a:masterClrMapping/>
  </p:clrMapOvr>
  <p:transition xmlns:p14="http://schemas.microsoft.com/office/powerpoint/2010/main" spd="slow"/>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 name="Shape 113"/>
          <p:cNvSpPr>
            <a:spLocks noGrp="1"/>
          </p:cNvSpPr>
          <p:nvPr>
            <p:ph type="title"/>
          </p:nvPr>
        </p:nvSpPr>
        <p:spPr>
          <a:prstGeom prst="rect">
            <a:avLst/>
          </a:prstGeom>
        </p:spPr>
        <p:txBody>
          <a:bodyPr>
            <a:normAutofit fontScale="90000"/>
          </a:bodyPr>
          <a:lstStyle/>
          <a:p>
            <a:r>
              <a:rPr lang="en-US" altLang="en-US" dirty="0"/>
              <a:t>Sample Development Director </a:t>
            </a:r>
            <a:br>
              <a:rPr lang="en-US" altLang="en-US" dirty="0"/>
            </a:br>
            <a:r>
              <a:rPr lang="en-US" altLang="en-US" dirty="0"/>
              <a:t>Job Description</a:t>
            </a:r>
            <a:endParaRPr dirty="0"/>
          </a:p>
        </p:txBody>
      </p:sp>
      <p:sp>
        <p:nvSpPr>
          <p:cNvPr id="114" name="Shape 114"/>
          <p:cNvSpPr>
            <a:spLocks noGrp="1"/>
          </p:cNvSpPr>
          <p:nvPr>
            <p:ph type="body" idx="1"/>
          </p:nvPr>
        </p:nvSpPr>
        <p:spPr>
          <a:xfrm>
            <a:off x="952500" y="2429422"/>
            <a:ext cx="11569700" cy="6104978"/>
          </a:xfrm>
          <a:prstGeom prst="rect">
            <a:avLst/>
          </a:prstGeom>
        </p:spPr>
        <p:txBody>
          <a:bodyPr>
            <a:normAutofit/>
          </a:bodyPr>
          <a:lstStyle/>
          <a:p>
            <a:pPr eaLnBrk="1" hangingPunct="1"/>
            <a:r>
              <a:rPr lang="en-US" altLang="en-US" sz="3400" dirty="0"/>
              <a:t>Work with the board and chief executive to develop long-term fundraising strategy</a:t>
            </a:r>
          </a:p>
          <a:p>
            <a:pPr eaLnBrk="1" hangingPunct="1"/>
            <a:r>
              <a:rPr lang="en-US" altLang="en-US" sz="3400" dirty="0"/>
              <a:t>Organize and execute fundraising programs</a:t>
            </a:r>
          </a:p>
          <a:p>
            <a:pPr eaLnBrk="1" hangingPunct="1"/>
            <a:r>
              <a:rPr lang="en-US" altLang="en-US" sz="3400" dirty="0"/>
              <a:t>Develop relationships with funders </a:t>
            </a:r>
          </a:p>
          <a:p>
            <a:pPr eaLnBrk="1" hangingPunct="1"/>
            <a:r>
              <a:rPr lang="en-US" altLang="en-US" sz="3400" dirty="0"/>
              <a:t>Coordinate visits by staff and board </a:t>
            </a:r>
            <a:r>
              <a:rPr lang="en-US" altLang="en-US" sz="3400" dirty="0" smtClean="0"/>
              <a:t>members</a:t>
            </a:r>
          </a:p>
          <a:p>
            <a:pPr eaLnBrk="1" hangingPunct="1"/>
            <a:r>
              <a:rPr lang="en-US" altLang="en-US" sz="3400" dirty="0"/>
              <a:t>Plan and oversee donor recognition and cultivation </a:t>
            </a:r>
          </a:p>
          <a:p>
            <a:pPr eaLnBrk="1" hangingPunct="1"/>
            <a:r>
              <a:rPr lang="en-US" altLang="en-US" sz="3400" dirty="0"/>
              <a:t>Work with staff to design promotional materials for fundraising</a:t>
            </a:r>
          </a:p>
          <a:p>
            <a:pPr marL="0" indent="0" eaLnBrk="1" hangingPunct="1">
              <a:buNone/>
            </a:pPr>
            <a:endParaRPr lang="en-US" altLang="en-US" sz="3400" dirty="0"/>
          </a:p>
        </p:txBody>
      </p:sp>
      <p:pic>
        <p:nvPicPr>
          <p:cNvPr id="5" name="Picture 4" descr="jobdesc.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617200" y="457200"/>
            <a:ext cx="1524000" cy="1524000"/>
          </a:xfrm>
          <a:prstGeom prst="rect">
            <a:avLst/>
          </a:prstGeom>
        </p:spPr>
      </p:pic>
    </p:spTree>
    <p:extLst>
      <p:ext uri="{BB962C8B-B14F-4D97-AF65-F5344CB8AC3E}">
        <p14:creationId xmlns:p14="http://schemas.microsoft.com/office/powerpoint/2010/main" val="3119871287"/>
      </p:ext>
    </p:extLst>
  </p:cSld>
  <p:clrMapOvr>
    <a:masterClrMapping/>
  </p:clrMapOvr>
  <p:transition xmlns:p14="http://schemas.microsoft.com/office/powerpoint/2010/main" spd="slow"/>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 name="Shape 113"/>
          <p:cNvSpPr>
            <a:spLocks noGrp="1"/>
          </p:cNvSpPr>
          <p:nvPr>
            <p:ph type="title"/>
          </p:nvPr>
        </p:nvSpPr>
        <p:spPr>
          <a:prstGeom prst="rect">
            <a:avLst/>
          </a:prstGeom>
        </p:spPr>
        <p:txBody>
          <a:bodyPr>
            <a:normAutofit fontScale="90000"/>
          </a:bodyPr>
          <a:lstStyle/>
          <a:p>
            <a:r>
              <a:rPr lang="en-US" altLang="en-US" dirty="0"/>
              <a:t>Typical Fundraising Duties </a:t>
            </a:r>
            <a:br>
              <a:rPr lang="en-US" altLang="en-US" dirty="0"/>
            </a:br>
            <a:r>
              <a:rPr lang="en-US" altLang="en-US" dirty="0"/>
              <a:t>of the Chief Executive</a:t>
            </a:r>
            <a:endParaRPr dirty="0"/>
          </a:p>
        </p:txBody>
      </p:sp>
      <p:sp>
        <p:nvSpPr>
          <p:cNvPr id="114" name="Shape 114"/>
          <p:cNvSpPr>
            <a:spLocks noGrp="1"/>
          </p:cNvSpPr>
          <p:nvPr>
            <p:ph type="body" idx="1"/>
          </p:nvPr>
        </p:nvSpPr>
        <p:spPr>
          <a:xfrm>
            <a:off x="952500" y="2077307"/>
            <a:ext cx="11569700" cy="6104978"/>
          </a:xfrm>
          <a:prstGeom prst="rect">
            <a:avLst/>
          </a:prstGeom>
        </p:spPr>
        <p:txBody>
          <a:bodyPr>
            <a:noAutofit/>
          </a:bodyPr>
          <a:lstStyle/>
          <a:p>
            <a:pPr eaLnBrk="1" hangingPunct="1"/>
            <a:r>
              <a:rPr lang="en-US" altLang="en-US" sz="4000" dirty="0"/>
              <a:t>Serve as the organization’s representative </a:t>
            </a:r>
            <a:br>
              <a:rPr lang="en-US" altLang="en-US" sz="4000" dirty="0"/>
            </a:br>
            <a:r>
              <a:rPr lang="en-US" altLang="en-US" sz="4000" dirty="0"/>
              <a:t>to potential funders and the community </a:t>
            </a:r>
          </a:p>
          <a:p>
            <a:pPr eaLnBrk="1" hangingPunct="1"/>
            <a:r>
              <a:rPr lang="en-US" altLang="en-US" sz="4000" dirty="0"/>
              <a:t>Serve as a contact for donors</a:t>
            </a:r>
          </a:p>
          <a:p>
            <a:pPr eaLnBrk="1" hangingPunct="1"/>
            <a:r>
              <a:rPr lang="en-US" altLang="en-US" sz="4000" dirty="0"/>
              <a:t>Ensure compliance with funding sources and regulatory requirements</a:t>
            </a:r>
          </a:p>
        </p:txBody>
      </p:sp>
      <p:pic>
        <p:nvPicPr>
          <p:cNvPr id="6" name="Picture 5" descr="job.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998200" y="533400"/>
            <a:ext cx="1124712" cy="1132363"/>
          </a:xfrm>
          <a:prstGeom prst="rect">
            <a:avLst/>
          </a:prstGeom>
        </p:spPr>
      </p:pic>
    </p:spTree>
    <p:extLst>
      <p:ext uri="{BB962C8B-B14F-4D97-AF65-F5344CB8AC3E}">
        <p14:creationId xmlns:p14="http://schemas.microsoft.com/office/powerpoint/2010/main" val="1573311241"/>
      </p:ext>
    </p:extLst>
  </p:cSld>
  <p:clrMapOvr>
    <a:masterClrMapping/>
  </p:clrMapOvr>
  <p:transition xmlns:p14="http://schemas.microsoft.com/office/powerpoint/2010/main" spd="slow"/>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 name="Shape 82"/>
          <p:cNvSpPr>
            <a:spLocks noGrp="1"/>
          </p:cNvSpPr>
          <p:nvPr>
            <p:ph type="title"/>
          </p:nvPr>
        </p:nvSpPr>
        <p:spPr>
          <a:prstGeom prst="rect">
            <a:avLst/>
          </a:prstGeom>
        </p:spPr>
        <p:txBody>
          <a:bodyPr/>
          <a:lstStyle/>
          <a:p>
            <a:r>
              <a:rPr lang="en-US" dirty="0" smtClean="0"/>
              <a:t>II. Fundraising Facts and Figures</a:t>
            </a:r>
            <a:endParaRPr dirty="0"/>
          </a:p>
        </p:txBody>
      </p:sp>
      <p:pic>
        <p:nvPicPr>
          <p:cNvPr id="2" name="Picture 1" descr="facts-figs.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443984" y="2741769"/>
            <a:ext cx="4115816" cy="4251774"/>
          </a:xfrm>
          <a:prstGeom prst="rect">
            <a:avLst/>
          </a:prstGeom>
        </p:spPr>
      </p:pic>
    </p:spTree>
    <p:extLst>
      <p:ext uri="{BB962C8B-B14F-4D97-AF65-F5344CB8AC3E}">
        <p14:creationId xmlns:p14="http://schemas.microsoft.com/office/powerpoint/2010/main" val="471892635"/>
      </p:ext>
    </p:extLst>
  </p:cSld>
  <p:clrMapOvr>
    <a:masterClrMapping/>
  </p:clrMapOvr>
  <p:transition xmlns:p14="http://schemas.microsoft.com/office/powerpoint/2010/main" spd="slow"/>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 name="Shape 113"/>
          <p:cNvSpPr>
            <a:spLocks noGrp="1"/>
          </p:cNvSpPr>
          <p:nvPr>
            <p:ph type="title"/>
          </p:nvPr>
        </p:nvSpPr>
        <p:spPr>
          <a:prstGeom prst="rect">
            <a:avLst/>
          </a:prstGeom>
        </p:spPr>
        <p:txBody>
          <a:bodyPr/>
          <a:lstStyle/>
          <a:p>
            <a:r>
              <a:rPr lang="en-US" dirty="0" smtClean="0"/>
              <a:t>Why People Give to Nonprofits</a:t>
            </a:r>
            <a:endParaRPr dirty="0"/>
          </a:p>
        </p:txBody>
      </p:sp>
      <p:sp>
        <p:nvSpPr>
          <p:cNvPr id="114" name="Shape 114"/>
          <p:cNvSpPr>
            <a:spLocks noGrp="1"/>
          </p:cNvSpPr>
          <p:nvPr>
            <p:ph type="body" idx="1"/>
          </p:nvPr>
        </p:nvSpPr>
        <p:spPr>
          <a:xfrm>
            <a:off x="952500" y="2077307"/>
            <a:ext cx="8445500" cy="6104978"/>
          </a:xfrm>
          <a:prstGeom prst="rect">
            <a:avLst/>
          </a:prstGeom>
        </p:spPr>
        <p:txBody>
          <a:bodyPr>
            <a:normAutofit fontScale="92500" lnSpcReduction="20000"/>
          </a:bodyPr>
          <a:lstStyle/>
          <a:p>
            <a:r>
              <a:rPr lang="en-US" sz="3000" dirty="0" smtClean="0"/>
              <a:t>They feel a connection to the organization</a:t>
            </a:r>
            <a:endParaRPr sz="3000" dirty="0"/>
          </a:p>
          <a:p>
            <a:r>
              <a:rPr lang="en-US" sz="3000" dirty="0" smtClean="0"/>
              <a:t>Their peers are giving</a:t>
            </a:r>
            <a:endParaRPr sz="3000" dirty="0"/>
          </a:p>
          <a:p>
            <a:r>
              <a:rPr lang="en-US" sz="3000" dirty="0" smtClean="0"/>
              <a:t>Someone asks them to</a:t>
            </a:r>
          </a:p>
          <a:p>
            <a:r>
              <a:rPr lang="en-US" sz="3000" dirty="0" smtClean="0"/>
              <a:t>To make a difference</a:t>
            </a:r>
          </a:p>
          <a:p>
            <a:r>
              <a:rPr lang="en-US" sz="3000" dirty="0" smtClean="0"/>
              <a:t>To share their good </a:t>
            </a:r>
            <a:r>
              <a:rPr lang="en-US" sz="3000" dirty="0" smtClean="0"/>
              <a:t>fortune</a:t>
            </a:r>
          </a:p>
          <a:p>
            <a:r>
              <a:rPr lang="en-US" sz="3200" dirty="0"/>
              <a:t>For recognition</a:t>
            </a:r>
          </a:p>
          <a:p>
            <a:r>
              <a:rPr lang="en-US" sz="3200" dirty="0"/>
              <a:t>To ensure the organization’s ability to fulfill its mission in the future</a:t>
            </a:r>
          </a:p>
          <a:p>
            <a:r>
              <a:rPr lang="en-US" sz="3200" dirty="0"/>
              <a:t>For tax reasons</a:t>
            </a:r>
          </a:p>
          <a:p>
            <a:r>
              <a:rPr lang="en-US" sz="3200" dirty="0"/>
              <a:t>To ensure their pet project finds a home</a:t>
            </a:r>
          </a:p>
          <a:p>
            <a:endParaRPr lang="en-US" sz="3000" dirty="0" smtClean="0"/>
          </a:p>
        </p:txBody>
      </p:sp>
      <p:pic>
        <p:nvPicPr>
          <p:cNvPr id="5" name="Picture 4" descr="question.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398000" y="2590800"/>
            <a:ext cx="2197100" cy="2197100"/>
          </a:xfrm>
          <a:prstGeom prst="rect">
            <a:avLst/>
          </a:prstGeom>
        </p:spPr>
      </p:pic>
    </p:spTree>
    <p:extLst>
      <p:ext uri="{BB962C8B-B14F-4D97-AF65-F5344CB8AC3E}">
        <p14:creationId xmlns:p14="http://schemas.microsoft.com/office/powerpoint/2010/main" val="3871993681"/>
      </p:ext>
    </p:extLst>
  </p:cSld>
  <p:clrMapOvr>
    <a:masterClrMapping/>
  </p:clrMapOvr>
  <p:transition xmlns:p14="http://schemas.microsoft.com/office/powerpoint/2010/main" spd="slow"/>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 name="Shape 113"/>
          <p:cNvSpPr>
            <a:spLocks noGrp="1"/>
          </p:cNvSpPr>
          <p:nvPr>
            <p:ph type="title"/>
          </p:nvPr>
        </p:nvSpPr>
        <p:spPr>
          <a:prstGeom prst="rect">
            <a:avLst/>
          </a:prstGeom>
        </p:spPr>
        <p:txBody>
          <a:bodyPr>
            <a:normAutofit fontScale="90000"/>
          </a:bodyPr>
          <a:lstStyle/>
          <a:p>
            <a:r>
              <a:rPr lang="en-US" dirty="0" smtClean="0"/>
              <a:t>Why People Do </a:t>
            </a:r>
            <a:r>
              <a:rPr lang="en-US" i="1" dirty="0" smtClean="0"/>
              <a:t>Not </a:t>
            </a:r>
            <a:r>
              <a:rPr lang="en-US" dirty="0" smtClean="0"/>
              <a:t>Give to Nonprofits</a:t>
            </a:r>
            <a:endParaRPr dirty="0"/>
          </a:p>
        </p:txBody>
      </p:sp>
      <p:sp>
        <p:nvSpPr>
          <p:cNvPr id="114" name="Shape 114"/>
          <p:cNvSpPr>
            <a:spLocks noGrp="1"/>
          </p:cNvSpPr>
          <p:nvPr>
            <p:ph type="body" idx="1"/>
          </p:nvPr>
        </p:nvSpPr>
        <p:spPr>
          <a:xfrm>
            <a:off x="952500" y="2077307"/>
            <a:ext cx="8362606" cy="6104978"/>
          </a:xfrm>
          <a:prstGeom prst="rect">
            <a:avLst/>
          </a:prstGeom>
        </p:spPr>
        <p:txBody>
          <a:bodyPr>
            <a:normAutofit lnSpcReduction="10000"/>
          </a:bodyPr>
          <a:lstStyle/>
          <a:p>
            <a:r>
              <a:rPr lang="en-US" sz="3000" dirty="0" smtClean="0"/>
              <a:t>Solicitation is infrequent or poorly communicated</a:t>
            </a:r>
            <a:endParaRPr sz="3000" dirty="0"/>
          </a:p>
          <a:p>
            <a:r>
              <a:rPr lang="en-US" sz="3000" dirty="0" smtClean="0"/>
              <a:t>They don’t see how their gift would make a difference</a:t>
            </a:r>
            <a:endParaRPr sz="3000" dirty="0"/>
          </a:p>
          <a:p>
            <a:r>
              <a:rPr lang="en-US" sz="3000" dirty="0" smtClean="0"/>
              <a:t>They never feel wanted or needed</a:t>
            </a:r>
          </a:p>
          <a:p>
            <a:r>
              <a:rPr lang="en-US" sz="3000" dirty="0" smtClean="0"/>
              <a:t>They receive no direct, personalized </a:t>
            </a:r>
            <a:r>
              <a:rPr lang="en-US" sz="3000" dirty="0" smtClean="0"/>
              <a:t>appeal</a:t>
            </a:r>
          </a:p>
          <a:p>
            <a:r>
              <a:rPr lang="en-US" sz="3000" dirty="0"/>
              <a:t>They gave an unacknowledged gift in the past</a:t>
            </a:r>
          </a:p>
          <a:p>
            <a:r>
              <a:rPr lang="en-US" sz="3000" dirty="0"/>
              <a:t>They were not asked to give</a:t>
            </a:r>
          </a:p>
          <a:p>
            <a:r>
              <a:rPr lang="en-US" sz="3000" dirty="0"/>
              <a:t>The timing wasn’t right</a:t>
            </a:r>
          </a:p>
          <a:p>
            <a:r>
              <a:rPr lang="en-US" sz="3000" dirty="0"/>
              <a:t>The organization’s mission was not compelling</a:t>
            </a:r>
          </a:p>
          <a:p>
            <a:pPr marL="0" indent="0">
              <a:buNone/>
            </a:pPr>
            <a:endParaRPr dirty="0"/>
          </a:p>
        </p:txBody>
      </p:sp>
      <p:pic>
        <p:nvPicPr>
          <p:cNvPr id="5" name="Picture 4" descr="question.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245600" y="2438400"/>
            <a:ext cx="2197100" cy="2197100"/>
          </a:xfrm>
          <a:prstGeom prst="rect">
            <a:avLst/>
          </a:prstGeom>
        </p:spPr>
      </p:pic>
    </p:spTree>
    <p:extLst>
      <p:ext uri="{BB962C8B-B14F-4D97-AF65-F5344CB8AC3E}">
        <p14:creationId xmlns:p14="http://schemas.microsoft.com/office/powerpoint/2010/main" val="970072922"/>
      </p:ext>
    </p:extLst>
  </p:cSld>
  <p:clrMapOvr>
    <a:masterClrMapping/>
  </p:clrMapOvr>
  <p:transition xmlns:p14="http://schemas.microsoft.com/office/powerpoint/2010/main" spd="slow"/>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 name="Shape 124"/>
          <p:cNvSpPr>
            <a:spLocks noGrp="1"/>
          </p:cNvSpPr>
          <p:nvPr>
            <p:ph type="title"/>
          </p:nvPr>
        </p:nvSpPr>
        <p:spPr>
          <a:prstGeom prst="rect">
            <a:avLst/>
          </a:prstGeom>
        </p:spPr>
        <p:txBody>
          <a:bodyPr/>
          <a:lstStyle/>
          <a:p>
            <a:r>
              <a:rPr lang="en-US" dirty="0" smtClean="0"/>
              <a:t>Total </a:t>
            </a:r>
            <a:r>
              <a:rPr lang="en-US" dirty="0"/>
              <a:t>Giving in 2015</a:t>
            </a:r>
          </a:p>
        </p:txBody>
      </p:sp>
      <p:sp>
        <p:nvSpPr>
          <p:cNvPr id="125" name="Shape 125"/>
          <p:cNvSpPr>
            <a:spLocks noGrp="1"/>
          </p:cNvSpPr>
          <p:nvPr>
            <p:ph type="body" sz="half" idx="1"/>
          </p:nvPr>
        </p:nvSpPr>
        <p:spPr>
          <a:xfrm>
            <a:off x="952500" y="2077307"/>
            <a:ext cx="6083300" cy="6104978"/>
          </a:xfrm>
          <a:prstGeom prst="rect">
            <a:avLst/>
          </a:prstGeom>
        </p:spPr>
        <p:txBody>
          <a:bodyPr>
            <a:normAutofit fontScale="92500" lnSpcReduction="10000"/>
          </a:bodyPr>
          <a:lstStyle/>
          <a:p>
            <a:r>
              <a:rPr lang="en-US" sz="3000" dirty="0" smtClean="0"/>
              <a:t>Individual </a:t>
            </a:r>
            <a:r>
              <a:rPr lang="en-US" sz="3000" dirty="0"/>
              <a:t>giving, </a:t>
            </a:r>
            <a:r>
              <a:rPr lang="en-US" sz="3000" b="1" dirty="0"/>
              <a:t>$264.58 billion</a:t>
            </a:r>
            <a:r>
              <a:rPr lang="en-US" sz="3000" dirty="0"/>
              <a:t>, increased 3.8 percent in current dollars </a:t>
            </a:r>
            <a:r>
              <a:rPr lang="en-US" sz="3000" dirty="0" smtClean="0"/>
              <a:t>over </a:t>
            </a:r>
            <a:r>
              <a:rPr lang="en-US" sz="3000" dirty="0"/>
              <a:t>2014.</a:t>
            </a:r>
          </a:p>
          <a:p>
            <a:r>
              <a:rPr lang="en-US" sz="3000" dirty="0"/>
              <a:t>Foundation giving, </a:t>
            </a:r>
            <a:r>
              <a:rPr lang="en-US" sz="3000" b="1" dirty="0"/>
              <a:t>$58.46 billion</a:t>
            </a:r>
            <a:r>
              <a:rPr lang="en-US" sz="3000" dirty="0"/>
              <a:t>, was 6.5 percent higher than </a:t>
            </a:r>
            <a:r>
              <a:rPr lang="en-US" sz="3000" dirty="0" smtClean="0"/>
              <a:t>2014.</a:t>
            </a:r>
            <a:endParaRPr lang="en-US" sz="3000" dirty="0"/>
          </a:p>
          <a:p>
            <a:r>
              <a:rPr lang="en-US" sz="3000" dirty="0"/>
              <a:t>Charitable bequests, </a:t>
            </a:r>
            <a:r>
              <a:rPr lang="en-US" sz="3000" b="1" dirty="0"/>
              <a:t>$31.76 billion</a:t>
            </a:r>
            <a:r>
              <a:rPr lang="en-US" sz="3000" dirty="0"/>
              <a:t>, increased 2.1 percent </a:t>
            </a:r>
            <a:r>
              <a:rPr lang="en-US" sz="3000" dirty="0" smtClean="0"/>
              <a:t>over </a:t>
            </a:r>
            <a:r>
              <a:rPr lang="en-US" sz="3000" dirty="0"/>
              <a:t>2014.</a:t>
            </a:r>
          </a:p>
          <a:p>
            <a:r>
              <a:rPr lang="en-US" sz="3000" dirty="0"/>
              <a:t>Corporate giving, </a:t>
            </a:r>
            <a:r>
              <a:rPr lang="en-US" sz="3000" b="1" dirty="0"/>
              <a:t>$18.45 billion</a:t>
            </a:r>
            <a:r>
              <a:rPr lang="en-US" sz="3000" dirty="0"/>
              <a:t>, increased 3.9 percent </a:t>
            </a:r>
            <a:r>
              <a:rPr lang="en-US" sz="3000" dirty="0" smtClean="0"/>
              <a:t>over </a:t>
            </a:r>
            <a:r>
              <a:rPr lang="en-US" sz="3000" dirty="0"/>
              <a:t>2014 giving</a:t>
            </a:r>
            <a:r>
              <a:rPr lang="en-US" sz="3000" dirty="0" smtClean="0"/>
              <a:t>.</a:t>
            </a:r>
          </a:p>
          <a:p>
            <a:pPr marL="0" indent="0">
              <a:buNone/>
            </a:pPr>
            <a:endParaRPr lang="en-US" sz="1000" i="1" dirty="0" smtClean="0"/>
          </a:p>
          <a:p>
            <a:pPr marL="0" indent="0">
              <a:buNone/>
            </a:pPr>
            <a:r>
              <a:rPr lang="en-US" sz="1000" i="1" dirty="0" smtClean="0"/>
              <a:t>Source: </a:t>
            </a:r>
            <a:r>
              <a:rPr lang="en-US" sz="1000" i="1" dirty="0" err="1" smtClean="0"/>
              <a:t>GivingUSA</a:t>
            </a:r>
            <a:r>
              <a:rPr lang="en-US" sz="1000" i="1" dirty="0" smtClean="0"/>
              <a:t> 2016</a:t>
            </a:r>
            <a:endParaRPr lang="en-US" sz="1100" i="1" dirty="0"/>
          </a:p>
        </p:txBody>
      </p:sp>
      <p:sp>
        <p:nvSpPr>
          <p:cNvPr id="126" name="Shape 126"/>
          <p:cNvSpPr/>
          <p:nvPr/>
        </p:nvSpPr>
        <p:spPr>
          <a:xfrm>
            <a:off x="6510746" y="2077307"/>
            <a:ext cx="5536724" cy="6104978"/>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ormAutofit/>
          </a:bodyPr>
          <a:lstStyle/>
          <a:p>
            <a:pPr algn="l">
              <a:lnSpc>
                <a:spcPct val="150000"/>
              </a:lnSpc>
              <a:defRPr sz="2400" b="1">
                <a:solidFill>
                  <a:srgbClr val="F6AB04"/>
                </a:solidFill>
              </a:defRPr>
            </a:pPr>
            <a:endParaRPr dirty="0"/>
          </a:p>
        </p:txBody>
      </p:sp>
      <p:graphicFrame>
        <p:nvGraphicFramePr>
          <p:cNvPr id="5" name="Chart 4"/>
          <p:cNvGraphicFramePr>
            <a:graphicFrameLocks/>
          </p:cNvGraphicFramePr>
          <p:nvPr>
            <p:extLst>
              <p:ext uri="{D42A27DB-BD31-4B8C-83A1-F6EECF244321}">
                <p14:modId xmlns:p14="http://schemas.microsoft.com/office/powerpoint/2010/main" val="1772834301"/>
              </p:ext>
            </p:extLst>
          </p:nvPr>
        </p:nvGraphicFramePr>
        <p:xfrm>
          <a:off x="6942070" y="3048000"/>
          <a:ext cx="5105400" cy="4876800"/>
        </p:xfrm>
        <a:graphic>
          <a:graphicData uri="http://schemas.openxmlformats.org/drawingml/2006/chart">
            <c:chart xmlns:c="http://schemas.openxmlformats.org/drawingml/2006/chart" xmlns:r="http://schemas.openxmlformats.org/officeDocument/2006/relationships" r:id="rId3"/>
          </a:graphicData>
        </a:graphic>
      </p:graphicFrame>
      <p:sp>
        <p:nvSpPr>
          <p:cNvPr id="3" name="TextBox 2"/>
          <p:cNvSpPr txBox="1"/>
          <p:nvPr/>
        </p:nvSpPr>
        <p:spPr>
          <a:xfrm>
            <a:off x="7645400" y="2134632"/>
            <a:ext cx="4402070" cy="471924"/>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r" defTabSz="584200" rtl="0" fontAlgn="auto" latinLnBrk="0" hangingPunct="0">
              <a:lnSpc>
                <a:spcPct val="100000"/>
              </a:lnSpc>
              <a:spcBef>
                <a:spcPts val="0"/>
              </a:spcBef>
              <a:spcAft>
                <a:spcPts val="0"/>
              </a:spcAft>
              <a:buClrTx/>
              <a:buSzTx/>
              <a:buFontTx/>
              <a:buNone/>
              <a:tabLst/>
            </a:pPr>
            <a:r>
              <a:rPr kumimoji="0" lang="en-US" sz="2400" b="0" i="0" u="none" strike="noStrike" cap="none" spc="0" normalizeH="0" baseline="0" dirty="0" smtClean="0">
                <a:ln>
                  <a:noFill/>
                </a:ln>
                <a:solidFill>
                  <a:srgbClr val="CB2C30"/>
                </a:solidFill>
                <a:effectLst/>
                <a:uFillTx/>
                <a:latin typeface="+mn-lt"/>
                <a:ea typeface="+mn-ea"/>
                <a:cs typeface="+mn-cs"/>
                <a:sym typeface="Calibri"/>
              </a:rPr>
              <a:t>Total giving:</a:t>
            </a:r>
            <a:r>
              <a:rPr kumimoji="0" lang="en-US" sz="2400" b="0" i="0" u="none" strike="noStrike" cap="none" spc="0" normalizeH="0" dirty="0" smtClean="0">
                <a:ln>
                  <a:noFill/>
                </a:ln>
                <a:solidFill>
                  <a:srgbClr val="CB2C30"/>
                </a:solidFill>
                <a:effectLst/>
                <a:uFillTx/>
                <a:latin typeface="+mn-lt"/>
                <a:ea typeface="+mn-ea"/>
                <a:cs typeface="+mn-cs"/>
                <a:sym typeface="Calibri"/>
              </a:rPr>
              <a:t> $373.25 billion</a:t>
            </a:r>
            <a:endParaRPr kumimoji="0" lang="en-US" sz="2400" b="0" i="0" u="none" strike="noStrike" cap="none" spc="0" normalizeH="0" baseline="0" dirty="0">
              <a:ln>
                <a:noFill/>
              </a:ln>
              <a:solidFill>
                <a:srgbClr val="CB2C30"/>
              </a:solidFill>
              <a:effectLst/>
              <a:uFillTx/>
              <a:latin typeface="+mn-lt"/>
              <a:ea typeface="+mn-ea"/>
              <a:cs typeface="+mn-cs"/>
              <a:sym typeface="Calibri"/>
            </a:endParaRPr>
          </a:p>
        </p:txBody>
      </p:sp>
    </p:spTree>
    <p:extLst>
      <p:ext uri="{BB962C8B-B14F-4D97-AF65-F5344CB8AC3E}">
        <p14:creationId xmlns:p14="http://schemas.microsoft.com/office/powerpoint/2010/main" val="1847000310"/>
      </p:ext>
    </p:extLst>
  </p:cSld>
  <p:clrMapOvr>
    <a:masterClrMapping/>
  </p:clrMapOvr>
  <p:transition xmlns:p14="http://schemas.microsoft.com/office/powerpoint/2010/main" spd="slow"/>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 name="Shape 124"/>
          <p:cNvSpPr>
            <a:spLocks noGrp="1"/>
          </p:cNvSpPr>
          <p:nvPr>
            <p:ph type="title"/>
          </p:nvPr>
        </p:nvSpPr>
        <p:spPr>
          <a:prstGeom prst="rect">
            <a:avLst/>
          </a:prstGeom>
        </p:spPr>
        <p:txBody>
          <a:bodyPr/>
          <a:lstStyle/>
          <a:p>
            <a:r>
              <a:rPr lang="en-US" dirty="0" smtClean="0"/>
              <a:t>Donations by Service Area in </a:t>
            </a:r>
            <a:r>
              <a:rPr lang="en-US" dirty="0"/>
              <a:t>2015</a:t>
            </a:r>
          </a:p>
        </p:txBody>
      </p:sp>
      <p:sp>
        <p:nvSpPr>
          <p:cNvPr id="125" name="Shape 125"/>
          <p:cNvSpPr>
            <a:spLocks noGrp="1"/>
          </p:cNvSpPr>
          <p:nvPr>
            <p:ph type="body" sz="half" idx="1"/>
          </p:nvPr>
        </p:nvSpPr>
        <p:spPr>
          <a:xfrm>
            <a:off x="952500" y="2077307"/>
            <a:ext cx="6464300" cy="6104978"/>
          </a:xfrm>
          <a:prstGeom prst="rect">
            <a:avLst/>
          </a:prstGeom>
        </p:spPr>
        <p:txBody>
          <a:bodyPr>
            <a:normAutofit fontScale="92500" lnSpcReduction="20000"/>
          </a:bodyPr>
          <a:lstStyle/>
          <a:p>
            <a:r>
              <a:rPr lang="en-US" sz="1600" dirty="0"/>
              <a:t>Religion—at $119.30 billion, 2015 giving increased 2.7 percent in current </a:t>
            </a:r>
            <a:r>
              <a:rPr lang="en-US" sz="1600" dirty="0" smtClean="0"/>
              <a:t>dollars.</a:t>
            </a:r>
            <a:endParaRPr lang="en-US" sz="1600" dirty="0"/>
          </a:p>
          <a:p>
            <a:r>
              <a:rPr lang="en-US" sz="1600" dirty="0"/>
              <a:t>Education—giving increased to $57.48 billion, 8.9 percent more in current dollars than the 2014 total</a:t>
            </a:r>
            <a:r>
              <a:rPr lang="en-US" sz="1600" dirty="0" smtClean="0"/>
              <a:t>.</a:t>
            </a:r>
            <a:endParaRPr lang="en-US" sz="1600" dirty="0"/>
          </a:p>
          <a:p>
            <a:r>
              <a:rPr lang="en-US" sz="1600" dirty="0"/>
              <a:t>Human Services—its $45.21 billion total was 4.2 percent higher, in current dollars, than in 2014</a:t>
            </a:r>
            <a:r>
              <a:rPr lang="en-US" sz="1600" dirty="0" smtClean="0"/>
              <a:t>.</a:t>
            </a:r>
            <a:endParaRPr lang="en-US" sz="1600" dirty="0"/>
          </a:p>
          <a:p>
            <a:r>
              <a:rPr lang="en-US" sz="1600" dirty="0"/>
              <a:t>To Foundations—at an estimated $42.26 billion in 2015, giving declined 3.8 percent in current </a:t>
            </a:r>
            <a:r>
              <a:rPr lang="en-US" sz="1600" dirty="0" smtClean="0"/>
              <a:t>dollars.</a:t>
            </a:r>
            <a:endParaRPr lang="en-US" sz="1600" dirty="0"/>
          </a:p>
          <a:p>
            <a:r>
              <a:rPr lang="en-US" sz="1600" dirty="0"/>
              <a:t>Health—the $29.81 billion estimated for 2015 giving to this category was 1.3 percent higher, in current dollars, than the 2014 estimate. </a:t>
            </a:r>
          </a:p>
          <a:p>
            <a:r>
              <a:rPr lang="en-US" sz="1600" dirty="0"/>
              <a:t>Public-Society Benefit—the $26.95 billion estimate for 2015 increased </a:t>
            </a:r>
            <a:r>
              <a:rPr lang="en-US" sz="1600" dirty="0" smtClean="0"/>
              <a:t>6 </a:t>
            </a:r>
            <a:r>
              <a:rPr lang="en-US" sz="1600" dirty="0"/>
              <a:t>percent in current dollars over 2014. </a:t>
            </a:r>
          </a:p>
          <a:p>
            <a:r>
              <a:rPr lang="en-US" sz="1600" dirty="0"/>
              <a:t>Arts/Culture/Humanities—at an estimated $17.07 billion, growth in current dollars was 7.0 percent in 2015. </a:t>
            </a:r>
          </a:p>
          <a:p>
            <a:r>
              <a:rPr lang="en-US" sz="1600" dirty="0"/>
              <a:t>International Affairs—the $15.75 billion estimate for 2015 increased 17.5 percent, in current dollars, from 2014. </a:t>
            </a:r>
          </a:p>
          <a:p>
            <a:r>
              <a:rPr lang="en-US" sz="1600" dirty="0"/>
              <a:t>Environment/Animals—the $10.68 billion estimate for 2015 was up 6.2 percent in current </a:t>
            </a:r>
            <a:r>
              <a:rPr lang="en-US" sz="1600" dirty="0" smtClean="0"/>
              <a:t>dollars over </a:t>
            </a:r>
            <a:r>
              <a:rPr lang="en-US" sz="1600" dirty="0"/>
              <a:t>2014 giving.</a:t>
            </a:r>
            <a:endParaRPr lang="en-US" sz="1600" i="1" dirty="0" smtClean="0"/>
          </a:p>
          <a:p>
            <a:pPr marL="0" indent="0">
              <a:buNone/>
            </a:pPr>
            <a:endParaRPr lang="en-US" sz="1000" i="1" dirty="0" smtClean="0"/>
          </a:p>
          <a:p>
            <a:pPr marL="0" indent="0">
              <a:buNone/>
            </a:pPr>
            <a:r>
              <a:rPr lang="en-US" sz="1000" i="1" dirty="0" smtClean="0"/>
              <a:t>Source: </a:t>
            </a:r>
            <a:r>
              <a:rPr lang="en-US" sz="1000" i="1" dirty="0" err="1" smtClean="0"/>
              <a:t>GivingUSA</a:t>
            </a:r>
            <a:r>
              <a:rPr lang="en-US" sz="1000" i="1" dirty="0" smtClean="0"/>
              <a:t> 2016</a:t>
            </a:r>
            <a:endParaRPr lang="en-US" sz="1100" i="1" dirty="0"/>
          </a:p>
        </p:txBody>
      </p:sp>
      <p:sp>
        <p:nvSpPr>
          <p:cNvPr id="126" name="Shape 126"/>
          <p:cNvSpPr/>
          <p:nvPr/>
        </p:nvSpPr>
        <p:spPr>
          <a:xfrm>
            <a:off x="6510746" y="2077307"/>
            <a:ext cx="5536724" cy="6104978"/>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ormAutofit/>
          </a:bodyPr>
          <a:lstStyle/>
          <a:p>
            <a:pPr algn="l">
              <a:lnSpc>
                <a:spcPct val="150000"/>
              </a:lnSpc>
              <a:defRPr sz="2400" b="1">
                <a:solidFill>
                  <a:srgbClr val="F6AB04"/>
                </a:solidFill>
              </a:defRPr>
            </a:pPr>
            <a:endParaRPr dirty="0"/>
          </a:p>
        </p:txBody>
      </p:sp>
      <p:graphicFrame>
        <p:nvGraphicFramePr>
          <p:cNvPr id="5" name="Chart 4"/>
          <p:cNvGraphicFramePr>
            <a:graphicFrameLocks/>
          </p:cNvGraphicFramePr>
          <p:nvPr>
            <p:extLst>
              <p:ext uri="{D42A27DB-BD31-4B8C-83A1-F6EECF244321}">
                <p14:modId xmlns:p14="http://schemas.microsoft.com/office/powerpoint/2010/main" val="1808696090"/>
              </p:ext>
            </p:extLst>
          </p:nvPr>
        </p:nvGraphicFramePr>
        <p:xfrm>
          <a:off x="6942070" y="3048000"/>
          <a:ext cx="5105400" cy="4876800"/>
        </p:xfrm>
        <a:graphic>
          <a:graphicData uri="http://schemas.openxmlformats.org/drawingml/2006/chart">
            <c:chart xmlns:c="http://schemas.openxmlformats.org/drawingml/2006/chart" xmlns:r="http://schemas.openxmlformats.org/officeDocument/2006/relationships" r:id="rId3"/>
          </a:graphicData>
        </a:graphic>
      </p:graphicFrame>
      <p:sp>
        <p:nvSpPr>
          <p:cNvPr id="3" name="TextBox 2"/>
          <p:cNvSpPr txBox="1"/>
          <p:nvPr/>
        </p:nvSpPr>
        <p:spPr>
          <a:xfrm>
            <a:off x="7645400" y="2134632"/>
            <a:ext cx="4402070" cy="471924"/>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r" defTabSz="584200" rtl="0" fontAlgn="auto" latinLnBrk="0" hangingPunct="0">
              <a:lnSpc>
                <a:spcPct val="100000"/>
              </a:lnSpc>
              <a:spcBef>
                <a:spcPts val="0"/>
              </a:spcBef>
              <a:spcAft>
                <a:spcPts val="0"/>
              </a:spcAft>
              <a:buClrTx/>
              <a:buSzTx/>
              <a:buFontTx/>
              <a:buNone/>
              <a:tabLst/>
            </a:pPr>
            <a:r>
              <a:rPr kumimoji="0" lang="en-US" sz="2400" b="0" i="0" u="none" strike="noStrike" cap="none" spc="0" normalizeH="0" baseline="0" dirty="0" smtClean="0">
                <a:ln>
                  <a:noFill/>
                </a:ln>
                <a:solidFill>
                  <a:srgbClr val="CB2C30"/>
                </a:solidFill>
                <a:effectLst/>
                <a:uFillTx/>
                <a:latin typeface="+mn-lt"/>
                <a:ea typeface="+mn-ea"/>
                <a:cs typeface="+mn-cs"/>
                <a:sym typeface="Calibri"/>
              </a:rPr>
              <a:t>Total giving:</a:t>
            </a:r>
            <a:r>
              <a:rPr kumimoji="0" lang="en-US" sz="2400" b="0" i="0" u="none" strike="noStrike" cap="none" spc="0" normalizeH="0" dirty="0" smtClean="0">
                <a:ln>
                  <a:noFill/>
                </a:ln>
                <a:solidFill>
                  <a:srgbClr val="CB2C30"/>
                </a:solidFill>
                <a:effectLst/>
                <a:uFillTx/>
                <a:latin typeface="+mn-lt"/>
                <a:ea typeface="+mn-ea"/>
                <a:cs typeface="+mn-cs"/>
                <a:sym typeface="Calibri"/>
              </a:rPr>
              <a:t> $373.25 billion</a:t>
            </a:r>
            <a:endParaRPr kumimoji="0" lang="en-US" sz="2400" b="0" i="0" u="none" strike="noStrike" cap="none" spc="0" normalizeH="0" baseline="0" dirty="0">
              <a:ln>
                <a:noFill/>
              </a:ln>
              <a:solidFill>
                <a:srgbClr val="CB2C30"/>
              </a:solidFill>
              <a:effectLst/>
              <a:uFillTx/>
              <a:latin typeface="+mn-lt"/>
              <a:ea typeface="+mn-ea"/>
              <a:cs typeface="+mn-cs"/>
              <a:sym typeface="Calibri"/>
            </a:endParaRPr>
          </a:p>
        </p:txBody>
      </p:sp>
      <p:graphicFrame>
        <p:nvGraphicFramePr>
          <p:cNvPr id="8" name="Chart 7"/>
          <p:cNvGraphicFramePr>
            <a:graphicFrameLocks/>
          </p:cNvGraphicFramePr>
          <p:nvPr>
            <p:extLst>
              <p:ext uri="{D42A27DB-BD31-4B8C-83A1-F6EECF244321}">
                <p14:modId xmlns:p14="http://schemas.microsoft.com/office/powerpoint/2010/main" val="3033369139"/>
              </p:ext>
            </p:extLst>
          </p:nvPr>
        </p:nvGraphicFramePr>
        <p:xfrm>
          <a:off x="7340600" y="3124200"/>
          <a:ext cx="4791835" cy="373380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855047210"/>
      </p:ext>
    </p:extLst>
  </p:cSld>
  <p:clrMapOvr>
    <a:masterClrMapping/>
  </p:clrMapOvr>
  <p:transition xmlns:p14="http://schemas.microsoft.com/office/powerpoint/2010/main" spd="slow"/>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 name="Shape 109"/>
          <p:cNvSpPr>
            <a:spLocks noGrp="1"/>
          </p:cNvSpPr>
          <p:nvPr>
            <p:ph type="title"/>
          </p:nvPr>
        </p:nvSpPr>
        <p:spPr>
          <a:prstGeom prst="rect">
            <a:avLst/>
          </a:prstGeom>
        </p:spPr>
        <p:txBody>
          <a:bodyPr>
            <a:normAutofit fontScale="90000"/>
          </a:bodyPr>
          <a:lstStyle/>
          <a:p>
            <a:r>
              <a:rPr lang="en-US" dirty="0" smtClean="0"/>
              <a:t>Organization XYZ’s donation in 20</a:t>
            </a:r>
            <a:r>
              <a:rPr lang="en-US" i="1" u="sng" dirty="0"/>
              <a:t>xx</a:t>
            </a:r>
            <a:endParaRPr dirty="0"/>
          </a:p>
        </p:txBody>
      </p:sp>
      <p:sp>
        <p:nvSpPr>
          <p:cNvPr id="110" name="Shape 110"/>
          <p:cNvSpPr>
            <a:spLocks noGrp="1"/>
          </p:cNvSpPr>
          <p:nvPr>
            <p:ph type="body" idx="1"/>
          </p:nvPr>
        </p:nvSpPr>
        <p:spPr>
          <a:xfrm>
            <a:off x="952500" y="2077307"/>
            <a:ext cx="8408178" cy="6104978"/>
          </a:xfrm>
          <a:prstGeom prst="rect">
            <a:avLst/>
          </a:prstGeom>
        </p:spPr>
        <p:txBody>
          <a:bodyPr/>
          <a:lstStyle/>
          <a:p>
            <a:pPr marL="0" indent="0">
              <a:buClrTx/>
              <a:buSzTx/>
              <a:buNone/>
              <a:defRPr b="1">
                <a:solidFill>
                  <a:srgbClr val="F6AB04"/>
                </a:solidFill>
              </a:defRPr>
            </a:pPr>
            <a:endParaRPr dirty="0"/>
          </a:p>
        </p:txBody>
      </p:sp>
      <p:graphicFrame>
        <p:nvGraphicFramePr>
          <p:cNvPr id="6" name="Object 5"/>
          <p:cNvGraphicFramePr>
            <a:graphicFrameLocks noChangeAspect="1"/>
          </p:cNvGraphicFramePr>
          <p:nvPr>
            <p:extLst>
              <p:ext uri="{D42A27DB-BD31-4B8C-83A1-F6EECF244321}">
                <p14:modId xmlns:p14="http://schemas.microsoft.com/office/powerpoint/2010/main" val="364694962"/>
              </p:ext>
            </p:extLst>
          </p:nvPr>
        </p:nvGraphicFramePr>
        <p:xfrm>
          <a:off x="1092200" y="2667000"/>
          <a:ext cx="7289800" cy="48260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650213799"/>
      </p:ext>
    </p:extLst>
  </p:cSld>
  <p:clrMapOvr>
    <a:masterClrMapping/>
  </p:clrMapOvr>
  <p:transition xmlns:p14="http://schemas.microsoft.com/office/powerpoint/2010/main" spd="slow"/>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 name="Shape 102"/>
          <p:cNvSpPr>
            <a:spLocks noGrp="1"/>
          </p:cNvSpPr>
          <p:nvPr>
            <p:ph type="title"/>
          </p:nvPr>
        </p:nvSpPr>
        <p:spPr>
          <a:prstGeom prst="rect">
            <a:avLst/>
          </a:prstGeom>
        </p:spPr>
        <p:txBody>
          <a:bodyPr/>
          <a:lstStyle/>
          <a:p>
            <a:r>
              <a:rPr lang="en-US" dirty="0" smtClean="0"/>
              <a:t>Contents</a:t>
            </a:r>
            <a:endParaRPr dirty="0"/>
          </a:p>
        </p:txBody>
      </p:sp>
      <p:sp>
        <p:nvSpPr>
          <p:cNvPr id="103" name="Shape 103"/>
          <p:cNvSpPr>
            <a:spLocks noGrp="1"/>
          </p:cNvSpPr>
          <p:nvPr>
            <p:ph type="body" idx="1"/>
          </p:nvPr>
        </p:nvSpPr>
        <p:spPr>
          <a:prstGeom prst="rect">
            <a:avLst/>
          </a:prstGeom>
        </p:spPr>
        <p:txBody>
          <a:bodyPr>
            <a:normAutofit/>
          </a:bodyPr>
          <a:lstStyle/>
          <a:p>
            <a:pPr marL="609600" indent="-609600">
              <a:buFont typeface="+mj-lt"/>
              <a:buAutoNum type="romanUcPeriod"/>
            </a:pPr>
            <a:r>
              <a:rPr lang="en-US" altLang="en-US" sz="4400" dirty="0" smtClean="0">
                <a:solidFill>
                  <a:srgbClr val="002060"/>
                </a:solidFill>
              </a:rPr>
              <a:t>Fundraising </a:t>
            </a:r>
            <a:r>
              <a:rPr lang="en-US" altLang="en-US" sz="4400" dirty="0">
                <a:solidFill>
                  <a:srgbClr val="002060"/>
                </a:solidFill>
              </a:rPr>
              <a:t>Responsibilities</a:t>
            </a:r>
          </a:p>
          <a:p>
            <a:pPr marL="609600" indent="-609600">
              <a:buFont typeface="+mj-lt"/>
              <a:buAutoNum type="romanUcPeriod"/>
            </a:pPr>
            <a:r>
              <a:rPr lang="en-US" altLang="en-US" sz="4400" dirty="0" smtClean="0">
                <a:solidFill>
                  <a:srgbClr val="002060"/>
                </a:solidFill>
              </a:rPr>
              <a:t>Fundraising </a:t>
            </a:r>
            <a:r>
              <a:rPr lang="en-US" altLang="en-US" sz="4400" dirty="0">
                <a:solidFill>
                  <a:srgbClr val="002060"/>
                </a:solidFill>
              </a:rPr>
              <a:t>Facts and Figures</a:t>
            </a:r>
          </a:p>
          <a:p>
            <a:pPr marL="514350" indent="-514350">
              <a:buFont typeface="+mj-lt"/>
              <a:buAutoNum type="romanUcPeriod"/>
            </a:pPr>
            <a:r>
              <a:rPr lang="en-US" altLang="en-US" sz="4400" dirty="0" smtClean="0">
                <a:solidFill>
                  <a:srgbClr val="002060"/>
                </a:solidFill>
              </a:rPr>
              <a:t> The </a:t>
            </a:r>
            <a:r>
              <a:rPr lang="en-US" altLang="en-US" sz="4400" dirty="0">
                <a:solidFill>
                  <a:srgbClr val="002060"/>
                </a:solidFill>
              </a:rPr>
              <a:t>Stages of Fundraising</a:t>
            </a:r>
          </a:p>
          <a:p>
            <a:pPr marL="514350" indent="-514350">
              <a:buFont typeface="+mj-lt"/>
              <a:buAutoNum type="romanUcPeriod"/>
            </a:pPr>
            <a:r>
              <a:rPr lang="en-US" altLang="en-US" sz="4400" dirty="0" smtClean="0">
                <a:solidFill>
                  <a:srgbClr val="002060"/>
                </a:solidFill>
              </a:rPr>
              <a:t> Types </a:t>
            </a:r>
            <a:r>
              <a:rPr lang="en-US" altLang="en-US" sz="4400" dirty="0">
                <a:solidFill>
                  <a:srgbClr val="002060"/>
                </a:solidFill>
              </a:rPr>
              <a:t>of Fundraising</a:t>
            </a:r>
          </a:p>
        </p:txBody>
      </p:sp>
      <p:pic>
        <p:nvPicPr>
          <p:cNvPr id="2" name="Picture 1" descr="contents.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321800" y="2362200"/>
            <a:ext cx="2438400" cy="1950720"/>
          </a:xfrm>
          <a:prstGeom prst="rect">
            <a:avLst/>
          </a:prstGeom>
        </p:spPr>
      </p:pic>
    </p:spTree>
  </p:cSld>
  <p:clrMapOvr>
    <a:masterClrMapping/>
  </p:clrMapOvr>
  <p:transition xmlns:p14="http://schemas.microsoft.com/office/powerpoint/2010/main" spd="slow"/>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 name="Shape 109"/>
          <p:cNvSpPr>
            <a:spLocks noGrp="1"/>
          </p:cNvSpPr>
          <p:nvPr>
            <p:ph type="title"/>
          </p:nvPr>
        </p:nvSpPr>
        <p:spPr>
          <a:xfrm>
            <a:off x="952500" y="444500"/>
            <a:ext cx="12052300" cy="1122101"/>
          </a:xfrm>
          <a:prstGeom prst="rect">
            <a:avLst/>
          </a:prstGeom>
        </p:spPr>
        <p:txBody>
          <a:bodyPr>
            <a:normAutofit fontScale="90000"/>
          </a:bodyPr>
          <a:lstStyle/>
          <a:p>
            <a:r>
              <a:rPr lang="en-US" dirty="0" smtClean="0"/>
              <a:t>20</a:t>
            </a:r>
            <a:r>
              <a:rPr lang="en-US" i="1" u="sng" dirty="0" smtClean="0"/>
              <a:t>xx</a:t>
            </a:r>
            <a:r>
              <a:rPr lang="en-US" dirty="0" smtClean="0"/>
              <a:t> Donations: Where the Money Went</a:t>
            </a:r>
            <a:endParaRPr dirty="0"/>
          </a:p>
        </p:txBody>
      </p:sp>
      <p:sp>
        <p:nvSpPr>
          <p:cNvPr id="110" name="Shape 110"/>
          <p:cNvSpPr>
            <a:spLocks noGrp="1"/>
          </p:cNvSpPr>
          <p:nvPr>
            <p:ph type="body" idx="1"/>
          </p:nvPr>
        </p:nvSpPr>
        <p:spPr>
          <a:xfrm>
            <a:off x="952500" y="2077307"/>
            <a:ext cx="8408178" cy="6104978"/>
          </a:xfrm>
          <a:prstGeom prst="rect">
            <a:avLst/>
          </a:prstGeom>
        </p:spPr>
        <p:txBody>
          <a:bodyPr/>
          <a:lstStyle/>
          <a:p>
            <a:pPr marL="0" indent="0">
              <a:buClrTx/>
              <a:buSzTx/>
              <a:buNone/>
              <a:defRPr b="1">
                <a:solidFill>
                  <a:srgbClr val="F6AB04"/>
                </a:solidFill>
              </a:defRPr>
            </a:pPr>
            <a:endParaRPr dirty="0"/>
          </a:p>
        </p:txBody>
      </p:sp>
      <p:graphicFrame>
        <p:nvGraphicFramePr>
          <p:cNvPr id="2" name="Object 1"/>
          <p:cNvGraphicFramePr>
            <a:graphicFrameLocks noChangeAspect="1"/>
          </p:cNvGraphicFramePr>
          <p:nvPr>
            <p:extLst>
              <p:ext uri="{D42A27DB-BD31-4B8C-83A1-F6EECF244321}">
                <p14:modId xmlns:p14="http://schemas.microsoft.com/office/powerpoint/2010/main" val="1194796914"/>
              </p:ext>
            </p:extLst>
          </p:nvPr>
        </p:nvGraphicFramePr>
        <p:xfrm>
          <a:off x="1168400" y="2819400"/>
          <a:ext cx="7467600" cy="4978400"/>
        </p:xfrm>
        <a:graphic>
          <a:graphicData uri="http://schemas.openxmlformats.org/presentationml/2006/ole">
            <mc:AlternateContent xmlns:mc="http://schemas.openxmlformats.org/markup-compatibility/2006">
              <mc:Choice xmlns:v="urn:schemas-microsoft-com:vml" Requires="v">
                <p:oleObj spid="_x0000_s2099" name="Chart" r:id="rId4" imgW="6096000" imgH="4067129" progId="MSGraph.Chart.8">
                  <p:embed followColorScheme="full"/>
                </p:oleObj>
              </mc:Choice>
              <mc:Fallback>
                <p:oleObj name="Chart" r:id="rId4" imgW="6096000" imgH="4067129" progId="MSGraph.Chart.8">
                  <p:embed followColorScheme="full"/>
                  <p:pic>
                    <p:nvPicPr>
                      <p:cNvPr id="0" name="Object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68400" y="2819400"/>
                        <a:ext cx="7467600" cy="49784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extLst>
      <p:ext uri="{BB962C8B-B14F-4D97-AF65-F5344CB8AC3E}">
        <p14:creationId xmlns:p14="http://schemas.microsoft.com/office/powerpoint/2010/main" val="3750630513"/>
      </p:ext>
    </p:extLst>
  </p:cSld>
  <p:clrMapOvr>
    <a:masterClrMapping/>
  </p:clrMapOvr>
  <p:transition xmlns:p14="http://schemas.microsoft.com/office/powerpoint/2010/main" spd="slow"/>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 name="Shape 82"/>
          <p:cNvSpPr>
            <a:spLocks noGrp="1"/>
          </p:cNvSpPr>
          <p:nvPr>
            <p:ph type="title"/>
          </p:nvPr>
        </p:nvSpPr>
        <p:spPr>
          <a:prstGeom prst="rect">
            <a:avLst/>
          </a:prstGeom>
        </p:spPr>
        <p:txBody>
          <a:bodyPr/>
          <a:lstStyle/>
          <a:p>
            <a:r>
              <a:rPr lang="en-US" dirty="0" smtClean="0"/>
              <a:t>Section III. Stages of Fundraising</a:t>
            </a:r>
            <a:endParaRPr dirty="0"/>
          </a:p>
        </p:txBody>
      </p:sp>
      <p:pic>
        <p:nvPicPr>
          <p:cNvPr id="2" name="Picture 1" descr="layers.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673600" y="3048000"/>
            <a:ext cx="3644392" cy="3644392"/>
          </a:xfrm>
          <a:prstGeom prst="rect">
            <a:avLst/>
          </a:prstGeom>
        </p:spPr>
      </p:pic>
    </p:spTree>
    <p:extLst>
      <p:ext uri="{BB962C8B-B14F-4D97-AF65-F5344CB8AC3E}">
        <p14:creationId xmlns:p14="http://schemas.microsoft.com/office/powerpoint/2010/main" val="1770967535"/>
      </p:ext>
    </p:extLst>
  </p:cSld>
  <p:clrMapOvr>
    <a:masterClrMapping/>
  </p:clrMapOvr>
  <p:transition xmlns:p14="http://schemas.microsoft.com/office/powerpoint/2010/main" spd="slow"/>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 name="Shape 113"/>
          <p:cNvSpPr>
            <a:spLocks noGrp="1"/>
          </p:cNvSpPr>
          <p:nvPr>
            <p:ph type="title"/>
          </p:nvPr>
        </p:nvSpPr>
        <p:spPr>
          <a:prstGeom prst="rect">
            <a:avLst/>
          </a:prstGeom>
        </p:spPr>
        <p:txBody>
          <a:bodyPr/>
          <a:lstStyle/>
          <a:p>
            <a:r>
              <a:rPr lang="en-US" dirty="0" smtClean="0"/>
              <a:t>Stage One: Cultivation</a:t>
            </a:r>
            <a:endParaRPr dirty="0"/>
          </a:p>
        </p:txBody>
      </p:sp>
      <p:sp>
        <p:nvSpPr>
          <p:cNvPr id="114" name="Shape 114"/>
          <p:cNvSpPr>
            <a:spLocks noGrp="1"/>
          </p:cNvSpPr>
          <p:nvPr>
            <p:ph type="body" idx="1"/>
          </p:nvPr>
        </p:nvSpPr>
        <p:spPr>
          <a:xfrm>
            <a:off x="952500" y="2077307"/>
            <a:ext cx="11569700" cy="6104978"/>
          </a:xfrm>
          <a:prstGeom prst="rect">
            <a:avLst/>
          </a:prstGeom>
        </p:spPr>
        <p:txBody>
          <a:bodyPr>
            <a:noAutofit/>
          </a:bodyPr>
          <a:lstStyle/>
          <a:p>
            <a:r>
              <a:rPr lang="en-US" sz="4400" dirty="0" smtClean="0"/>
              <a:t>Identifying potential donors (prospects)</a:t>
            </a:r>
            <a:endParaRPr sz="4400" dirty="0"/>
          </a:p>
          <a:p>
            <a:r>
              <a:rPr lang="en-US" sz="4400" dirty="0" smtClean="0"/>
              <a:t>Building relationships with prospects</a:t>
            </a:r>
            <a:endParaRPr sz="4400" dirty="0"/>
          </a:p>
          <a:p>
            <a:r>
              <a:rPr lang="en-US" sz="4400" dirty="0" smtClean="0"/>
              <a:t>Generating interest in the organization</a:t>
            </a:r>
          </a:p>
          <a:p>
            <a:r>
              <a:rPr lang="en-US" sz="4400" dirty="0" smtClean="0"/>
              <a:t>Showing prospects what the organization is all about – history, programs, finances, etc.</a:t>
            </a:r>
            <a:endParaRPr sz="4400" dirty="0"/>
          </a:p>
        </p:txBody>
      </p:sp>
      <p:pic>
        <p:nvPicPr>
          <p:cNvPr id="2" name="Picture 1" descr="layer1.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922000" y="533400"/>
            <a:ext cx="1307592" cy="1307592"/>
          </a:xfrm>
          <a:prstGeom prst="rect">
            <a:avLst/>
          </a:prstGeom>
        </p:spPr>
      </p:pic>
    </p:spTree>
    <p:extLst>
      <p:ext uri="{BB962C8B-B14F-4D97-AF65-F5344CB8AC3E}">
        <p14:creationId xmlns:p14="http://schemas.microsoft.com/office/powerpoint/2010/main" val="1117099407"/>
      </p:ext>
    </p:extLst>
  </p:cSld>
  <p:clrMapOvr>
    <a:masterClrMapping/>
  </p:clrMapOvr>
  <p:transition xmlns:p14="http://schemas.microsoft.com/office/powerpoint/2010/main" spd="slow"/>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 name="Shape 113"/>
          <p:cNvSpPr>
            <a:spLocks noGrp="1"/>
          </p:cNvSpPr>
          <p:nvPr>
            <p:ph type="title"/>
          </p:nvPr>
        </p:nvSpPr>
        <p:spPr>
          <a:prstGeom prst="rect">
            <a:avLst/>
          </a:prstGeom>
        </p:spPr>
        <p:txBody>
          <a:bodyPr/>
          <a:lstStyle/>
          <a:p>
            <a:r>
              <a:rPr lang="en-US" dirty="0" smtClean="0"/>
              <a:t>Stage Two: Solicitation</a:t>
            </a:r>
            <a:endParaRPr dirty="0"/>
          </a:p>
        </p:txBody>
      </p:sp>
      <p:sp>
        <p:nvSpPr>
          <p:cNvPr id="114" name="Shape 114"/>
          <p:cNvSpPr>
            <a:spLocks noGrp="1"/>
          </p:cNvSpPr>
          <p:nvPr>
            <p:ph type="body" idx="1"/>
          </p:nvPr>
        </p:nvSpPr>
        <p:spPr>
          <a:xfrm>
            <a:off x="711200" y="2077307"/>
            <a:ext cx="12052300" cy="6104978"/>
          </a:xfrm>
          <a:prstGeom prst="rect">
            <a:avLst/>
          </a:prstGeom>
        </p:spPr>
        <p:txBody>
          <a:bodyPr>
            <a:noAutofit/>
          </a:bodyPr>
          <a:lstStyle/>
          <a:p>
            <a:r>
              <a:rPr lang="en-US" sz="4400" dirty="0" smtClean="0"/>
              <a:t>Presenting the organization’s case statement</a:t>
            </a:r>
            <a:endParaRPr sz="4400" dirty="0"/>
          </a:p>
          <a:p>
            <a:r>
              <a:rPr lang="en-US" sz="4400" dirty="0" smtClean="0"/>
              <a:t>Participating in one-on-one solicitation</a:t>
            </a:r>
            <a:endParaRPr sz="4400" dirty="0"/>
          </a:p>
          <a:p>
            <a:r>
              <a:rPr lang="en-US" sz="4400" dirty="0" smtClean="0"/>
              <a:t>Sending direct mail pieces with personalized notes</a:t>
            </a:r>
          </a:p>
          <a:p>
            <a:r>
              <a:rPr lang="en-US" sz="4400" dirty="0" smtClean="0"/>
              <a:t>Making telephone solicitations</a:t>
            </a:r>
            <a:endParaRPr sz="4400" dirty="0"/>
          </a:p>
        </p:txBody>
      </p:sp>
      <p:pic>
        <p:nvPicPr>
          <p:cNvPr id="6" name="Picture 5" descr="layer2.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845800" y="521208"/>
            <a:ext cx="1383792" cy="1383792"/>
          </a:xfrm>
          <a:prstGeom prst="rect">
            <a:avLst/>
          </a:prstGeom>
        </p:spPr>
      </p:pic>
    </p:spTree>
    <p:extLst>
      <p:ext uri="{BB962C8B-B14F-4D97-AF65-F5344CB8AC3E}">
        <p14:creationId xmlns:p14="http://schemas.microsoft.com/office/powerpoint/2010/main" val="2991040064"/>
      </p:ext>
    </p:extLst>
  </p:cSld>
  <p:clrMapOvr>
    <a:masterClrMapping/>
  </p:clrMapOvr>
  <p:transition xmlns:p14="http://schemas.microsoft.com/office/powerpoint/2010/main" spd="slow"/>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 name="Shape 113"/>
          <p:cNvSpPr>
            <a:spLocks noGrp="1"/>
          </p:cNvSpPr>
          <p:nvPr>
            <p:ph type="title"/>
          </p:nvPr>
        </p:nvSpPr>
        <p:spPr>
          <a:prstGeom prst="rect">
            <a:avLst/>
          </a:prstGeom>
        </p:spPr>
        <p:txBody>
          <a:bodyPr/>
          <a:lstStyle/>
          <a:p>
            <a:r>
              <a:rPr lang="en-US" dirty="0" smtClean="0"/>
              <a:t>Stage Three: Stewardship</a:t>
            </a:r>
            <a:endParaRPr dirty="0"/>
          </a:p>
        </p:txBody>
      </p:sp>
      <p:sp>
        <p:nvSpPr>
          <p:cNvPr id="114" name="Shape 114"/>
          <p:cNvSpPr>
            <a:spLocks noGrp="1"/>
          </p:cNvSpPr>
          <p:nvPr>
            <p:ph type="body" idx="1"/>
          </p:nvPr>
        </p:nvSpPr>
        <p:spPr>
          <a:xfrm>
            <a:off x="952500" y="2077307"/>
            <a:ext cx="11645900" cy="6104978"/>
          </a:xfrm>
          <a:prstGeom prst="rect">
            <a:avLst/>
          </a:prstGeom>
        </p:spPr>
        <p:txBody>
          <a:bodyPr>
            <a:noAutofit/>
          </a:bodyPr>
          <a:lstStyle/>
          <a:p>
            <a:r>
              <a:rPr lang="en-US" sz="3400" dirty="0" smtClean="0"/>
              <a:t>Thanking donors and letting them know their gift </a:t>
            </a:r>
            <a:r>
              <a:rPr lang="en-US" sz="3400" dirty="0" smtClean="0"/>
              <a:t/>
            </a:r>
            <a:br>
              <a:rPr lang="en-US" sz="3400" dirty="0" smtClean="0"/>
            </a:br>
            <a:r>
              <a:rPr lang="en-US" sz="3400" dirty="0" smtClean="0"/>
              <a:t>made </a:t>
            </a:r>
            <a:r>
              <a:rPr lang="en-US" sz="3400" dirty="0" smtClean="0"/>
              <a:t>a difference</a:t>
            </a:r>
            <a:endParaRPr sz="3400" dirty="0"/>
          </a:p>
          <a:p>
            <a:r>
              <a:rPr lang="en-US" sz="3400" dirty="0" smtClean="0"/>
              <a:t>Maintaining donor relationships</a:t>
            </a:r>
          </a:p>
          <a:p>
            <a:pPr lvl="1"/>
            <a:r>
              <a:rPr lang="en-US" sz="3400" dirty="0" smtClean="0"/>
              <a:t>Thank you letters</a:t>
            </a:r>
          </a:p>
          <a:p>
            <a:pPr lvl="1"/>
            <a:r>
              <a:rPr lang="en-US" sz="3400" dirty="0" smtClean="0"/>
              <a:t>Donor recognition activities</a:t>
            </a:r>
          </a:p>
          <a:p>
            <a:pPr lvl="1"/>
            <a:r>
              <a:rPr lang="en-US" sz="3400" dirty="0" smtClean="0"/>
              <a:t>Invitations to special events</a:t>
            </a:r>
          </a:p>
          <a:p>
            <a:pPr lvl="1"/>
            <a:r>
              <a:rPr lang="en-US" sz="3400" dirty="0" smtClean="0"/>
              <a:t>Updates from the organization</a:t>
            </a:r>
            <a:endParaRPr sz="3400" dirty="0"/>
          </a:p>
        </p:txBody>
      </p:sp>
      <p:pic>
        <p:nvPicPr>
          <p:cNvPr id="7" name="Picture 6" descr="layer3.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845800" y="457200"/>
            <a:ext cx="1459992" cy="1459992"/>
          </a:xfrm>
          <a:prstGeom prst="rect">
            <a:avLst/>
          </a:prstGeom>
        </p:spPr>
      </p:pic>
    </p:spTree>
    <p:extLst>
      <p:ext uri="{BB962C8B-B14F-4D97-AF65-F5344CB8AC3E}">
        <p14:creationId xmlns:p14="http://schemas.microsoft.com/office/powerpoint/2010/main" val="3418031454"/>
      </p:ext>
    </p:extLst>
  </p:cSld>
  <p:clrMapOvr>
    <a:masterClrMapping/>
  </p:clrMapOvr>
  <p:transition xmlns:p14="http://schemas.microsoft.com/office/powerpoint/2010/main" spd="slow"/>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0" name="Shape 170"/>
          <p:cNvSpPr/>
          <p:nvPr/>
        </p:nvSpPr>
        <p:spPr>
          <a:xfrm>
            <a:off x="5913559" y="2558034"/>
            <a:ext cx="4867532" cy="3614812"/>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0" y="35"/>
                </a:lnTo>
                <a:lnTo>
                  <a:pt x="6258" y="7901"/>
                </a:lnTo>
                <a:lnTo>
                  <a:pt x="117" y="15767"/>
                </a:lnTo>
                <a:cubicBezTo>
                  <a:pt x="1931" y="15748"/>
                  <a:pt x="3746" y="15732"/>
                  <a:pt x="5561" y="15718"/>
                </a:cubicBezTo>
                <a:cubicBezTo>
                  <a:pt x="8234" y="15698"/>
                  <a:pt x="10907" y="15683"/>
                  <a:pt x="13580" y="15675"/>
                </a:cubicBezTo>
                <a:lnTo>
                  <a:pt x="17590" y="21600"/>
                </a:lnTo>
                <a:lnTo>
                  <a:pt x="21600" y="15668"/>
                </a:lnTo>
                <a:lnTo>
                  <a:pt x="21600" y="0"/>
                </a:lnTo>
                <a:close/>
              </a:path>
            </a:pathLst>
          </a:custGeom>
          <a:solidFill>
            <a:srgbClr val="FA5853"/>
          </a:solidFill>
          <a:ln w="12700">
            <a:miter lim="400000"/>
          </a:ln>
          <a:extLst>
            <a:ext uri="{C572A759-6A51-4108-AA02-DFA0A04FC94B}">
              <ma14:wrappingTextBoxFlag xmlns:ma14="http://schemas.microsoft.com/office/mac/drawingml/2011/main" val="1"/>
            </a:ext>
          </a:extLst>
        </p:spPr>
        <p:txBody>
          <a:bodyPr lIns="50800" tIns="50800" rIns="50800" bIns="50800" anchor="ctr"/>
          <a:lstStyle/>
          <a:p>
            <a:pPr marR="76200" algn="ctr">
              <a:defRPr sz="2400" b="1">
                <a:solidFill>
                  <a:srgbClr val="FFFFFF"/>
                </a:solidFill>
              </a:defRPr>
            </a:pPr>
            <a:r>
              <a:rPr dirty="0" smtClean="0"/>
              <a:t>     </a:t>
            </a:r>
            <a:r>
              <a:rPr lang="en-US" dirty="0" smtClean="0"/>
              <a:t>              Show prospects </a:t>
            </a:r>
          </a:p>
          <a:p>
            <a:pPr marR="76200" algn="ctr">
              <a:defRPr sz="2400" b="1">
                <a:solidFill>
                  <a:srgbClr val="FFFFFF"/>
                </a:solidFill>
              </a:defRPr>
            </a:pPr>
            <a:r>
              <a:rPr lang="en-US" dirty="0" smtClean="0"/>
              <a:t>                   the facilities</a:t>
            </a:r>
            <a:endParaRPr dirty="0"/>
          </a:p>
          <a:p>
            <a:pPr algn="ctr">
              <a:defRPr sz="2000">
                <a:solidFill>
                  <a:srgbClr val="FFFFFF"/>
                </a:solidFill>
              </a:defRPr>
            </a:pPr>
            <a:endParaRPr dirty="0"/>
          </a:p>
        </p:txBody>
      </p:sp>
      <p:sp>
        <p:nvSpPr>
          <p:cNvPr id="171" name="Shape 171"/>
          <p:cNvSpPr>
            <a:spLocks noGrp="1"/>
          </p:cNvSpPr>
          <p:nvPr>
            <p:ph type="title"/>
          </p:nvPr>
        </p:nvSpPr>
        <p:spPr>
          <a:prstGeom prst="rect">
            <a:avLst/>
          </a:prstGeom>
        </p:spPr>
        <p:txBody>
          <a:bodyPr>
            <a:normAutofit fontScale="90000"/>
          </a:bodyPr>
          <a:lstStyle/>
          <a:p>
            <a:r>
              <a:rPr lang="en-US" dirty="0" smtClean="0"/>
              <a:t>How Board Members Can Get Involved in Cultivation</a:t>
            </a:r>
            <a:endParaRPr dirty="0"/>
          </a:p>
        </p:txBody>
      </p:sp>
      <p:sp>
        <p:nvSpPr>
          <p:cNvPr id="173" name="Shape 173"/>
          <p:cNvSpPr/>
          <p:nvPr/>
        </p:nvSpPr>
        <p:spPr>
          <a:xfrm>
            <a:off x="2223709" y="2572855"/>
            <a:ext cx="4917588" cy="2615286"/>
          </a:xfrm>
          <a:custGeom>
            <a:avLst/>
            <a:gdLst/>
            <a:ahLst/>
            <a:cxnLst>
              <a:cxn ang="0">
                <a:pos x="wd2" y="hd2"/>
              </a:cxn>
              <a:cxn ang="5400000">
                <a:pos x="wd2" y="hd2"/>
              </a:cxn>
              <a:cxn ang="10800000">
                <a:pos x="wd2" y="hd2"/>
              </a:cxn>
              <a:cxn ang="16200000">
                <a:pos x="wd2" y="hd2"/>
              </a:cxn>
            </a:cxnLst>
            <a:rect l="0" t="0" r="r" b="b"/>
            <a:pathLst>
              <a:path w="21600" h="21600" extrusionOk="0">
                <a:moveTo>
                  <a:pt x="15457" y="0"/>
                </a:moveTo>
                <a:lnTo>
                  <a:pt x="0" y="90"/>
                </a:lnTo>
                <a:lnTo>
                  <a:pt x="37" y="21449"/>
                </a:lnTo>
                <a:lnTo>
                  <a:pt x="3892" y="15193"/>
                </a:lnTo>
                <a:lnTo>
                  <a:pt x="7747" y="21525"/>
                </a:lnTo>
                <a:lnTo>
                  <a:pt x="15457" y="21600"/>
                </a:lnTo>
                <a:lnTo>
                  <a:pt x="21600" y="10876"/>
                </a:lnTo>
                <a:lnTo>
                  <a:pt x="15457" y="0"/>
                </a:lnTo>
                <a:close/>
              </a:path>
            </a:pathLst>
          </a:custGeom>
          <a:solidFill>
            <a:srgbClr val="F2A900"/>
          </a:solidFill>
          <a:ln w="12700">
            <a:miter lim="400000"/>
          </a:ln>
          <a:extLst>
            <a:ext uri="{C572A759-6A51-4108-AA02-DFA0A04FC94B}">
              <ma14:wrappingTextBoxFlag xmlns:ma14="http://schemas.microsoft.com/office/mac/drawingml/2011/main" val="1"/>
            </a:ext>
          </a:extLst>
        </p:spPr>
        <p:txBody>
          <a:bodyPr lIns="50800" tIns="50800" rIns="50800" bIns="50800" anchor="ctr"/>
          <a:lstStyle/>
          <a:p>
            <a:pPr marR="76200" algn="ctr">
              <a:defRPr sz="2400" b="1">
                <a:solidFill>
                  <a:srgbClr val="FFFFFF"/>
                </a:solidFill>
              </a:defRPr>
            </a:pPr>
            <a:r>
              <a:rPr lang="en-US" dirty="0" smtClean="0"/>
              <a:t>Make personal contact with prospects</a:t>
            </a:r>
            <a:endParaRPr dirty="0"/>
          </a:p>
        </p:txBody>
      </p:sp>
      <p:sp>
        <p:nvSpPr>
          <p:cNvPr id="174" name="Shape 174"/>
          <p:cNvSpPr/>
          <p:nvPr/>
        </p:nvSpPr>
        <p:spPr>
          <a:xfrm>
            <a:off x="2241300" y="4602025"/>
            <a:ext cx="4051058" cy="3398975"/>
          </a:xfrm>
          <a:custGeom>
            <a:avLst/>
            <a:gdLst/>
            <a:ahLst/>
            <a:cxnLst>
              <a:cxn ang="0">
                <a:pos x="wd2" y="hd2"/>
              </a:cxn>
              <a:cxn ang="5400000">
                <a:pos x="wd2" y="hd2"/>
              </a:cxn>
              <a:cxn ang="10800000">
                <a:pos x="wd2" y="hd2"/>
              </a:cxn>
              <a:cxn ang="16200000">
                <a:pos x="wd2" y="hd2"/>
              </a:cxn>
            </a:cxnLst>
            <a:rect l="0" t="0" r="r" b="b"/>
            <a:pathLst>
              <a:path w="21600" h="21600" extrusionOk="0">
                <a:moveTo>
                  <a:pt x="21397" y="4633"/>
                </a:moveTo>
                <a:lnTo>
                  <a:pt x="9141" y="4611"/>
                </a:lnTo>
                <a:lnTo>
                  <a:pt x="4672" y="0"/>
                </a:lnTo>
                <a:lnTo>
                  <a:pt x="0" y="4670"/>
                </a:lnTo>
                <a:lnTo>
                  <a:pt x="200" y="21600"/>
                </a:lnTo>
                <a:lnTo>
                  <a:pt x="21600" y="21495"/>
                </a:lnTo>
                <a:lnTo>
                  <a:pt x="16081" y="13185"/>
                </a:lnTo>
                <a:lnTo>
                  <a:pt x="21397" y="4633"/>
                </a:lnTo>
                <a:close/>
              </a:path>
            </a:pathLst>
          </a:custGeom>
          <a:solidFill>
            <a:srgbClr val="CB2C30"/>
          </a:solidFill>
          <a:ln w="12700">
            <a:miter lim="400000"/>
          </a:ln>
          <a:extLst>
            <a:ext uri="{C572A759-6A51-4108-AA02-DFA0A04FC94B}">
              <ma14:wrappingTextBoxFlag xmlns:ma14="http://schemas.microsoft.com/office/mac/drawingml/2011/main" val="1"/>
            </a:ext>
          </a:extLst>
        </p:spPr>
        <p:txBody>
          <a:bodyPr lIns="50800" tIns="50800" rIns="50800" bIns="50800" anchor="ctr"/>
          <a:lstStyle/>
          <a:p>
            <a:pPr marR="76200" algn="l">
              <a:defRPr sz="2400" b="1">
                <a:solidFill>
                  <a:srgbClr val="FFFFFF"/>
                </a:solidFill>
              </a:defRPr>
            </a:pPr>
            <a:endParaRPr lang="en-US" dirty="0" smtClean="0"/>
          </a:p>
          <a:p>
            <a:pPr marR="76200" algn="l">
              <a:defRPr sz="2400" b="1">
                <a:solidFill>
                  <a:srgbClr val="FFFFFF"/>
                </a:solidFill>
              </a:defRPr>
            </a:pPr>
            <a:endParaRPr lang="en-US" dirty="0"/>
          </a:p>
          <a:p>
            <a:pPr marR="76200" algn="l">
              <a:defRPr sz="2400" b="1">
                <a:solidFill>
                  <a:srgbClr val="FFFFFF"/>
                </a:solidFill>
              </a:defRPr>
            </a:pPr>
            <a:r>
              <a:rPr lang="en-US" dirty="0"/>
              <a:t> </a:t>
            </a:r>
            <a:r>
              <a:rPr lang="en-US" dirty="0" smtClean="0"/>
              <a:t>   Share the history of</a:t>
            </a:r>
            <a:br>
              <a:rPr lang="en-US" dirty="0" smtClean="0"/>
            </a:br>
            <a:r>
              <a:rPr lang="en-US" dirty="0" smtClean="0"/>
              <a:t>    the organization</a:t>
            </a:r>
            <a:endParaRPr dirty="0"/>
          </a:p>
          <a:p>
            <a:pPr algn="l">
              <a:defRPr sz="2000">
                <a:solidFill>
                  <a:srgbClr val="FFFFFF"/>
                </a:solidFill>
              </a:defRPr>
            </a:pPr>
            <a:endParaRPr dirty="0"/>
          </a:p>
        </p:txBody>
      </p:sp>
      <p:sp>
        <p:nvSpPr>
          <p:cNvPr id="175" name="Shape 175"/>
          <p:cNvSpPr/>
          <p:nvPr/>
        </p:nvSpPr>
        <p:spPr>
          <a:xfrm>
            <a:off x="5445752" y="5311373"/>
            <a:ext cx="5335330" cy="2664227"/>
          </a:xfrm>
          <a:custGeom>
            <a:avLst/>
            <a:gdLst/>
            <a:ahLst/>
            <a:cxnLst>
              <a:cxn ang="0">
                <a:pos x="wd2" y="hd2"/>
              </a:cxn>
              <a:cxn ang="5400000">
                <a:pos x="wd2" y="hd2"/>
              </a:cxn>
              <a:cxn ang="10800000">
                <a:pos x="wd2" y="hd2"/>
              </a:cxn>
              <a:cxn ang="16200000">
                <a:pos x="wd2" y="hd2"/>
              </a:cxn>
            </a:cxnLst>
            <a:rect l="0" t="0" r="r" b="b"/>
            <a:pathLst>
              <a:path w="21600" h="21600" extrusionOk="0">
                <a:moveTo>
                  <a:pt x="21600" y="263"/>
                </a:moveTo>
                <a:lnTo>
                  <a:pt x="17924" y="8347"/>
                </a:lnTo>
                <a:lnTo>
                  <a:pt x="14046" y="0"/>
                </a:lnTo>
                <a:lnTo>
                  <a:pt x="11737" y="29"/>
                </a:lnTo>
                <a:lnTo>
                  <a:pt x="4086" y="1"/>
                </a:lnTo>
                <a:lnTo>
                  <a:pt x="0" y="10903"/>
                </a:lnTo>
                <a:lnTo>
                  <a:pt x="4141" y="21600"/>
                </a:lnTo>
                <a:lnTo>
                  <a:pt x="21600" y="21466"/>
                </a:lnTo>
                <a:lnTo>
                  <a:pt x="21600" y="263"/>
                </a:lnTo>
                <a:close/>
              </a:path>
            </a:pathLst>
          </a:custGeom>
          <a:solidFill>
            <a:srgbClr val="4298B5"/>
          </a:solidFill>
          <a:ln w="12700">
            <a:miter lim="400000"/>
          </a:ln>
          <a:extLst>
            <a:ext uri="{C572A759-6A51-4108-AA02-DFA0A04FC94B}">
              <ma14:wrappingTextBoxFlag xmlns:ma14="http://schemas.microsoft.com/office/mac/drawingml/2011/main" val="1"/>
            </a:ext>
          </a:extLst>
        </p:spPr>
        <p:txBody>
          <a:bodyPr lIns="50800" tIns="50800" rIns="50800" bIns="50800" anchor="ctr"/>
          <a:lstStyle/>
          <a:p>
            <a:pPr marR="76200" algn="ctr">
              <a:defRPr sz="2400" b="1">
                <a:solidFill>
                  <a:srgbClr val="FFFFFF"/>
                </a:solidFill>
              </a:defRPr>
            </a:pPr>
            <a:r>
              <a:rPr dirty="0"/>
              <a:t>            </a:t>
            </a:r>
            <a:endParaRPr lang="en-US" dirty="0" smtClean="0"/>
          </a:p>
          <a:p>
            <a:pPr marR="76200" algn="ctr">
              <a:defRPr sz="2400" b="1">
                <a:solidFill>
                  <a:srgbClr val="FFFFFF"/>
                </a:solidFill>
              </a:defRPr>
            </a:pPr>
            <a:r>
              <a:rPr lang="en-US" dirty="0" smtClean="0"/>
              <a:t>      Share their enthusiasm for</a:t>
            </a:r>
            <a:br>
              <a:rPr lang="en-US" dirty="0" smtClean="0"/>
            </a:br>
            <a:r>
              <a:rPr lang="en-US" dirty="0" smtClean="0"/>
              <a:t>       the mission of the organization</a:t>
            </a:r>
            <a:endParaRPr dirty="0"/>
          </a:p>
        </p:txBody>
      </p:sp>
    </p:spTree>
  </p:cSld>
  <p:clrMapOvr>
    <a:masterClrMapping/>
  </p:clrMapOvr>
  <p:transition xmlns:p14="http://schemas.microsoft.com/office/powerpoint/2010/main" spd="slow"/>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0" name="Shape 170"/>
          <p:cNvSpPr/>
          <p:nvPr/>
        </p:nvSpPr>
        <p:spPr>
          <a:xfrm>
            <a:off x="5913559" y="2481834"/>
            <a:ext cx="4867532" cy="3614812"/>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0" y="35"/>
                </a:lnTo>
                <a:lnTo>
                  <a:pt x="6258" y="7901"/>
                </a:lnTo>
                <a:lnTo>
                  <a:pt x="117" y="15767"/>
                </a:lnTo>
                <a:cubicBezTo>
                  <a:pt x="1931" y="15748"/>
                  <a:pt x="3746" y="15732"/>
                  <a:pt x="5561" y="15718"/>
                </a:cubicBezTo>
                <a:cubicBezTo>
                  <a:pt x="8234" y="15698"/>
                  <a:pt x="10907" y="15683"/>
                  <a:pt x="13580" y="15675"/>
                </a:cubicBezTo>
                <a:lnTo>
                  <a:pt x="17590" y="21600"/>
                </a:lnTo>
                <a:lnTo>
                  <a:pt x="21600" y="15668"/>
                </a:lnTo>
                <a:lnTo>
                  <a:pt x="21600" y="0"/>
                </a:lnTo>
                <a:close/>
              </a:path>
            </a:pathLst>
          </a:custGeom>
          <a:solidFill>
            <a:srgbClr val="FA5853"/>
          </a:solidFill>
          <a:ln w="12700">
            <a:miter lim="400000"/>
          </a:ln>
          <a:extLst>
            <a:ext uri="{C572A759-6A51-4108-AA02-DFA0A04FC94B}">
              <ma14:wrappingTextBoxFlag xmlns:ma14="http://schemas.microsoft.com/office/mac/drawingml/2011/main" val="1"/>
            </a:ext>
          </a:extLst>
        </p:spPr>
        <p:txBody>
          <a:bodyPr lIns="50800" tIns="50800" rIns="50800" bIns="50800" anchor="ctr"/>
          <a:lstStyle/>
          <a:p>
            <a:pPr marR="76200" algn="ctr">
              <a:defRPr sz="2400" b="1">
                <a:solidFill>
                  <a:srgbClr val="FFFFFF"/>
                </a:solidFill>
              </a:defRPr>
            </a:pPr>
            <a:r>
              <a:rPr dirty="0" smtClean="0"/>
              <a:t>     </a:t>
            </a:r>
            <a:endParaRPr dirty="0"/>
          </a:p>
        </p:txBody>
      </p:sp>
      <p:sp>
        <p:nvSpPr>
          <p:cNvPr id="171" name="Shape 171"/>
          <p:cNvSpPr>
            <a:spLocks noGrp="1"/>
          </p:cNvSpPr>
          <p:nvPr>
            <p:ph type="title"/>
          </p:nvPr>
        </p:nvSpPr>
        <p:spPr>
          <a:prstGeom prst="rect">
            <a:avLst/>
          </a:prstGeom>
        </p:spPr>
        <p:txBody>
          <a:bodyPr>
            <a:normAutofit fontScale="90000"/>
          </a:bodyPr>
          <a:lstStyle/>
          <a:p>
            <a:r>
              <a:rPr lang="en-US" dirty="0" smtClean="0"/>
              <a:t>How XYZ Board Members Can Get Involved in Cultivation</a:t>
            </a:r>
            <a:endParaRPr dirty="0"/>
          </a:p>
        </p:txBody>
      </p:sp>
      <p:sp>
        <p:nvSpPr>
          <p:cNvPr id="173" name="Shape 173"/>
          <p:cNvSpPr/>
          <p:nvPr/>
        </p:nvSpPr>
        <p:spPr>
          <a:xfrm>
            <a:off x="2223709" y="2496655"/>
            <a:ext cx="4917588" cy="2615286"/>
          </a:xfrm>
          <a:custGeom>
            <a:avLst/>
            <a:gdLst/>
            <a:ahLst/>
            <a:cxnLst>
              <a:cxn ang="0">
                <a:pos x="wd2" y="hd2"/>
              </a:cxn>
              <a:cxn ang="5400000">
                <a:pos x="wd2" y="hd2"/>
              </a:cxn>
              <a:cxn ang="10800000">
                <a:pos x="wd2" y="hd2"/>
              </a:cxn>
              <a:cxn ang="16200000">
                <a:pos x="wd2" y="hd2"/>
              </a:cxn>
            </a:cxnLst>
            <a:rect l="0" t="0" r="r" b="b"/>
            <a:pathLst>
              <a:path w="21600" h="21600" extrusionOk="0">
                <a:moveTo>
                  <a:pt x="15457" y="0"/>
                </a:moveTo>
                <a:lnTo>
                  <a:pt x="0" y="90"/>
                </a:lnTo>
                <a:lnTo>
                  <a:pt x="37" y="21449"/>
                </a:lnTo>
                <a:lnTo>
                  <a:pt x="3892" y="15193"/>
                </a:lnTo>
                <a:lnTo>
                  <a:pt x="7747" y="21525"/>
                </a:lnTo>
                <a:lnTo>
                  <a:pt x="15457" y="21600"/>
                </a:lnTo>
                <a:lnTo>
                  <a:pt x="21600" y="10876"/>
                </a:lnTo>
                <a:lnTo>
                  <a:pt x="15457" y="0"/>
                </a:lnTo>
                <a:close/>
              </a:path>
            </a:pathLst>
          </a:custGeom>
          <a:solidFill>
            <a:srgbClr val="F2A900"/>
          </a:solidFill>
          <a:ln w="12700">
            <a:miter lim="400000"/>
          </a:ln>
          <a:extLst>
            <a:ext uri="{C572A759-6A51-4108-AA02-DFA0A04FC94B}">
              <ma14:wrappingTextBoxFlag xmlns:ma14="http://schemas.microsoft.com/office/mac/drawingml/2011/main" val="1"/>
            </a:ext>
          </a:extLst>
        </p:spPr>
        <p:txBody>
          <a:bodyPr lIns="50800" tIns="50800" rIns="50800" bIns="50800" anchor="ctr"/>
          <a:lstStyle/>
          <a:p>
            <a:pPr marR="76200" algn="ctr">
              <a:defRPr sz="2400" b="1">
                <a:solidFill>
                  <a:srgbClr val="FFFFFF"/>
                </a:solidFill>
              </a:defRPr>
            </a:pPr>
            <a:endParaRPr dirty="0"/>
          </a:p>
        </p:txBody>
      </p:sp>
      <p:sp>
        <p:nvSpPr>
          <p:cNvPr id="174" name="Shape 174"/>
          <p:cNvSpPr/>
          <p:nvPr/>
        </p:nvSpPr>
        <p:spPr>
          <a:xfrm>
            <a:off x="2241300" y="4525825"/>
            <a:ext cx="4051058" cy="3398975"/>
          </a:xfrm>
          <a:custGeom>
            <a:avLst/>
            <a:gdLst/>
            <a:ahLst/>
            <a:cxnLst>
              <a:cxn ang="0">
                <a:pos x="wd2" y="hd2"/>
              </a:cxn>
              <a:cxn ang="5400000">
                <a:pos x="wd2" y="hd2"/>
              </a:cxn>
              <a:cxn ang="10800000">
                <a:pos x="wd2" y="hd2"/>
              </a:cxn>
              <a:cxn ang="16200000">
                <a:pos x="wd2" y="hd2"/>
              </a:cxn>
            </a:cxnLst>
            <a:rect l="0" t="0" r="r" b="b"/>
            <a:pathLst>
              <a:path w="21600" h="21600" extrusionOk="0">
                <a:moveTo>
                  <a:pt x="21397" y="4633"/>
                </a:moveTo>
                <a:lnTo>
                  <a:pt x="9141" y="4611"/>
                </a:lnTo>
                <a:lnTo>
                  <a:pt x="4672" y="0"/>
                </a:lnTo>
                <a:lnTo>
                  <a:pt x="0" y="4670"/>
                </a:lnTo>
                <a:lnTo>
                  <a:pt x="200" y="21600"/>
                </a:lnTo>
                <a:lnTo>
                  <a:pt x="21600" y="21495"/>
                </a:lnTo>
                <a:lnTo>
                  <a:pt x="16081" y="13185"/>
                </a:lnTo>
                <a:lnTo>
                  <a:pt x="21397" y="4633"/>
                </a:lnTo>
                <a:close/>
              </a:path>
            </a:pathLst>
          </a:custGeom>
          <a:solidFill>
            <a:srgbClr val="CB2C30"/>
          </a:solidFill>
          <a:ln w="12700">
            <a:miter lim="400000"/>
          </a:ln>
          <a:extLst>
            <a:ext uri="{C572A759-6A51-4108-AA02-DFA0A04FC94B}">
              <ma14:wrappingTextBoxFlag xmlns:ma14="http://schemas.microsoft.com/office/mac/drawingml/2011/main" val="1"/>
            </a:ext>
          </a:extLst>
        </p:spPr>
        <p:txBody>
          <a:bodyPr lIns="50800" tIns="50800" rIns="50800" bIns="50800" anchor="ctr"/>
          <a:lstStyle/>
          <a:p>
            <a:pPr algn="ctr">
              <a:defRPr sz="2000">
                <a:solidFill>
                  <a:srgbClr val="FFFFFF"/>
                </a:solidFill>
              </a:defRPr>
            </a:pPr>
            <a:endParaRPr dirty="0"/>
          </a:p>
        </p:txBody>
      </p:sp>
      <p:sp>
        <p:nvSpPr>
          <p:cNvPr id="175" name="Shape 175"/>
          <p:cNvSpPr/>
          <p:nvPr/>
        </p:nvSpPr>
        <p:spPr>
          <a:xfrm>
            <a:off x="5445752" y="5235173"/>
            <a:ext cx="5335330" cy="2664227"/>
          </a:xfrm>
          <a:custGeom>
            <a:avLst/>
            <a:gdLst/>
            <a:ahLst/>
            <a:cxnLst>
              <a:cxn ang="0">
                <a:pos x="wd2" y="hd2"/>
              </a:cxn>
              <a:cxn ang="5400000">
                <a:pos x="wd2" y="hd2"/>
              </a:cxn>
              <a:cxn ang="10800000">
                <a:pos x="wd2" y="hd2"/>
              </a:cxn>
              <a:cxn ang="16200000">
                <a:pos x="wd2" y="hd2"/>
              </a:cxn>
            </a:cxnLst>
            <a:rect l="0" t="0" r="r" b="b"/>
            <a:pathLst>
              <a:path w="21600" h="21600" extrusionOk="0">
                <a:moveTo>
                  <a:pt x="21600" y="263"/>
                </a:moveTo>
                <a:lnTo>
                  <a:pt x="17924" y="8347"/>
                </a:lnTo>
                <a:lnTo>
                  <a:pt x="14046" y="0"/>
                </a:lnTo>
                <a:lnTo>
                  <a:pt x="11737" y="29"/>
                </a:lnTo>
                <a:lnTo>
                  <a:pt x="4086" y="1"/>
                </a:lnTo>
                <a:lnTo>
                  <a:pt x="0" y="10903"/>
                </a:lnTo>
                <a:lnTo>
                  <a:pt x="4141" y="21600"/>
                </a:lnTo>
                <a:lnTo>
                  <a:pt x="21600" y="21466"/>
                </a:lnTo>
                <a:lnTo>
                  <a:pt x="21600" y="263"/>
                </a:lnTo>
                <a:close/>
              </a:path>
            </a:pathLst>
          </a:custGeom>
          <a:solidFill>
            <a:srgbClr val="4298B5"/>
          </a:solidFill>
          <a:ln w="12700">
            <a:miter lim="400000"/>
          </a:ln>
          <a:extLst>
            <a:ext uri="{C572A759-6A51-4108-AA02-DFA0A04FC94B}">
              <ma14:wrappingTextBoxFlag xmlns:ma14="http://schemas.microsoft.com/office/mac/drawingml/2011/main" val="1"/>
            </a:ext>
          </a:extLst>
        </p:spPr>
        <p:txBody>
          <a:bodyPr lIns="50800" tIns="50800" rIns="50800" bIns="50800" anchor="ctr"/>
          <a:lstStyle/>
          <a:p>
            <a:pPr marR="76200" algn="ctr">
              <a:defRPr sz="2400" b="1">
                <a:solidFill>
                  <a:srgbClr val="FFFFFF"/>
                </a:solidFill>
              </a:defRPr>
            </a:pPr>
            <a:r>
              <a:rPr dirty="0"/>
              <a:t>            </a:t>
            </a:r>
          </a:p>
        </p:txBody>
      </p:sp>
    </p:spTree>
    <p:extLst>
      <p:ext uri="{BB962C8B-B14F-4D97-AF65-F5344CB8AC3E}">
        <p14:creationId xmlns:p14="http://schemas.microsoft.com/office/powerpoint/2010/main" val="1426757296"/>
      </p:ext>
    </p:extLst>
  </p:cSld>
  <p:clrMapOvr>
    <a:masterClrMapping/>
  </p:clrMapOvr>
  <p:transition xmlns:p14="http://schemas.microsoft.com/office/powerpoint/2010/main" spd="slow"/>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 name="Shape 113"/>
          <p:cNvSpPr>
            <a:spLocks noGrp="1"/>
          </p:cNvSpPr>
          <p:nvPr>
            <p:ph type="title"/>
          </p:nvPr>
        </p:nvSpPr>
        <p:spPr>
          <a:prstGeom prst="rect">
            <a:avLst/>
          </a:prstGeom>
        </p:spPr>
        <p:txBody>
          <a:bodyPr>
            <a:normAutofit fontScale="90000"/>
          </a:bodyPr>
          <a:lstStyle/>
          <a:p>
            <a:r>
              <a:rPr lang="en-US" dirty="0" smtClean="0"/>
              <a:t>How Board Members Can Get Involved in Solicitation</a:t>
            </a:r>
            <a:endParaRPr dirty="0"/>
          </a:p>
        </p:txBody>
      </p:sp>
      <p:sp>
        <p:nvSpPr>
          <p:cNvPr id="114" name="Shape 114"/>
          <p:cNvSpPr>
            <a:spLocks noGrp="1"/>
          </p:cNvSpPr>
          <p:nvPr>
            <p:ph type="body" idx="1"/>
          </p:nvPr>
        </p:nvSpPr>
        <p:spPr>
          <a:xfrm>
            <a:off x="952500" y="2277022"/>
            <a:ext cx="10579100" cy="6104978"/>
          </a:xfrm>
          <a:prstGeom prst="rect">
            <a:avLst/>
          </a:prstGeom>
        </p:spPr>
        <p:txBody>
          <a:bodyPr>
            <a:normAutofit/>
          </a:bodyPr>
          <a:lstStyle/>
          <a:p>
            <a:pPr marL="0" indent="0">
              <a:buClrTx/>
              <a:buSzTx/>
              <a:buNone/>
              <a:defRPr b="1">
                <a:solidFill>
                  <a:srgbClr val="F6AB04"/>
                </a:solidFill>
              </a:defRPr>
            </a:pPr>
            <a:r>
              <a:rPr lang="en-US" sz="3800" dirty="0" smtClean="0"/>
              <a:t>Writing/Reviewing the Case Statement</a:t>
            </a:r>
            <a:endParaRPr sz="3800" dirty="0" smtClean="0"/>
          </a:p>
          <a:p>
            <a:r>
              <a:rPr lang="en-US" sz="3800" dirty="0" smtClean="0"/>
              <a:t>Focus on the results, not the organization’s needs</a:t>
            </a:r>
            <a:endParaRPr sz="3800" dirty="0"/>
          </a:p>
          <a:p>
            <a:r>
              <a:rPr lang="en-US" sz="3800" dirty="0" smtClean="0"/>
              <a:t>Include clear, essential facts</a:t>
            </a:r>
            <a:endParaRPr sz="3800" dirty="0"/>
          </a:p>
          <a:p>
            <a:r>
              <a:rPr lang="en-US" sz="3800" dirty="0" smtClean="0"/>
              <a:t>Add a connection to the community</a:t>
            </a:r>
            <a:endParaRPr sz="3800" dirty="0"/>
          </a:p>
        </p:txBody>
      </p:sp>
    </p:spTree>
    <p:extLst>
      <p:ext uri="{BB962C8B-B14F-4D97-AF65-F5344CB8AC3E}">
        <p14:creationId xmlns:p14="http://schemas.microsoft.com/office/powerpoint/2010/main" val="3158136052"/>
      </p:ext>
    </p:extLst>
  </p:cSld>
  <p:clrMapOvr>
    <a:masterClrMapping/>
  </p:clrMapOvr>
  <p:transition xmlns:p14="http://schemas.microsoft.com/office/powerpoint/2010/main" spd="slow"/>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 name="Shape 156"/>
          <p:cNvSpPr>
            <a:spLocks noGrp="1"/>
          </p:cNvSpPr>
          <p:nvPr>
            <p:ph type="title"/>
          </p:nvPr>
        </p:nvSpPr>
        <p:spPr>
          <a:prstGeom prst="rect">
            <a:avLst/>
          </a:prstGeom>
        </p:spPr>
        <p:txBody>
          <a:bodyPr>
            <a:normAutofit fontScale="90000"/>
          </a:bodyPr>
          <a:lstStyle/>
          <a:p>
            <a:r>
              <a:rPr lang="en-US" dirty="0" smtClean="0"/>
              <a:t>How Board Members Can Contribute to Solicitation</a:t>
            </a:r>
            <a:endParaRPr dirty="0"/>
          </a:p>
        </p:txBody>
      </p:sp>
      <p:sp>
        <p:nvSpPr>
          <p:cNvPr id="157" name="Shape 157"/>
          <p:cNvSpPr/>
          <p:nvPr/>
        </p:nvSpPr>
        <p:spPr>
          <a:xfrm>
            <a:off x="1344675" y="3420572"/>
            <a:ext cx="5016501" cy="1719881"/>
          </a:xfrm>
          <a:prstGeom prst="roundRect">
            <a:avLst>
              <a:gd name="adj" fmla="val 40559"/>
            </a:avLst>
          </a:prstGeom>
          <a:solidFill>
            <a:srgbClr val="F2A900"/>
          </a:solidFill>
          <a:ln w="12700">
            <a:miter lim="400000"/>
          </a:ln>
          <a:extLst>
            <a:ext uri="{C572A759-6A51-4108-AA02-DFA0A04FC94B}">
              <ma14:wrappingTextBoxFlag xmlns:ma14="http://schemas.microsoft.com/office/mac/drawingml/2011/main" val="1"/>
            </a:ext>
          </a:extLst>
        </p:spPr>
        <p:txBody>
          <a:bodyPr lIns="50800" tIns="50800" rIns="50800" bIns="50800" anchor="ctr"/>
          <a:lstStyle/>
          <a:p>
            <a:pPr marR="76200" lvl="1" algn="ctr">
              <a:defRPr sz="2400" b="1">
                <a:solidFill>
                  <a:srgbClr val="FFFFFF"/>
                </a:solidFill>
              </a:defRPr>
            </a:pPr>
            <a:r>
              <a:rPr lang="en-US" dirty="0" smtClean="0"/>
              <a:t>Notify the prospect you are coming</a:t>
            </a:r>
            <a:r>
              <a:rPr dirty="0" smtClean="0"/>
              <a:t>  </a:t>
            </a:r>
            <a:endParaRPr dirty="0"/>
          </a:p>
        </p:txBody>
      </p:sp>
      <p:sp>
        <p:nvSpPr>
          <p:cNvPr id="158" name="Shape 158"/>
          <p:cNvSpPr/>
          <p:nvPr/>
        </p:nvSpPr>
        <p:spPr>
          <a:xfrm>
            <a:off x="1357883" y="5401773"/>
            <a:ext cx="10287001" cy="2590800"/>
          </a:xfrm>
          <a:prstGeom prst="roundRect">
            <a:avLst>
              <a:gd name="adj" fmla="val 20895"/>
            </a:avLst>
          </a:prstGeom>
          <a:solidFill>
            <a:srgbClr val="CB2C30"/>
          </a:solidFill>
          <a:ln w="12700">
            <a:miter lim="400000"/>
          </a:ln>
          <a:extLst>
            <a:ext uri="{C572A759-6A51-4108-AA02-DFA0A04FC94B}">
              <ma14:wrappingTextBoxFlag xmlns:ma14="http://schemas.microsoft.com/office/mac/drawingml/2011/main" val="1"/>
            </a:ext>
          </a:extLst>
        </p:spPr>
        <p:txBody>
          <a:bodyPr lIns="50800" tIns="50800" rIns="50800" bIns="50800" anchor="ctr"/>
          <a:lstStyle/>
          <a:p>
            <a:pPr marL="342900" marR="76200" lvl="1" indent="-342900" algn="ctr">
              <a:buFont typeface="Arial" panose="020B0604020202020204" pitchFamily="34" charset="0"/>
              <a:buChar char="•"/>
              <a:defRPr sz="2400" b="1">
                <a:solidFill>
                  <a:srgbClr val="FFFFFF"/>
                </a:solidFill>
              </a:defRPr>
            </a:pPr>
            <a:r>
              <a:rPr lang="en-US" dirty="0" smtClean="0"/>
              <a:t>Bring a staff member to answer specific questions</a:t>
            </a:r>
          </a:p>
          <a:p>
            <a:pPr marL="342900" marR="76200" lvl="1" indent="-342900" algn="ctr">
              <a:buFont typeface="Arial" panose="020B0604020202020204" pitchFamily="34" charset="0"/>
              <a:buChar char="•"/>
              <a:defRPr sz="2400" b="1">
                <a:solidFill>
                  <a:srgbClr val="FFFFFF"/>
                </a:solidFill>
              </a:defRPr>
            </a:pPr>
            <a:r>
              <a:rPr lang="en-US" dirty="0" smtClean="0"/>
              <a:t>Research the donor’s giving history to determine the appropriate amount to ask for</a:t>
            </a:r>
            <a:endParaRPr dirty="0"/>
          </a:p>
        </p:txBody>
      </p:sp>
      <p:sp>
        <p:nvSpPr>
          <p:cNvPr id="159" name="Shape 159"/>
          <p:cNvSpPr/>
          <p:nvPr/>
        </p:nvSpPr>
        <p:spPr>
          <a:xfrm>
            <a:off x="6501383" y="3429000"/>
            <a:ext cx="5016500" cy="1714501"/>
          </a:xfrm>
          <a:prstGeom prst="roundRect">
            <a:avLst>
              <a:gd name="adj" fmla="val 40777"/>
            </a:avLst>
          </a:prstGeom>
          <a:solidFill>
            <a:srgbClr val="4298B5"/>
          </a:solidFill>
          <a:ln w="12700">
            <a:miter lim="400000"/>
          </a:ln>
          <a:extLst>
            <a:ext uri="{C572A759-6A51-4108-AA02-DFA0A04FC94B}">
              <ma14:wrappingTextBoxFlag xmlns:ma14="http://schemas.microsoft.com/office/mac/drawingml/2011/main" val="1"/>
            </a:ext>
          </a:extLst>
        </p:spPr>
        <p:txBody>
          <a:bodyPr lIns="50800" tIns="50800" rIns="50800" bIns="50800" anchor="ctr"/>
          <a:lstStyle/>
          <a:p>
            <a:pPr marR="76200" lvl="1" algn="ctr">
              <a:defRPr sz="2400" b="1">
                <a:solidFill>
                  <a:srgbClr val="FFFFFF"/>
                </a:solidFill>
              </a:defRPr>
            </a:pPr>
            <a:r>
              <a:rPr lang="en-US" dirty="0" smtClean="0"/>
              <a:t>Be enthusiastic and know the prospect’s interests in advance</a:t>
            </a:r>
            <a:endParaRPr dirty="0"/>
          </a:p>
        </p:txBody>
      </p:sp>
      <p:sp>
        <p:nvSpPr>
          <p:cNvPr id="160" name="Shape 160"/>
          <p:cNvSpPr>
            <a:spLocks noGrp="1"/>
          </p:cNvSpPr>
          <p:nvPr>
            <p:ph type="body" sz="quarter" idx="1"/>
          </p:nvPr>
        </p:nvSpPr>
        <p:spPr>
          <a:xfrm>
            <a:off x="951483" y="2209800"/>
            <a:ext cx="11099800" cy="590071"/>
          </a:xfrm>
          <a:prstGeom prst="rect">
            <a:avLst/>
          </a:prstGeom>
        </p:spPr>
        <p:txBody>
          <a:bodyPr>
            <a:noAutofit/>
          </a:bodyPr>
          <a:lstStyle>
            <a:lvl1pPr marL="0" indent="0">
              <a:buClrTx/>
              <a:buSzTx/>
              <a:buNone/>
              <a:defRPr b="1">
                <a:solidFill>
                  <a:srgbClr val="F6AB04"/>
                </a:solidFill>
              </a:defRPr>
            </a:lvl1pPr>
          </a:lstStyle>
          <a:p>
            <a:r>
              <a:rPr lang="en-US" sz="3600" dirty="0" smtClean="0"/>
              <a:t>Making the Ask</a:t>
            </a:r>
            <a:endParaRPr sz="3600" dirty="0"/>
          </a:p>
        </p:txBody>
      </p:sp>
    </p:spTree>
    <p:extLst>
      <p:ext uri="{BB962C8B-B14F-4D97-AF65-F5344CB8AC3E}">
        <p14:creationId xmlns:p14="http://schemas.microsoft.com/office/powerpoint/2010/main" val="2667896060"/>
      </p:ext>
    </p:extLst>
  </p:cSld>
  <p:clrMapOvr>
    <a:masterClrMapping/>
  </p:clrMapOvr>
  <p:transition xmlns:p14="http://schemas.microsoft.com/office/powerpoint/2010/main" spd="slow"/>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 name="Shape 156"/>
          <p:cNvSpPr>
            <a:spLocks noGrp="1"/>
          </p:cNvSpPr>
          <p:nvPr>
            <p:ph type="title"/>
          </p:nvPr>
        </p:nvSpPr>
        <p:spPr>
          <a:prstGeom prst="rect">
            <a:avLst/>
          </a:prstGeom>
        </p:spPr>
        <p:txBody>
          <a:bodyPr>
            <a:normAutofit fontScale="90000"/>
          </a:bodyPr>
          <a:lstStyle/>
          <a:p>
            <a:r>
              <a:rPr lang="en-US" dirty="0" smtClean="0"/>
              <a:t>How XYZ Board Members Can Contribute to Face-to-Face Solicitation</a:t>
            </a:r>
            <a:endParaRPr dirty="0"/>
          </a:p>
        </p:txBody>
      </p:sp>
      <p:sp>
        <p:nvSpPr>
          <p:cNvPr id="157" name="Shape 157"/>
          <p:cNvSpPr/>
          <p:nvPr/>
        </p:nvSpPr>
        <p:spPr>
          <a:xfrm>
            <a:off x="1358899" y="2240062"/>
            <a:ext cx="5016501" cy="1719881"/>
          </a:xfrm>
          <a:prstGeom prst="roundRect">
            <a:avLst>
              <a:gd name="adj" fmla="val 40559"/>
            </a:avLst>
          </a:prstGeom>
          <a:solidFill>
            <a:srgbClr val="F2A900"/>
          </a:solidFill>
          <a:ln w="12700">
            <a:miter lim="400000"/>
          </a:ln>
          <a:extLst>
            <a:ext uri="{C572A759-6A51-4108-AA02-DFA0A04FC94B}">
              <ma14:wrappingTextBoxFlag xmlns:ma14="http://schemas.microsoft.com/office/mac/drawingml/2011/main" val="1"/>
            </a:ext>
          </a:extLst>
        </p:spPr>
        <p:txBody>
          <a:bodyPr lIns="50800" tIns="50800" rIns="50800" bIns="50800" anchor="ctr"/>
          <a:lstStyle/>
          <a:p>
            <a:pPr marR="76200" lvl="1" algn="ctr">
              <a:defRPr sz="2400" b="1">
                <a:solidFill>
                  <a:srgbClr val="FFFFFF"/>
                </a:solidFill>
              </a:defRPr>
            </a:pPr>
            <a:endParaRPr dirty="0"/>
          </a:p>
        </p:txBody>
      </p:sp>
      <p:sp>
        <p:nvSpPr>
          <p:cNvPr id="158" name="Shape 158"/>
          <p:cNvSpPr/>
          <p:nvPr/>
        </p:nvSpPr>
        <p:spPr>
          <a:xfrm>
            <a:off x="1358899" y="4167627"/>
            <a:ext cx="10287001" cy="3345911"/>
          </a:xfrm>
          <a:prstGeom prst="roundRect">
            <a:avLst>
              <a:gd name="adj" fmla="val 20895"/>
            </a:avLst>
          </a:prstGeom>
          <a:solidFill>
            <a:srgbClr val="CB2C30"/>
          </a:solidFill>
          <a:ln w="12700">
            <a:miter lim="400000"/>
          </a:ln>
          <a:extLst>
            <a:ext uri="{C572A759-6A51-4108-AA02-DFA0A04FC94B}">
              <ma14:wrappingTextBoxFlag xmlns:ma14="http://schemas.microsoft.com/office/mac/drawingml/2011/main" val="1"/>
            </a:ext>
          </a:extLst>
        </p:spPr>
        <p:txBody>
          <a:bodyPr lIns="50800" tIns="50800" rIns="50800" bIns="50800" anchor="ctr"/>
          <a:lstStyle/>
          <a:p>
            <a:pPr marR="76200" lvl="1" algn="ctr">
              <a:defRPr sz="2400" b="1">
                <a:solidFill>
                  <a:srgbClr val="FFFFFF"/>
                </a:solidFill>
              </a:defRPr>
            </a:pPr>
            <a:endParaRPr dirty="0"/>
          </a:p>
        </p:txBody>
      </p:sp>
      <p:sp>
        <p:nvSpPr>
          <p:cNvPr id="159" name="Shape 159"/>
          <p:cNvSpPr/>
          <p:nvPr/>
        </p:nvSpPr>
        <p:spPr>
          <a:xfrm>
            <a:off x="6629400" y="2242752"/>
            <a:ext cx="5016500" cy="1714501"/>
          </a:xfrm>
          <a:prstGeom prst="roundRect">
            <a:avLst>
              <a:gd name="adj" fmla="val 40777"/>
            </a:avLst>
          </a:prstGeom>
          <a:solidFill>
            <a:srgbClr val="4298B5"/>
          </a:solidFill>
          <a:ln w="12700">
            <a:miter lim="400000"/>
          </a:ln>
          <a:extLst>
            <a:ext uri="{C572A759-6A51-4108-AA02-DFA0A04FC94B}">
              <ma14:wrappingTextBoxFlag xmlns:ma14="http://schemas.microsoft.com/office/mac/drawingml/2011/main" val="1"/>
            </a:ext>
          </a:extLst>
        </p:spPr>
        <p:txBody>
          <a:bodyPr lIns="50800" tIns="50800" rIns="50800" bIns="50800" anchor="ctr"/>
          <a:lstStyle/>
          <a:p>
            <a:pPr marR="76200" lvl="1" algn="ctr">
              <a:defRPr sz="2400" b="1">
                <a:solidFill>
                  <a:srgbClr val="FFFFFF"/>
                </a:solidFill>
              </a:defRPr>
            </a:pPr>
            <a:endParaRPr dirty="0"/>
          </a:p>
        </p:txBody>
      </p:sp>
      <p:sp>
        <p:nvSpPr>
          <p:cNvPr id="4" name="Text Placeholder 3"/>
          <p:cNvSpPr>
            <a:spLocks noGrp="1"/>
          </p:cNvSpPr>
          <p:nvPr>
            <p:ph type="body" idx="1"/>
          </p:nvPr>
        </p:nvSpPr>
        <p:spPr>
          <a:xfrm>
            <a:off x="1701800" y="2286000"/>
            <a:ext cx="4254500" cy="1808893"/>
          </a:xfrm>
        </p:spPr>
        <p:txBody>
          <a:bodyPr/>
          <a:lstStyle/>
          <a:p>
            <a:endParaRPr lang="en-US" dirty="0"/>
          </a:p>
        </p:txBody>
      </p:sp>
      <p:sp>
        <p:nvSpPr>
          <p:cNvPr id="7" name="Text Placeholder 3"/>
          <p:cNvSpPr txBox="1">
            <a:spLocks/>
          </p:cNvSpPr>
          <p:nvPr/>
        </p:nvSpPr>
        <p:spPr>
          <a:xfrm>
            <a:off x="7035800" y="2286000"/>
            <a:ext cx="4254500" cy="1808893"/>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ormAutofit/>
          </a:bodyPr>
          <a:lstStyle>
            <a:lvl1pPr marL="296333" marR="0" indent="-296333" algn="l" defTabSz="584200" rtl="0" latinLnBrk="0">
              <a:lnSpc>
                <a:spcPct val="150000"/>
              </a:lnSpc>
              <a:spcBef>
                <a:spcPts val="0"/>
              </a:spcBef>
              <a:spcAft>
                <a:spcPts val="0"/>
              </a:spcAft>
              <a:buClr>
                <a:srgbClr val="CB2C30"/>
              </a:buClr>
              <a:buSzPct val="75000"/>
              <a:buFontTx/>
              <a:buChar char="•"/>
              <a:tabLst/>
              <a:defRPr sz="2400" b="0" i="0" u="none" strike="noStrike" cap="none" spc="0" baseline="0">
                <a:ln>
                  <a:noFill/>
                </a:ln>
                <a:solidFill>
                  <a:srgbClr val="2B4051"/>
                </a:solidFill>
                <a:uFillTx/>
                <a:latin typeface="+mn-lt"/>
                <a:ea typeface="+mn-ea"/>
                <a:cs typeface="+mn-cs"/>
                <a:sym typeface="Calibri"/>
              </a:defRPr>
            </a:lvl1pPr>
            <a:lvl2pPr marL="740833" marR="0" indent="-296333" algn="l" defTabSz="584200" rtl="0" latinLnBrk="0">
              <a:lnSpc>
                <a:spcPct val="150000"/>
              </a:lnSpc>
              <a:spcBef>
                <a:spcPts val="0"/>
              </a:spcBef>
              <a:spcAft>
                <a:spcPts val="0"/>
              </a:spcAft>
              <a:buClr>
                <a:srgbClr val="CB2C30"/>
              </a:buClr>
              <a:buSzPct val="75000"/>
              <a:buFontTx/>
              <a:buChar char="•"/>
              <a:tabLst/>
              <a:defRPr sz="2400" b="0" i="0" u="none" strike="noStrike" cap="none" spc="0" baseline="0">
                <a:ln>
                  <a:noFill/>
                </a:ln>
                <a:solidFill>
                  <a:srgbClr val="2B4051"/>
                </a:solidFill>
                <a:uFillTx/>
                <a:latin typeface="+mn-lt"/>
                <a:ea typeface="+mn-ea"/>
                <a:cs typeface="+mn-cs"/>
                <a:sym typeface="Calibri"/>
              </a:defRPr>
            </a:lvl2pPr>
            <a:lvl3pPr marL="1185333" marR="0" indent="-296333" algn="l" defTabSz="584200" rtl="0" latinLnBrk="0">
              <a:lnSpc>
                <a:spcPct val="150000"/>
              </a:lnSpc>
              <a:spcBef>
                <a:spcPts val="0"/>
              </a:spcBef>
              <a:spcAft>
                <a:spcPts val="0"/>
              </a:spcAft>
              <a:buClr>
                <a:srgbClr val="CB2C30"/>
              </a:buClr>
              <a:buSzPct val="75000"/>
              <a:buFontTx/>
              <a:buChar char="•"/>
              <a:tabLst/>
              <a:defRPr sz="2400" b="0" i="0" u="none" strike="noStrike" cap="none" spc="0" baseline="0">
                <a:ln>
                  <a:noFill/>
                </a:ln>
                <a:solidFill>
                  <a:srgbClr val="2B4051"/>
                </a:solidFill>
                <a:uFillTx/>
                <a:latin typeface="+mn-lt"/>
                <a:ea typeface="+mn-ea"/>
                <a:cs typeface="+mn-cs"/>
                <a:sym typeface="Calibri"/>
              </a:defRPr>
            </a:lvl3pPr>
            <a:lvl4pPr marL="1629833" marR="0" indent="-296333" algn="l" defTabSz="584200" rtl="0" latinLnBrk="0">
              <a:lnSpc>
                <a:spcPct val="150000"/>
              </a:lnSpc>
              <a:spcBef>
                <a:spcPts val="0"/>
              </a:spcBef>
              <a:spcAft>
                <a:spcPts val="0"/>
              </a:spcAft>
              <a:buClr>
                <a:srgbClr val="CB2C30"/>
              </a:buClr>
              <a:buSzPct val="75000"/>
              <a:buFontTx/>
              <a:buChar char="•"/>
              <a:tabLst/>
              <a:defRPr sz="2400" b="0" i="0" u="none" strike="noStrike" cap="none" spc="0" baseline="0">
                <a:ln>
                  <a:noFill/>
                </a:ln>
                <a:solidFill>
                  <a:srgbClr val="2B4051"/>
                </a:solidFill>
                <a:uFillTx/>
                <a:latin typeface="+mn-lt"/>
                <a:ea typeface="+mn-ea"/>
                <a:cs typeface="+mn-cs"/>
                <a:sym typeface="Calibri"/>
              </a:defRPr>
            </a:lvl4pPr>
            <a:lvl5pPr marL="2074333" marR="0" indent="-296333" algn="l" defTabSz="584200" rtl="0" latinLnBrk="0">
              <a:lnSpc>
                <a:spcPct val="150000"/>
              </a:lnSpc>
              <a:spcBef>
                <a:spcPts val="0"/>
              </a:spcBef>
              <a:spcAft>
                <a:spcPts val="0"/>
              </a:spcAft>
              <a:buClr>
                <a:srgbClr val="CB2C30"/>
              </a:buClr>
              <a:buSzPct val="75000"/>
              <a:buFontTx/>
              <a:buChar char="•"/>
              <a:tabLst/>
              <a:defRPr sz="2400" b="0" i="0" u="none" strike="noStrike" cap="none" spc="0" baseline="0">
                <a:ln>
                  <a:noFill/>
                </a:ln>
                <a:solidFill>
                  <a:srgbClr val="2B4051"/>
                </a:solidFill>
                <a:uFillTx/>
                <a:latin typeface="+mn-lt"/>
                <a:ea typeface="+mn-ea"/>
                <a:cs typeface="+mn-cs"/>
                <a:sym typeface="Calibri"/>
              </a:defRPr>
            </a:lvl5pPr>
            <a:lvl6pPr marL="2518833" marR="0" indent="-296333" algn="l" defTabSz="584200" rtl="0" latinLnBrk="0">
              <a:lnSpc>
                <a:spcPct val="150000"/>
              </a:lnSpc>
              <a:spcBef>
                <a:spcPts val="0"/>
              </a:spcBef>
              <a:spcAft>
                <a:spcPts val="0"/>
              </a:spcAft>
              <a:buClr>
                <a:srgbClr val="CB2C30"/>
              </a:buClr>
              <a:buSzPct val="75000"/>
              <a:buFontTx/>
              <a:buChar char="•"/>
              <a:tabLst/>
              <a:defRPr sz="2400" b="0" i="0" u="none" strike="noStrike" cap="none" spc="0" baseline="0">
                <a:ln>
                  <a:noFill/>
                </a:ln>
                <a:solidFill>
                  <a:srgbClr val="2B4051"/>
                </a:solidFill>
                <a:uFillTx/>
                <a:latin typeface="+mn-lt"/>
                <a:ea typeface="+mn-ea"/>
                <a:cs typeface="+mn-cs"/>
                <a:sym typeface="Calibri"/>
              </a:defRPr>
            </a:lvl6pPr>
            <a:lvl7pPr marL="2963333" marR="0" indent="-296333" algn="l" defTabSz="584200" rtl="0" latinLnBrk="0">
              <a:lnSpc>
                <a:spcPct val="150000"/>
              </a:lnSpc>
              <a:spcBef>
                <a:spcPts val="0"/>
              </a:spcBef>
              <a:spcAft>
                <a:spcPts val="0"/>
              </a:spcAft>
              <a:buClr>
                <a:srgbClr val="CB2C30"/>
              </a:buClr>
              <a:buSzPct val="75000"/>
              <a:buFontTx/>
              <a:buChar char="•"/>
              <a:tabLst/>
              <a:defRPr sz="2400" b="0" i="0" u="none" strike="noStrike" cap="none" spc="0" baseline="0">
                <a:ln>
                  <a:noFill/>
                </a:ln>
                <a:solidFill>
                  <a:srgbClr val="2B4051"/>
                </a:solidFill>
                <a:uFillTx/>
                <a:latin typeface="+mn-lt"/>
                <a:ea typeface="+mn-ea"/>
                <a:cs typeface="+mn-cs"/>
                <a:sym typeface="Calibri"/>
              </a:defRPr>
            </a:lvl7pPr>
            <a:lvl8pPr marL="3407833" marR="0" indent="-296333" algn="l" defTabSz="584200" rtl="0" latinLnBrk="0">
              <a:lnSpc>
                <a:spcPct val="150000"/>
              </a:lnSpc>
              <a:spcBef>
                <a:spcPts val="0"/>
              </a:spcBef>
              <a:spcAft>
                <a:spcPts val="0"/>
              </a:spcAft>
              <a:buClr>
                <a:srgbClr val="CB2C30"/>
              </a:buClr>
              <a:buSzPct val="75000"/>
              <a:buFontTx/>
              <a:buChar char="•"/>
              <a:tabLst/>
              <a:defRPr sz="2400" b="0" i="0" u="none" strike="noStrike" cap="none" spc="0" baseline="0">
                <a:ln>
                  <a:noFill/>
                </a:ln>
                <a:solidFill>
                  <a:srgbClr val="2B4051"/>
                </a:solidFill>
                <a:uFillTx/>
                <a:latin typeface="+mn-lt"/>
                <a:ea typeface="+mn-ea"/>
                <a:cs typeface="+mn-cs"/>
                <a:sym typeface="Calibri"/>
              </a:defRPr>
            </a:lvl8pPr>
            <a:lvl9pPr marL="3852333" marR="0" indent="-296333" algn="l" defTabSz="584200" rtl="0" latinLnBrk="0">
              <a:lnSpc>
                <a:spcPct val="150000"/>
              </a:lnSpc>
              <a:spcBef>
                <a:spcPts val="0"/>
              </a:spcBef>
              <a:spcAft>
                <a:spcPts val="0"/>
              </a:spcAft>
              <a:buClr>
                <a:srgbClr val="CB2C30"/>
              </a:buClr>
              <a:buSzPct val="75000"/>
              <a:buFontTx/>
              <a:buChar char="•"/>
              <a:tabLst/>
              <a:defRPr sz="2400" b="0" i="0" u="none" strike="noStrike" cap="none" spc="0" baseline="0">
                <a:ln>
                  <a:noFill/>
                </a:ln>
                <a:solidFill>
                  <a:srgbClr val="2B4051"/>
                </a:solidFill>
                <a:uFillTx/>
                <a:latin typeface="+mn-lt"/>
                <a:ea typeface="+mn-ea"/>
                <a:cs typeface="+mn-cs"/>
                <a:sym typeface="Calibri"/>
              </a:defRPr>
            </a:lvl9pPr>
          </a:lstStyle>
          <a:p>
            <a:endParaRPr lang="en-US" dirty="0"/>
          </a:p>
        </p:txBody>
      </p:sp>
      <p:sp>
        <p:nvSpPr>
          <p:cNvPr id="8" name="Text Placeholder 3"/>
          <p:cNvSpPr txBox="1">
            <a:spLocks/>
          </p:cNvSpPr>
          <p:nvPr/>
        </p:nvSpPr>
        <p:spPr>
          <a:xfrm>
            <a:off x="1701800" y="4343400"/>
            <a:ext cx="9677400" cy="30480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ormAutofit/>
          </a:bodyPr>
          <a:lstStyle>
            <a:lvl1pPr marL="296333" marR="0" indent="-296333" algn="l" defTabSz="584200" rtl="0" latinLnBrk="0">
              <a:lnSpc>
                <a:spcPct val="150000"/>
              </a:lnSpc>
              <a:spcBef>
                <a:spcPts val="0"/>
              </a:spcBef>
              <a:spcAft>
                <a:spcPts val="0"/>
              </a:spcAft>
              <a:buClr>
                <a:srgbClr val="CB2C30"/>
              </a:buClr>
              <a:buSzPct val="75000"/>
              <a:buFontTx/>
              <a:buChar char="•"/>
              <a:tabLst/>
              <a:defRPr sz="2400" b="0" i="0" u="none" strike="noStrike" cap="none" spc="0" baseline="0">
                <a:ln>
                  <a:noFill/>
                </a:ln>
                <a:solidFill>
                  <a:srgbClr val="2B4051"/>
                </a:solidFill>
                <a:uFillTx/>
                <a:latin typeface="+mn-lt"/>
                <a:ea typeface="+mn-ea"/>
                <a:cs typeface="+mn-cs"/>
                <a:sym typeface="Calibri"/>
              </a:defRPr>
            </a:lvl1pPr>
            <a:lvl2pPr marL="740833" marR="0" indent="-296333" algn="l" defTabSz="584200" rtl="0" latinLnBrk="0">
              <a:lnSpc>
                <a:spcPct val="150000"/>
              </a:lnSpc>
              <a:spcBef>
                <a:spcPts val="0"/>
              </a:spcBef>
              <a:spcAft>
                <a:spcPts val="0"/>
              </a:spcAft>
              <a:buClr>
                <a:srgbClr val="CB2C30"/>
              </a:buClr>
              <a:buSzPct val="75000"/>
              <a:buFontTx/>
              <a:buChar char="•"/>
              <a:tabLst/>
              <a:defRPr sz="2400" b="0" i="0" u="none" strike="noStrike" cap="none" spc="0" baseline="0">
                <a:ln>
                  <a:noFill/>
                </a:ln>
                <a:solidFill>
                  <a:srgbClr val="2B4051"/>
                </a:solidFill>
                <a:uFillTx/>
                <a:latin typeface="+mn-lt"/>
                <a:ea typeface="+mn-ea"/>
                <a:cs typeface="+mn-cs"/>
                <a:sym typeface="Calibri"/>
              </a:defRPr>
            </a:lvl2pPr>
            <a:lvl3pPr marL="1185333" marR="0" indent="-296333" algn="l" defTabSz="584200" rtl="0" latinLnBrk="0">
              <a:lnSpc>
                <a:spcPct val="150000"/>
              </a:lnSpc>
              <a:spcBef>
                <a:spcPts val="0"/>
              </a:spcBef>
              <a:spcAft>
                <a:spcPts val="0"/>
              </a:spcAft>
              <a:buClr>
                <a:srgbClr val="CB2C30"/>
              </a:buClr>
              <a:buSzPct val="75000"/>
              <a:buFontTx/>
              <a:buChar char="•"/>
              <a:tabLst/>
              <a:defRPr sz="2400" b="0" i="0" u="none" strike="noStrike" cap="none" spc="0" baseline="0">
                <a:ln>
                  <a:noFill/>
                </a:ln>
                <a:solidFill>
                  <a:srgbClr val="2B4051"/>
                </a:solidFill>
                <a:uFillTx/>
                <a:latin typeface="+mn-lt"/>
                <a:ea typeface="+mn-ea"/>
                <a:cs typeface="+mn-cs"/>
                <a:sym typeface="Calibri"/>
              </a:defRPr>
            </a:lvl3pPr>
            <a:lvl4pPr marL="1629833" marR="0" indent="-296333" algn="l" defTabSz="584200" rtl="0" latinLnBrk="0">
              <a:lnSpc>
                <a:spcPct val="150000"/>
              </a:lnSpc>
              <a:spcBef>
                <a:spcPts val="0"/>
              </a:spcBef>
              <a:spcAft>
                <a:spcPts val="0"/>
              </a:spcAft>
              <a:buClr>
                <a:srgbClr val="CB2C30"/>
              </a:buClr>
              <a:buSzPct val="75000"/>
              <a:buFontTx/>
              <a:buChar char="•"/>
              <a:tabLst/>
              <a:defRPr sz="2400" b="0" i="0" u="none" strike="noStrike" cap="none" spc="0" baseline="0">
                <a:ln>
                  <a:noFill/>
                </a:ln>
                <a:solidFill>
                  <a:srgbClr val="2B4051"/>
                </a:solidFill>
                <a:uFillTx/>
                <a:latin typeface="+mn-lt"/>
                <a:ea typeface="+mn-ea"/>
                <a:cs typeface="+mn-cs"/>
                <a:sym typeface="Calibri"/>
              </a:defRPr>
            </a:lvl4pPr>
            <a:lvl5pPr marL="2074333" marR="0" indent="-296333" algn="l" defTabSz="584200" rtl="0" latinLnBrk="0">
              <a:lnSpc>
                <a:spcPct val="150000"/>
              </a:lnSpc>
              <a:spcBef>
                <a:spcPts val="0"/>
              </a:spcBef>
              <a:spcAft>
                <a:spcPts val="0"/>
              </a:spcAft>
              <a:buClr>
                <a:srgbClr val="CB2C30"/>
              </a:buClr>
              <a:buSzPct val="75000"/>
              <a:buFontTx/>
              <a:buChar char="•"/>
              <a:tabLst/>
              <a:defRPr sz="2400" b="0" i="0" u="none" strike="noStrike" cap="none" spc="0" baseline="0">
                <a:ln>
                  <a:noFill/>
                </a:ln>
                <a:solidFill>
                  <a:srgbClr val="2B4051"/>
                </a:solidFill>
                <a:uFillTx/>
                <a:latin typeface="+mn-lt"/>
                <a:ea typeface="+mn-ea"/>
                <a:cs typeface="+mn-cs"/>
                <a:sym typeface="Calibri"/>
              </a:defRPr>
            </a:lvl5pPr>
            <a:lvl6pPr marL="2518833" marR="0" indent="-296333" algn="l" defTabSz="584200" rtl="0" latinLnBrk="0">
              <a:lnSpc>
                <a:spcPct val="150000"/>
              </a:lnSpc>
              <a:spcBef>
                <a:spcPts val="0"/>
              </a:spcBef>
              <a:spcAft>
                <a:spcPts val="0"/>
              </a:spcAft>
              <a:buClr>
                <a:srgbClr val="CB2C30"/>
              </a:buClr>
              <a:buSzPct val="75000"/>
              <a:buFontTx/>
              <a:buChar char="•"/>
              <a:tabLst/>
              <a:defRPr sz="2400" b="0" i="0" u="none" strike="noStrike" cap="none" spc="0" baseline="0">
                <a:ln>
                  <a:noFill/>
                </a:ln>
                <a:solidFill>
                  <a:srgbClr val="2B4051"/>
                </a:solidFill>
                <a:uFillTx/>
                <a:latin typeface="+mn-lt"/>
                <a:ea typeface="+mn-ea"/>
                <a:cs typeface="+mn-cs"/>
                <a:sym typeface="Calibri"/>
              </a:defRPr>
            </a:lvl6pPr>
            <a:lvl7pPr marL="2963333" marR="0" indent="-296333" algn="l" defTabSz="584200" rtl="0" latinLnBrk="0">
              <a:lnSpc>
                <a:spcPct val="150000"/>
              </a:lnSpc>
              <a:spcBef>
                <a:spcPts val="0"/>
              </a:spcBef>
              <a:spcAft>
                <a:spcPts val="0"/>
              </a:spcAft>
              <a:buClr>
                <a:srgbClr val="CB2C30"/>
              </a:buClr>
              <a:buSzPct val="75000"/>
              <a:buFontTx/>
              <a:buChar char="•"/>
              <a:tabLst/>
              <a:defRPr sz="2400" b="0" i="0" u="none" strike="noStrike" cap="none" spc="0" baseline="0">
                <a:ln>
                  <a:noFill/>
                </a:ln>
                <a:solidFill>
                  <a:srgbClr val="2B4051"/>
                </a:solidFill>
                <a:uFillTx/>
                <a:latin typeface="+mn-lt"/>
                <a:ea typeface="+mn-ea"/>
                <a:cs typeface="+mn-cs"/>
                <a:sym typeface="Calibri"/>
              </a:defRPr>
            </a:lvl7pPr>
            <a:lvl8pPr marL="3407833" marR="0" indent="-296333" algn="l" defTabSz="584200" rtl="0" latinLnBrk="0">
              <a:lnSpc>
                <a:spcPct val="150000"/>
              </a:lnSpc>
              <a:spcBef>
                <a:spcPts val="0"/>
              </a:spcBef>
              <a:spcAft>
                <a:spcPts val="0"/>
              </a:spcAft>
              <a:buClr>
                <a:srgbClr val="CB2C30"/>
              </a:buClr>
              <a:buSzPct val="75000"/>
              <a:buFontTx/>
              <a:buChar char="•"/>
              <a:tabLst/>
              <a:defRPr sz="2400" b="0" i="0" u="none" strike="noStrike" cap="none" spc="0" baseline="0">
                <a:ln>
                  <a:noFill/>
                </a:ln>
                <a:solidFill>
                  <a:srgbClr val="2B4051"/>
                </a:solidFill>
                <a:uFillTx/>
                <a:latin typeface="+mn-lt"/>
                <a:ea typeface="+mn-ea"/>
                <a:cs typeface="+mn-cs"/>
                <a:sym typeface="Calibri"/>
              </a:defRPr>
            </a:lvl8pPr>
            <a:lvl9pPr marL="3852333" marR="0" indent="-296333" algn="l" defTabSz="584200" rtl="0" latinLnBrk="0">
              <a:lnSpc>
                <a:spcPct val="150000"/>
              </a:lnSpc>
              <a:spcBef>
                <a:spcPts val="0"/>
              </a:spcBef>
              <a:spcAft>
                <a:spcPts val="0"/>
              </a:spcAft>
              <a:buClr>
                <a:srgbClr val="CB2C30"/>
              </a:buClr>
              <a:buSzPct val="75000"/>
              <a:buFontTx/>
              <a:buChar char="•"/>
              <a:tabLst/>
              <a:defRPr sz="2400" b="0" i="0" u="none" strike="noStrike" cap="none" spc="0" baseline="0">
                <a:ln>
                  <a:noFill/>
                </a:ln>
                <a:solidFill>
                  <a:srgbClr val="2B4051"/>
                </a:solidFill>
                <a:uFillTx/>
                <a:latin typeface="+mn-lt"/>
                <a:ea typeface="+mn-ea"/>
                <a:cs typeface="+mn-cs"/>
                <a:sym typeface="Calibri"/>
              </a:defRPr>
            </a:lvl9pPr>
          </a:lstStyle>
          <a:p>
            <a:endParaRPr lang="en-US" dirty="0"/>
          </a:p>
        </p:txBody>
      </p:sp>
    </p:spTree>
    <p:extLst>
      <p:ext uri="{BB962C8B-B14F-4D97-AF65-F5344CB8AC3E}">
        <p14:creationId xmlns:p14="http://schemas.microsoft.com/office/powerpoint/2010/main" val="2667896060"/>
      </p:ext>
    </p:extLst>
  </p:cSld>
  <p:clrMapOvr>
    <a:masterClrMapping/>
  </p:clrMapOvr>
  <p:transition xmlns:p14="http://schemas.microsoft.com/office/powerpoint/2010/main" spd="slow"/>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 name="Shape 82"/>
          <p:cNvSpPr>
            <a:spLocks noGrp="1"/>
          </p:cNvSpPr>
          <p:nvPr>
            <p:ph type="title"/>
          </p:nvPr>
        </p:nvSpPr>
        <p:spPr>
          <a:prstGeom prst="rect">
            <a:avLst/>
          </a:prstGeom>
        </p:spPr>
        <p:txBody>
          <a:bodyPr/>
          <a:lstStyle/>
          <a:p>
            <a:r>
              <a:rPr lang="en-US" dirty="0" smtClean="0"/>
              <a:t>I. Fundraising Responsibilities</a:t>
            </a:r>
            <a:endParaRPr dirty="0"/>
          </a:p>
        </p:txBody>
      </p:sp>
      <p:pic>
        <p:nvPicPr>
          <p:cNvPr id="3" name="Picture 2" descr="checklis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31249" y="2209800"/>
            <a:ext cx="3941286" cy="5332984"/>
          </a:xfrm>
          <a:prstGeom prst="rect">
            <a:avLst/>
          </a:prstGeom>
        </p:spPr>
      </p:pic>
    </p:spTree>
    <p:extLst>
      <p:ext uri="{BB962C8B-B14F-4D97-AF65-F5344CB8AC3E}">
        <p14:creationId xmlns:p14="http://schemas.microsoft.com/office/powerpoint/2010/main" val="2316570196"/>
      </p:ext>
    </p:extLst>
  </p:cSld>
  <p:clrMapOvr>
    <a:masterClrMapping/>
  </p:clrMapOvr>
  <p:transition xmlns:p14="http://schemas.microsoft.com/office/powerpoint/2010/main" spd="slow"/>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 name="Shape 113"/>
          <p:cNvSpPr>
            <a:spLocks noGrp="1"/>
          </p:cNvSpPr>
          <p:nvPr>
            <p:ph type="title"/>
          </p:nvPr>
        </p:nvSpPr>
        <p:spPr>
          <a:prstGeom prst="rect">
            <a:avLst/>
          </a:prstGeom>
        </p:spPr>
        <p:txBody>
          <a:bodyPr>
            <a:normAutofit fontScale="90000"/>
          </a:bodyPr>
          <a:lstStyle/>
          <a:p>
            <a:r>
              <a:rPr lang="en-US" dirty="0" smtClean="0"/>
              <a:t>How Board Members Can Get Involved in Stewardship</a:t>
            </a:r>
            <a:endParaRPr dirty="0"/>
          </a:p>
        </p:txBody>
      </p:sp>
      <p:sp>
        <p:nvSpPr>
          <p:cNvPr id="114" name="Shape 114"/>
          <p:cNvSpPr>
            <a:spLocks noGrp="1"/>
          </p:cNvSpPr>
          <p:nvPr>
            <p:ph type="body" idx="1"/>
          </p:nvPr>
        </p:nvSpPr>
        <p:spPr>
          <a:xfrm>
            <a:off x="939800" y="2438400"/>
            <a:ext cx="11582400" cy="6104978"/>
          </a:xfrm>
          <a:prstGeom prst="rect">
            <a:avLst/>
          </a:prstGeom>
        </p:spPr>
        <p:txBody>
          <a:bodyPr>
            <a:noAutofit/>
          </a:bodyPr>
          <a:lstStyle/>
          <a:p>
            <a:r>
              <a:rPr lang="en-US" sz="3400" dirty="0" smtClean="0"/>
              <a:t>Send letters of appreciation and invitations to special events</a:t>
            </a:r>
            <a:endParaRPr sz="3400" dirty="0"/>
          </a:p>
          <a:p>
            <a:r>
              <a:rPr lang="en-US" sz="3400" dirty="0" smtClean="0"/>
              <a:t>Maintain relationships with donors</a:t>
            </a:r>
            <a:endParaRPr sz="3400" dirty="0"/>
          </a:p>
          <a:p>
            <a:r>
              <a:rPr lang="en-US" sz="3400" dirty="0" smtClean="0"/>
              <a:t>Personally thank donors for their contributions</a:t>
            </a:r>
          </a:p>
          <a:p>
            <a:r>
              <a:rPr lang="en-US" sz="3400" dirty="0" smtClean="0"/>
              <a:t>Keep donors connected to the organization</a:t>
            </a:r>
            <a:endParaRPr sz="3400" dirty="0"/>
          </a:p>
        </p:txBody>
      </p:sp>
    </p:spTree>
    <p:extLst>
      <p:ext uri="{BB962C8B-B14F-4D97-AF65-F5344CB8AC3E}">
        <p14:creationId xmlns:p14="http://schemas.microsoft.com/office/powerpoint/2010/main" val="3457225230"/>
      </p:ext>
    </p:extLst>
  </p:cSld>
  <p:clrMapOvr>
    <a:masterClrMapping/>
  </p:clrMapOvr>
  <p:transition xmlns:p14="http://schemas.microsoft.com/office/powerpoint/2010/main" spd="slow"/>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 name="Shape 113"/>
          <p:cNvSpPr>
            <a:spLocks noGrp="1"/>
          </p:cNvSpPr>
          <p:nvPr>
            <p:ph type="title"/>
          </p:nvPr>
        </p:nvSpPr>
        <p:spPr>
          <a:prstGeom prst="rect">
            <a:avLst/>
          </a:prstGeom>
        </p:spPr>
        <p:txBody>
          <a:bodyPr>
            <a:normAutofit fontScale="90000"/>
          </a:bodyPr>
          <a:lstStyle/>
          <a:p>
            <a:r>
              <a:rPr lang="en-US" dirty="0" smtClean="0"/>
              <a:t>How XYZ Board Members Can Get Involved in Stewardship</a:t>
            </a:r>
            <a:endParaRPr dirty="0"/>
          </a:p>
        </p:txBody>
      </p:sp>
      <p:sp>
        <p:nvSpPr>
          <p:cNvPr id="114" name="Shape 114"/>
          <p:cNvSpPr>
            <a:spLocks noGrp="1"/>
          </p:cNvSpPr>
          <p:nvPr>
            <p:ph type="body" idx="1"/>
          </p:nvPr>
        </p:nvSpPr>
        <p:spPr>
          <a:xfrm>
            <a:off x="952500" y="2438399"/>
            <a:ext cx="8362606" cy="5743885"/>
          </a:xfrm>
          <a:prstGeom prst="rect">
            <a:avLst/>
          </a:prstGeom>
        </p:spPr>
        <p:txBody>
          <a:bodyPr/>
          <a:lstStyle/>
          <a:p>
            <a:endParaRPr dirty="0"/>
          </a:p>
        </p:txBody>
      </p:sp>
    </p:spTree>
    <p:extLst>
      <p:ext uri="{BB962C8B-B14F-4D97-AF65-F5344CB8AC3E}">
        <p14:creationId xmlns:p14="http://schemas.microsoft.com/office/powerpoint/2010/main" val="3457225230"/>
      </p:ext>
    </p:extLst>
  </p:cSld>
  <p:clrMapOvr>
    <a:masterClrMapping/>
  </p:clrMapOvr>
  <p:transition xmlns:p14="http://schemas.microsoft.com/office/powerpoint/2010/main" spd="slow"/>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 name="Shape 162"/>
          <p:cNvSpPr>
            <a:spLocks noGrp="1"/>
          </p:cNvSpPr>
          <p:nvPr>
            <p:ph type="title"/>
          </p:nvPr>
        </p:nvSpPr>
        <p:spPr>
          <a:prstGeom prst="rect">
            <a:avLst/>
          </a:prstGeom>
        </p:spPr>
        <p:txBody>
          <a:bodyPr/>
          <a:lstStyle/>
          <a:p>
            <a:r>
              <a:rPr lang="en-US" dirty="0" smtClean="0"/>
              <a:t>How to Handle Rejection</a:t>
            </a:r>
            <a:endParaRPr dirty="0"/>
          </a:p>
        </p:txBody>
      </p:sp>
      <p:sp>
        <p:nvSpPr>
          <p:cNvPr id="163" name="Shape 163"/>
          <p:cNvSpPr/>
          <p:nvPr/>
        </p:nvSpPr>
        <p:spPr>
          <a:xfrm>
            <a:off x="1717567" y="1742438"/>
            <a:ext cx="3671335" cy="3671335"/>
          </a:xfrm>
          <a:prstGeom prst="roundRect">
            <a:avLst>
              <a:gd name="adj" fmla="val 15256"/>
            </a:avLst>
          </a:prstGeom>
          <a:solidFill>
            <a:srgbClr val="F2A900"/>
          </a:solidFill>
          <a:ln w="12700">
            <a:miter lim="400000"/>
          </a:ln>
          <a:extLst>
            <a:ext uri="{C572A759-6A51-4108-AA02-DFA0A04FC94B}">
              <ma14:wrappingTextBoxFlag xmlns:ma14="http://schemas.microsoft.com/office/mac/drawingml/2011/main" val="1"/>
            </a:ext>
          </a:extLst>
        </p:spPr>
        <p:txBody>
          <a:bodyPr lIns="50800" tIns="50800" rIns="50800" bIns="50800" anchor="ctr"/>
          <a:lstStyle>
            <a:lvl1pPr algn="ctr">
              <a:defRPr sz="2000">
                <a:solidFill>
                  <a:srgbClr val="FFFFFF"/>
                </a:solidFill>
              </a:defRPr>
            </a:lvl1pPr>
          </a:lstStyle>
          <a:p>
            <a:r>
              <a:rPr lang="en-US" sz="3000" b="1" dirty="0" smtClean="0"/>
              <a:t>Don’t take it personally</a:t>
            </a:r>
            <a:endParaRPr sz="3000" b="1" dirty="0"/>
          </a:p>
        </p:txBody>
      </p:sp>
      <p:sp>
        <p:nvSpPr>
          <p:cNvPr id="164" name="Shape 164"/>
          <p:cNvSpPr/>
          <p:nvPr/>
        </p:nvSpPr>
        <p:spPr>
          <a:xfrm>
            <a:off x="7710933" y="1742437"/>
            <a:ext cx="3671334" cy="3671335"/>
          </a:xfrm>
          <a:prstGeom prst="roundRect">
            <a:avLst>
              <a:gd name="adj" fmla="val 15256"/>
            </a:avLst>
          </a:prstGeom>
          <a:solidFill>
            <a:srgbClr val="FA5853"/>
          </a:solidFill>
          <a:ln w="12700">
            <a:miter lim="400000"/>
          </a:ln>
          <a:extLst>
            <a:ext uri="{C572A759-6A51-4108-AA02-DFA0A04FC94B}">
              <ma14:wrappingTextBoxFlag xmlns:ma14="http://schemas.microsoft.com/office/mac/drawingml/2011/main" val="1"/>
            </a:ext>
          </a:extLst>
        </p:spPr>
        <p:txBody>
          <a:bodyPr lIns="50800" tIns="50800" rIns="50800" bIns="50800" anchor="ctr"/>
          <a:lstStyle>
            <a:lvl1pPr algn="ctr">
              <a:defRPr sz="2000">
                <a:solidFill>
                  <a:srgbClr val="FFFFFF"/>
                </a:solidFill>
              </a:defRPr>
            </a:lvl1pPr>
          </a:lstStyle>
          <a:p>
            <a:r>
              <a:rPr lang="en-US" sz="3000" b="1" dirty="0" smtClean="0"/>
              <a:t>Offer any additional information needed to change </a:t>
            </a:r>
            <a:r>
              <a:rPr lang="en-US" sz="3000" b="1" dirty="0" smtClean="0"/>
              <a:t>the </a:t>
            </a:r>
            <a:r>
              <a:rPr lang="en-US" sz="3000" b="1" dirty="0" smtClean="0"/>
              <a:t>prospect’s </a:t>
            </a:r>
            <a:r>
              <a:rPr lang="en-US" sz="3000" b="1" dirty="0" smtClean="0"/>
              <a:t/>
            </a:r>
            <a:br>
              <a:rPr lang="en-US" sz="3000" b="1" dirty="0" smtClean="0"/>
            </a:br>
            <a:r>
              <a:rPr lang="en-US" sz="3000" b="1" dirty="0" smtClean="0"/>
              <a:t>mind</a:t>
            </a:r>
            <a:endParaRPr sz="3000" b="1" dirty="0"/>
          </a:p>
        </p:txBody>
      </p:sp>
      <p:sp>
        <p:nvSpPr>
          <p:cNvPr id="165" name="Shape 165"/>
          <p:cNvSpPr/>
          <p:nvPr/>
        </p:nvSpPr>
        <p:spPr>
          <a:xfrm>
            <a:off x="4826000" y="4267200"/>
            <a:ext cx="3671335" cy="3671335"/>
          </a:xfrm>
          <a:prstGeom prst="roundRect">
            <a:avLst>
              <a:gd name="adj" fmla="val 15256"/>
            </a:avLst>
          </a:prstGeom>
          <a:solidFill>
            <a:srgbClr val="267999"/>
          </a:solidFill>
          <a:ln w="12700">
            <a:miter lim="400000"/>
          </a:ln>
          <a:extLst>
            <a:ext uri="{C572A759-6A51-4108-AA02-DFA0A04FC94B}">
              <ma14:wrappingTextBoxFlag xmlns:ma14="http://schemas.microsoft.com/office/mac/drawingml/2011/main" val="1"/>
            </a:ext>
          </a:extLst>
        </p:spPr>
        <p:txBody>
          <a:bodyPr lIns="50800" tIns="50800" rIns="50800" bIns="50800" anchor="ctr"/>
          <a:lstStyle>
            <a:lvl1pPr algn="ctr">
              <a:defRPr sz="2000">
                <a:solidFill>
                  <a:srgbClr val="FFFFFF"/>
                </a:solidFill>
              </a:defRPr>
            </a:lvl1pPr>
          </a:lstStyle>
          <a:p>
            <a:r>
              <a:rPr lang="en-US" sz="3000" b="1" dirty="0" smtClean="0"/>
              <a:t>Keep the </a:t>
            </a:r>
            <a:r>
              <a:rPr lang="en-US" sz="3000" b="1" dirty="0" smtClean="0"/>
              <a:t/>
            </a:r>
            <a:br>
              <a:rPr lang="en-US" sz="3000" b="1" dirty="0" smtClean="0"/>
            </a:br>
            <a:r>
              <a:rPr lang="en-US" sz="3000" b="1" dirty="0" smtClean="0"/>
              <a:t>door </a:t>
            </a:r>
            <a:r>
              <a:rPr lang="en-US" sz="3000" b="1" dirty="0" smtClean="0"/>
              <a:t>open</a:t>
            </a:r>
            <a:endParaRPr sz="3000" b="1" dirty="0"/>
          </a:p>
        </p:txBody>
      </p:sp>
    </p:spTree>
    <p:extLst>
      <p:ext uri="{BB962C8B-B14F-4D97-AF65-F5344CB8AC3E}">
        <p14:creationId xmlns:p14="http://schemas.microsoft.com/office/powerpoint/2010/main" val="2798888150"/>
      </p:ext>
    </p:extLst>
  </p:cSld>
  <p:clrMapOvr>
    <a:masterClrMapping/>
  </p:clrMapOvr>
  <p:transition xmlns:p14="http://schemas.microsoft.com/office/powerpoint/2010/main" spd="slow"/>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 name="Shape 117"/>
          <p:cNvSpPr>
            <a:spLocks noGrp="1"/>
          </p:cNvSpPr>
          <p:nvPr>
            <p:ph type="title"/>
          </p:nvPr>
        </p:nvSpPr>
        <p:spPr>
          <a:prstGeom prst="rect">
            <a:avLst/>
          </a:prstGeom>
        </p:spPr>
        <p:txBody>
          <a:bodyPr/>
          <a:lstStyle/>
          <a:p>
            <a:r>
              <a:rPr lang="en-US" dirty="0" smtClean="0"/>
              <a:t>Fundraising Secrets of Success</a:t>
            </a:r>
            <a:endParaRPr dirty="0"/>
          </a:p>
        </p:txBody>
      </p:sp>
      <p:sp>
        <p:nvSpPr>
          <p:cNvPr id="118" name="Shape 118"/>
          <p:cNvSpPr>
            <a:spLocks noGrp="1"/>
          </p:cNvSpPr>
          <p:nvPr>
            <p:ph type="body" sz="half" idx="1"/>
          </p:nvPr>
        </p:nvSpPr>
        <p:spPr>
          <a:xfrm>
            <a:off x="952500" y="2077307"/>
            <a:ext cx="6660983" cy="6104978"/>
          </a:xfrm>
          <a:prstGeom prst="rect">
            <a:avLst/>
          </a:prstGeom>
        </p:spPr>
        <p:txBody>
          <a:bodyPr>
            <a:normAutofit/>
          </a:bodyPr>
          <a:lstStyle/>
          <a:p>
            <a:pPr marL="0" indent="0">
              <a:buNone/>
            </a:pPr>
            <a:r>
              <a:rPr lang="en-US" sz="3500" dirty="0" smtClean="0"/>
              <a:t>To succeed in fundraising, you must know four things:</a:t>
            </a:r>
            <a:endParaRPr sz="3500" dirty="0"/>
          </a:p>
          <a:p>
            <a:pPr marL="457200" indent="-457200">
              <a:buFont typeface="+mj-lt"/>
              <a:buAutoNum type="arabicPeriod"/>
            </a:pPr>
            <a:r>
              <a:rPr lang="en-US" sz="3500" dirty="0" smtClean="0"/>
              <a:t>The mission of the organization</a:t>
            </a:r>
            <a:endParaRPr sz="3500" dirty="0"/>
          </a:p>
          <a:p>
            <a:pPr marL="457200" indent="-457200">
              <a:buFont typeface="+mj-lt"/>
              <a:buAutoNum type="arabicPeriod"/>
            </a:pPr>
            <a:r>
              <a:rPr lang="en-US" sz="3500" dirty="0" smtClean="0"/>
              <a:t>The goals of the organization</a:t>
            </a:r>
          </a:p>
          <a:p>
            <a:pPr marL="457200" indent="-457200">
              <a:buFont typeface="+mj-lt"/>
              <a:buAutoNum type="arabicPeriod"/>
            </a:pPr>
            <a:r>
              <a:rPr lang="en-US" sz="3500" dirty="0" smtClean="0"/>
              <a:t>How to ask</a:t>
            </a:r>
          </a:p>
          <a:p>
            <a:pPr marL="457200" indent="-457200">
              <a:buFont typeface="+mj-lt"/>
              <a:buAutoNum type="arabicPeriod"/>
            </a:pPr>
            <a:r>
              <a:rPr lang="en-US" sz="3500" dirty="0" smtClean="0"/>
              <a:t>How to overcome fears</a:t>
            </a:r>
            <a:endParaRPr sz="3500" dirty="0"/>
          </a:p>
        </p:txBody>
      </p:sp>
      <p:sp>
        <p:nvSpPr>
          <p:cNvPr id="119" name="Shape 119"/>
          <p:cNvSpPr/>
          <p:nvPr/>
        </p:nvSpPr>
        <p:spPr>
          <a:xfrm>
            <a:off x="7743961" y="2362200"/>
            <a:ext cx="4703565" cy="3368851"/>
          </a:xfrm>
          <a:prstGeom prst="roundRect">
            <a:avLst>
              <a:gd name="adj" fmla="val 20753"/>
            </a:avLst>
          </a:prstGeom>
          <a:solidFill>
            <a:srgbClr val="CB2C30"/>
          </a:solidFill>
          <a:ln w="12700">
            <a:miter lim="400000"/>
          </a:ln>
          <a:extLst>
            <a:ext uri="{C572A759-6A51-4108-AA02-DFA0A04FC94B}">
              <ma14:wrappingTextBoxFlag xmlns:ma14="http://schemas.microsoft.com/office/mac/drawingml/2011/main" val="1"/>
            </a:ext>
          </a:extLst>
        </p:spPr>
        <p:txBody>
          <a:bodyPr lIns="50800" tIns="50800" rIns="50800" bIns="50800" anchor="ctr"/>
          <a:lstStyle/>
          <a:p>
            <a:pPr marR="76200" algn="ctr">
              <a:defRPr sz="2400" b="1">
                <a:solidFill>
                  <a:srgbClr val="FFFFFF"/>
                </a:solidFill>
              </a:defRPr>
            </a:pPr>
            <a:r>
              <a:rPr lang="en-US" sz="3000" dirty="0" smtClean="0"/>
              <a:t>If you don’t ask, you won’t receive. </a:t>
            </a:r>
            <a:r>
              <a:rPr lang="en-US" sz="3000" dirty="0" smtClean="0"/>
              <a:t/>
            </a:r>
            <a:br>
              <a:rPr lang="en-US" sz="3000" dirty="0" smtClean="0"/>
            </a:br>
            <a:r>
              <a:rPr lang="en-US" sz="3000" dirty="0" smtClean="0"/>
              <a:t>The </a:t>
            </a:r>
            <a:r>
              <a:rPr lang="en-US" sz="3000" dirty="0" smtClean="0"/>
              <a:t>only way to fail is by not trying.</a:t>
            </a:r>
            <a:endParaRPr sz="3000" dirty="0"/>
          </a:p>
        </p:txBody>
      </p:sp>
    </p:spTree>
    <p:extLst>
      <p:ext uri="{BB962C8B-B14F-4D97-AF65-F5344CB8AC3E}">
        <p14:creationId xmlns:p14="http://schemas.microsoft.com/office/powerpoint/2010/main" val="3686761924"/>
      </p:ext>
    </p:extLst>
  </p:cSld>
  <p:clrMapOvr>
    <a:masterClrMapping/>
  </p:clrMapOvr>
  <p:transition xmlns:p14="http://schemas.microsoft.com/office/powerpoint/2010/main" spd="slow"/>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 name="Shape 106"/>
          <p:cNvSpPr>
            <a:spLocks noGrp="1"/>
          </p:cNvSpPr>
          <p:nvPr>
            <p:ph type="title"/>
          </p:nvPr>
        </p:nvSpPr>
        <p:spPr>
          <a:prstGeom prst="rect">
            <a:avLst/>
          </a:prstGeom>
        </p:spPr>
        <p:txBody>
          <a:bodyPr/>
          <a:lstStyle/>
          <a:p>
            <a:r>
              <a:rPr lang="en-US" dirty="0" smtClean="0"/>
              <a:t>Key Roles of the Board</a:t>
            </a:r>
            <a:endParaRPr dirty="0"/>
          </a:p>
        </p:txBody>
      </p:sp>
      <p:sp>
        <p:nvSpPr>
          <p:cNvPr id="107" name="Shape 107"/>
          <p:cNvSpPr>
            <a:spLocks noGrp="1"/>
          </p:cNvSpPr>
          <p:nvPr>
            <p:ph type="body" sz="half" idx="1"/>
          </p:nvPr>
        </p:nvSpPr>
        <p:spPr>
          <a:xfrm>
            <a:off x="952500" y="2077307"/>
            <a:ext cx="8081899" cy="6104978"/>
          </a:xfrm>
          <a:prstGeom prst="rect">
            <a:avLst/>
          </a:prstGeom>
        </p:spPr>
        <p:txBody>
          <a:bodyPr/>
          <a:lstStyle/>
          <a:p>
            <a:pPr marL="342900" lvl="1" indent="-342900">
              <a:buClr>
                <a:schemeClr val="tx1"/>
              </a:buClr>
              <a:buSzTx/>
            </a:pPr>
            <a:r>
              <a:rPr lang="en-US" sz="4400" dirty="0" smtClean="0"/>
              <a:t>Set Organizational Direction</a:t>
            </a:r>
          </a:p>
          <a:p>
            <a:pPr marL="342900" lvl="1" indent="-342900">
              <a:buClr>
                <a:schemeClr val="tx1"/>
              </a:buClr>
              <a:buSzTx/>
            </a:pPr>
            <a:r>
              <a:rPr lang="en-US" sz="4400" dirty="0" smtClean="0"/>
              <a:t>Provide Oversight</a:t>
            </a:r>
          </a:p>
          <a:p>
            <a:pPr marL="342900" lvl="1" indent="-342900">
              <a:buClr>
                <a:schemeClr val="tx1"/>
              </a:buClr>
              <a:buSzTx/>
            </a:pPr>
            <a:r>
              <a:rPr lang="en-US" sz="4400" dirty="0" smtClean="0"/>
              <a:t>Ensure Necessary Resources</a:t>
            </a:r>
          </a:p>
          <a:p>
            <a:pPr marL="342900" lvl="1" indent="-342900">
              <a:buClrTx/>
              <a:buSzTx/>
            </a:pPr>
            <a:endParaRPr dirty="0"/>
          </a:p>
        </p:txBody>
      </p:sp>
      <p:pic>
        <p:nvPicPr>
          <p:cNvPr id="2" name="Picture 1" descr="roles.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044986" y="533400"/>
            <a:ext cx="1098863" cy="1143000"/>
          </a:xfrm>
          <a:prstGeom prst="rect">
            <a:avLst/>
          </a:prstGeom>
        </p:spPr>
      </p:pic>
    </p:spTree>
  </p:cSld>
  <p:clrMapOvr>
    <a:masterClrMapping/>
  </p:clrMapOvr>
  <p:transition xmlns:p14="http://schemas.microsoft.com/office/powerpoint/2010/main" spd="slow"/>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 name="Shape 109"/>
          <p:cNvSpPr>
            <a:spLocks noGrp="1"/>
          </p:cNvSpPr>
          <p:nvPr>
            <p:ph type="title"/>
          </p:nvPr>
        </p:nvSpPr>
        <p:spPr>
          <a:prstGeom prst="rect">
            <a:avLst/>
          </a:prstGeom>
        </p:spPr>
        <p:txBody>
          <a:bodyPr/>
          <a:lstStyle/>
          <a:p>
            <a:r>
              <a:rPr lang="en-US" dirty="0" smtClean="0"/>
              <a:t>Ensure Necessary Resources</a:t>
            </a:r>
            <a:endParaRPr dirty="0"/>
          </a:p>
        </p:txBody>
      </p:sp>
      <p:sp>
        <p:nvSpPr>
          <p:cNvPr id="110" name="Shape 110"/>
          <p:cNvSpPr>
            <a:spLocks noGrp="1"/>
          </p:cNvSpPr>
          <p:nvPr>
            <p:ph type="body" idx="1"/>
          </p:nvPr>
        </p:nvSpPr>
        <p:spPr>
          <a:xfrm>
            <a:off x="952500" y="2077307"/>
            <a:ext cx="10274300" cy="6104978"/>
          </a:xfrm>
          <a:prstGeom prst="rect">
            <a:avLst/>
          </a:prstGeom>
        </p:spPr>
        <p:txBody>
          <a:bodyPr>
            <a:normAutofit/>
          </a:bodyPr>
          <a:lstStyle/>
          <a:p>
            <a:r>
              <a:rPr lang="en-US" sz="4400" dirty="0" smtClean="0"/>
              <a:t>Hire capable executive leadership</a:t>
            </a:r>
            <a:endParaRPr sz="4400" dirty="0"/>
          </a:p>
          <a:p>
            <a:r>
              <a:rPr lang="en-US" sz="4400" dirty="0" smtClean="0"/>
              <a:t>Promote positive public image</a:t>
            </a:r>
            <a:endParaRPr sz="4400" dirty="0"/>
          </a:p>
          <a:p>
            <a:r>
              <a:rPr lang="en-US" sz="4400" dirty="0" smtClean="0"/>
              <a:t>Ensure the presence of a capable and responsible board</a:t>
            </a:r>
          </a:p>
          <a:p>
            <a:r>
              <a:rPr lang="en-US" sz="4400" dirty="0" smtClean="0"/>
              <a:t>Ensure adequate financial resources</a:t>
            </a:r>
            <a:endParaRPr sz="4400" dirty="0"/>
          </a:p>
        </p:txBody>
      </p:sp>
    </p:spTree>
  </p:cSld>
  <p:clrMapOvr>
    <a:masterClrMapping/>
  </p:clrMapOvr>
  <p:transition xmlns:p14="http://schemas.microsoft.com/office/powerpoint/2010/main" spd="slow"/>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 name="Shape 113"/>
          <p:cNvSpPr>
            <a:spLocks noGrp="1"/>
          </p:cNvSpPr>
          <p:nvPr>
            <p:ph type="title"/>
          </p:nvPr>
        </p:nvSpPr>
        <p:spPr>
          <a:prstGeom prst="rect">
            <a:avLst/>
          </a:prstGeom>
        </p:spPr>
        <p:txBody>
          <a:bodyPr>
            <a:normAutofit fontScale="90000"/>
          </a:bodyPr>
          <a:lstStyle/>
          <a:p>
            <a:r>
              <a:rPr lang="en-US" dirty="0" smtClean="0"/>
              <a:t>The Board’s Fundraising Responsibilities</a:t>
            </a:r>
            <a:br>
              <a:rPr lang="en-US" dirty="0" smtClean="0"/>
            </a:br>
            <a:endParaRPr dirty="0"/>
          </a:p>
        </p:txBody>
      </p:sp>
      <p:sp>
        <p:nvSpPr>
          <p:cNvPr id="114" name="Shape 114"/>
          <p:cNvSpPr>
            <a:spLocks noGrp="1"/>
          </p:cNvSpPr>
          <p:nvPr>
            <p:ph type="body" idx="1"/>
          </p:nvPr>
        </p:nvSpPr>
        <p:spPr>
          <a:xfrm>
            <a:off x="952500" y="2077307"/>
            <a:ext cx="11264900" cy="6104978"/>
          </a:xfrm>
          <a:prstGeom prst="rect">
            <a:avLst/>
          </a:prstGeom>
        </p:spPr>
        <p:txBody>
          <a:bodyPr>
            <a:noAutofit/>
          </a:bodyPr>
          <a:lstStyle/>
          <a:p>
            <a:r>
              <a:rPr lang="en-US" sz="3400" dirty="0" smtClean="0"/>
              <a:t>Define or clarify the mission</a:t>
            </a:r>
            <a:endParaRPr sz="3400" dirty="0"/>
          </a:p>
          <a:p>
            <a:r>
              <a:rPr lang="en-US" sz="3400" dirty="0" smtClean="0"/>
              <a:t>Support organizational sustainability</a:t>
            </a:r>
            <a:endParaRPr sz="3400" dirty="0"/>
          </a:p>
          <a:p>
            <a:r>
              <a:rPr lang="en-US" sz="3400" dirty="0" smtClean="0"/>
              <a:t>Identify strong leadership</a:t>
            </a:r>
          </a:p>
          <a:p>
            <a:r>
              <a:rPr lang="en-US" sz="3400" dirty="0" smtClean="0"/>
              <a:t>Approve adequate budgets</a:t>
            </a:r>
          </a:p>
          <a:p>
            <a:r>
              <a:rPr lang="en-US" sz="3400" dirty="0" smtClean="0"/>
              <a:t>Plan for the future of the organization</a:t>
            </a:r>
          </a:p>
          <a:p>
            <a:r>
              <a:rPr lang="en-US" sz="3400" dirty="0" smtClean="0"/>
              <a:t>Be familiar with the overall fundraising plan</a:t>
            </a:r>
          </a:p>
          <a:p>
            <a:r>
              <a:rPr lang="en-US" sz="3400" dirty="0" smtClean="0"/>
              <a:t>Participate in the fundraising process</a:t>
            </a:r>
            <a:endParaRPr sz="3400" dirty="0"/>
          </a:p>
        </p:txBody>
      </p:sp>
      <p:pic>
        <p:nvPicPr>
          <p:cNvPr id="5" name="Picture 4" descr="job.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998200" y="533400"/>
            <a:ext cx="1124712" cy="1132363"/>
          </a:xfrm>
          <a:prstGeom prst="rect">
            <a:avLst/>
          </a:prstGeom>
        </p:spPr>
      </p:pic>
    </p:spTree>
  </p:cSld>
  <p:clrMapOvr>
    <a:masterClrMapping/>
  </p:clrMapOvr>
  <p:transition xmlns:p14="http://schemas.microsoft.com/office/powerpoint/2010/main" spd="slow"/>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 name="Shape 117"/>
          <p:cNvSpPr>
            <a:spLocks noGrp="1"/>
          </p:cNvSpPr>
          <p:nvPr>
            <p:ph type="title"/>
          </p:nvPr>
        </p:nvSpPr>
        <p:spPr>
          <a:prstGeom prst="rect">
            <a:avLst/>
          </a:prstGeom>
        </p:spPr>
        <p:txBody>
          <a:bodyPr>
            <a:normAutofit fontScale="90000"/>
          </a:bodyPr>
          <a:lstStyle/>
          <a:p>
            <a:r>
              <a:rPr lang="en-US" dirty="0" smtClean="0"/>
              <a:t>XYZ Organization Board </a:t>
            </a:r>
            <a:br>
              <a:rPr lang="en-US" dirty="0" smtClean="0"/>
            </a:br>
            <a:r>
              <a:rPr lang="en-US" dirty="0" smtClean="0"/>
              <a:t>Fundraising Responsibilities</a:t>
            </a:r>
            <a:endParaRPr dirty="0"/>
          </a:p>
        </p:txBody>
      </p:sp>
      <p:sp>
        <p:nvSpPr>
          <p:cNvPr id="118" name="Shape 118"/>
          <p:cNvSpPr>
            <a:spLocks noGrp="1"/>
          </p:cNvSpPr>
          <p:nvPr>
            <p:ph type="body" sz="half" idx="1"/>
          </p:nvPr>
        </p:nvSpPr>
        <p:spPr>
          <a:xfrm>
            <a:off x="952500" y="2362200"/>
            <a:ext cx="11493500" cy="6104978"/>
          </a:xfrm>
          <a:prstGeom prst="rect">
            <a:avLst/>
          </a:prstGeom>
        </p:spPr>
        <p:txBody>
          <a:bodyPr>
            <a:noAutofit/>
          </a:bodyPr>
          <a:lstStyle/>
          <a:p>
            <a:pPr eaLnBrk="1" hangingPunct="1"/>
            <a:r>
              <a:rPr lang="en-US" altLang="en-US" sz="3800" dirty="0"/>
              <a:t>Clearly define annual fundraising goals </a:t>
            </a:r>
          </a:p>
          <a:p>
            <a:pPr eaLnBrk="1" hangingPunct="1"/>
            <a:r>
              <a:rPr lang="en-US" altLang="en-US" sz="3800" dirty="0"/>
              <a:t>Delegate responsibilities to meet these goals</a:t>
            </a:r>
          </a:p>
          <a:p>
            <a:pPr eaLnBrk="1" hangingPunct="1"/>
            <a:r>
              <a:rPr lang="en-US" altLang="en-US" sz="3800" dirty="0"/>
              <a:t>Create fundraising and donor recognition policies</a:t>
            </a:r>
          </a:p>
          <a:p>
            <a:pPr eaLnBrk="1" hangingPunct="1"/>
            <a:r>
              <a:rPr lang="en-US" altLang="en-US" sz="3800" dirty="0"/>
              <a:t>Ensure fundraising methods adhere to </a:t>
            </a:r>
            <a:br>
              <a:rPr lang="en-US" altLang="en-US" sz="3800" dirty="0"/>
            </a:br>
            <a:r>
              <a:rPr lang="en-US" altLang="en-US" sz="3800" dirty="0"/>
              <a:t>ethical standards </a:t>
            </a:r>
          </a:p>
        </p:txBody>
      </p:sp>
      <p:pic>
        <p:nvPicPr>
          <p:cNvPr id="4" name="Picture 3" descr="job.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998200" y="533400"/>
            <a:ext cx="1124712" cy="1132363"/>
          </a:xfrm>
          <a:prstGeom prst="rect">
            <a:avLst/>
          </a:prstGeom>
        </p:spPr>
      </p:pic>
    </p:spTree>
  </p:cSld>
  <p:clrMapOvr>
    <a:masterClrMapping/>
  </p:clrMapOvr>
  <p:transition xmlns:p14="http://schemas.microsoft.com/office/powerpoint/2010/main" spd="slow"/>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 name="Shape 102"/>
          <p:cNvSpPr>
            <a:spLocks noGrp="1"/>
          </p:cNvSpPr>
          <p:nvPr>
            <p:ph type="title"/>
          </p:nvPr>
        </p:nvSpPr>
        <p:spPr>
          <a:prstGeom prst="rect">
            <a:avLst/>
          </a:prstGeom>
        </p:spPr>
        <p:txBody>
          <a:bodyPr>
            <a:normAutofit fontScale="90000"/>
          </a:bodyPr>
          <a:lstStyle/>
          <a:p>
            <a:r>
              <a:rPr lang="en-US" dirty="0" smtClean="0"/>
              <a:t>Individual Board Member Responsibilities</a:t>
            </a:r>
            <a:endParaRPr dirty="0"/>
          </a:p>
        </p:txBody>
      </p:sp>
      <p:sp>
        <p:nvSpPr>
          <p:cNvPr id="103" name="Shape 103"/>
          <p:cNvSpPr>
            <a:spLocks noGrp="1"/>
          </p:cNvSpPr>
          <p:nvPr>
            <p:ph type="body" idx="1"/>
          </p:nvPr>
        </p:nvSpPr>
        <p:spPr>
          <a:prstGeom prst="rect">
            <a:avLst/>
          </a:prstGeom>
        </p:spPr>
        <p:txBody>
          <a:bodyPr>
            <a:normAutofit/>
          </a:bodyPr>
          <a:lstStyle/>
          <a:p>
            <a:pPr>
              <a:buClr>
                <a:schemeClr val="tx1"/>
              </a:buClr>
              <a:buSzPct val="100000"/>
            </a:pPr>
            <a:r>
              <a:rPr lang="en-US" sz="3800" dirty="0" smtClean="0"/>
              <a:t>Make personal contributions</a:t>
            </a:r>
            <a:endParaRPr sz="3800" dirty="0"/>
          </a:p>
          <a:p>
            <a:pPr>
              <a:buClr>
                <a:schemeClr val="tx1"/>
              </a:buClr>
              <a:buSzPct val="100000"/>
            </a:pPr>
            <a:r>
              <a:rPr lang="en-US" sz="3800" dirty="0" smtClean="0"/>
              <a:t>Identify, evaluate, and cultivate prospects</a:t>
            </a:r>
            <a:endParaRPr sz="3800" b="1" dirty="0"/>
          </a:p>
          <a:p>
            <a:pPr>
              <a:buClr>
                <a:schemeClr val="tx1"/>
              </a:buClr>
              <a:buSzPct val="100000"/>
            </a:pPr>
            <a:r>
              <a:rPr lang="en-US" sz="3800" dirty="0" smtClean="0"/>
              <a:t>Attend face-to-face solicitations</a:t>
            </a:r>
            <a:r>
              <a:rPr sz="3800" dirty="0" smtClean="0"/>
              <a:t> </a:t>
            </a:r>
            <a:endParaRPr lang="en-US" sz="3800" b="1" dirty="0"/>
          </a:p>
          <a:p>
            <a:pPr>
              <a:buClr>
                <a:schemeClr val="tx1"/>
              </a:buClr>
              <a:buSzPct val="100000"/>
            </a:pPr>
            <a:r>
              <a:rPr lang="en-US" sz="3800" dirty="0" smtClean="0"/>
              <a:t>Write appeal letters</a:t>
            </a:r>
          </a:p>
          <a:p>
            <a:pPr>
              <a:buClr>
                <a:schemeClr val="tx1"/>
              </a:buClr>
              <a:buSzPct val="100000"/>
            </a:pPr>
            <a:r>
              <a:rPr lang="en-US" sz="3800" dirty="0" smtClean="0"/>
              <a:t>Organize and attend special events</a:t>
            </a:r>
          </a:p>
          <a:p>
            <a:pPr>
              <a:buClr>
                <a:schemeClr val="tx1"/>
              </a:buClr>
              <a:buSzPct val="100000"/>
            </a:pPr>
            <a:r>
              <a:rPr lang="en-US" sz="3800" dirty="0" smtClean="0"/>
              <a:t>Thank donors</a:t>
            </a:r>
            <a:endParaRPr lang="en-US" sz="3800" dirty="0" smtClean="0">
              <a:solidFill>
                <a:srgbClr val="FF0000"/>
              </a:solidFill>
            </a:endParaRPr>
          </a:p>
        </p:txBody>
      </p:sp>
      <p:pic>
        <p:nvPicPr>
          <p:cNvPr id="2" name="Picture 1" descr="job.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998200" y="533400"/>
            <a:ext cx="1124712" cy="1132363"/>
          </a:xfrm>
          <a:prstGeom prst="rect">
            <a:avLst/>
          </a:prstGeom>
        </p:spPr>
      </p:pic>
    </p:spTree>
    <p:extLst>
      <p:ext uri="{BB962C8B-B14F-4D97-AF65-F5344CB8AC3E}">
        <p14:creationId xmlns:p14="http://schemas.microsoft.com/office/powerpoint/2010/main" val="853917977"/>
      </p:ext>
    </p:extLst>
  </p:cSld>
  <p:clrMapOvr>
    <a:masterClrMapping/>
  </p:clrMapOvr>
  <p:transition xmlns:p14="http://schemas.microsoft.com/office/powerpoint/2010/main" spd="slow"/>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 name="Shape 117"/>
          <p:cNvSpPr>
            <a:spLocks noGrp="1"/>
          </p:cNvSpPr>
          <p:nvPr>
            <p:ph type="title"/>
          </p:nvPr>
        </p:nvSpPr>
        <p:spPr>
          <a:prstGeom prst="rect">
            <a:avLst/>
          </a:prstGeom>
        </p:spPr>
        <p:txBody>
          <a:bodyPr>
            <a:normAutofit fontScale="90000"/>
          </a:bodyPr>
          <a:lstStyle/>
          <a:p>
            <a:r>
              <a:rPr lang="en-US" dirty="0" smtClean="0"/>
              <a:t>XYZ Organization’s Individual </a:t>
            </a:r>
            <a:br>
              <a:rPr lang="en-US" dirty="0" smtClean="0"/>
            </a:br>
            <a:r>
              <a:rPr lang="en-US" dirty="0" smtClean="0"/>
              <a:t>Board Member Responsibilities</a:t>
            </a:r>
            <a:endParaRPr dirty="0"/>
          </a:p>
        </p:txBody>
      </p:sp>
      <p:sp>
        <p:nvSpPr>
          <p:cNvPr id="118" name="Shape 118"/>
          <p:cNvSpPr>
            <a:spLocks noGrp="1"/>
          </p:cNvSpPr>
          <p:nvPr>
            <p:ph type="body" sz="half" idx="1"/>
          </p:nvPr>
        </p:nvSpPr>
        <p:spPr>
          <a:xfrm>
            <a:off x="939800" y="2286000"/>
            <a:ext cx="6248400" cy="6104978"/>
          </a:xfrm>
          <a:prstGeom prst="rect">
            <a:avLst/>
          </a:prstGeom>
        </p:spPr>
        <p:txBody>
          <a:bodyPr>
            <a:noAutofit/>
          </a:bodyPr>
          <a:lstStyle/>
          <a:p>
            <a:pPr eaLnBrk="1" hangingPunct="1"/>
            <a:r>
              <a:rPr lang="en-US" altLang="en-US" sz="3000" dirty="0"/>
              <a:t>Make an annual personal contribution, a “stretch” gift</a:t>
            </a:r>
          </a:p>
          <a:p>
            <a:pPr eaLnBrk="1" hangingPunct="1"/>
            <a:r>
              <a:rPr lang="en-US" altLang="en-US" sz="3000" dirty="0"/>
              <a:t>Raise at least $5,000 from additional donors</a:t>
            </a:r>
          </a:p>
          <a:p>
            <a:pPr eaLnBrk="1" hangingPunct="1"/>
            <a:r>
              <a:rPr lang="en-US" altLang="en-US" sz="3000" dirty="0"/>
              <a:t>Attend our special fundraising events</a:t>
            </a:r>
          </a:p>
          <a:p>
            <a:pPr eaLnBrk="1" hangingPunct="1"/>
            <a:r>
              <a:rPr lang="en-US" altLang="en-US" sz="3000" dirty="0"/>
              <a:t>Be available to assist with other fundraising efforts </a:t>
            </a:r>
          </a:p>
        </p:txBody>
      </p:sp>
      <p:sp>
        <p:nvSpPr>
          <p:cNvPr id="119" name="Shape 119"/>
          <p:cNvSpPr/>
          <p:nvPr/>
        </p:nvSpPr>
        <p:spPr>
          <a:xfrm>
            <a:off x="7493000" y="3124200"/>
            <a:ext cx="4703565" cy="2971800"/>
          </a:xfrm>
          <a:prstGeom prst="roundRect">
            <a:avLst>
              <a:gd name="adj" fmla="val 20753"/>
            </a:avLst>
          </a:prstGeom>
          <a:solidFill>
            <a:srgbClr val="CB2C30"/>
          </a:solidFill>
          <a:ln w="12700">
            <a:miter lim="400000"/>
          </a:ln>
          <a:extLst>
            <a:ext uri="{C572A759-6A51-4108-AA02-DFA0A04FC94B}">
              <ma14:wrappingTextBoxFlag xmlns:ma14="http://schemas.microsoft.com/office/mac/drawingml/2011/main" val="1"/>
            </a:ext>
          </a:extLst>
        </p:spPr>
        <p:txBody>
          <a:bodyPr lIns="50800" tIns="50800" rIns="50800" bIns="50800" anchor="ctr"/>
          <a:lstStyle/>
          <a:p>
            <a:pPr marR="76200" algn="ctr">
              <a:defRPr sz="2400" b="1">
                <a:solidFill>
                  <a:srgbClr val="FFFFFF"/>
                </a:solidFill>
              </a:defRPr>
            </a:pPr>
            <a:r>
              <a:rPr lang="en-US" dirty="0" smtClean="0"/>
              <a:t>Only 40 percent of CEOs surveyed in the 2016 </a:t>
            </a:r>
            <a:r>
              <a:rPr lang="en-US" i="1" dirty="0" smtClean="0"/>
              <a:t>Leading with Intent</a:t>
            </a:r>
            <a:r>
              <a:rPr lang="en-US" dirty="0" smtClean="0"/>
              <a:t> agreed or strongly agreed that their boards actively participate in fundraising.</a:t>
            </a:r>
            <a:endParaRPr dirty="0"/>
          </a:p>
        </p:txBody>
      </p:sp>
      <p:pic>
        <p:nvPicPr>
          <p:cNvPr id="5" name="Picture 4" descr="job.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998200" y="533400"/>
            <a:ext cx="1124712" cy="1132363"/>
          </a:xfrm>
          <a:prstGeom prst="rect">
            <a:avLst/>
          </a:prstGeom>
        </p:spPr>
      </p:pic>
    </p:spTree>
    <p:extLst>
      <p:ext uri="{BB962C8B-B14F-4D97-AF65-F5344CB8AC3E}">
        <p14:creationId xmlns:p14="http://schemas.microsoft.com/office/powerpoint/2010/main" val="3815370232"/>
      </p:ext>
    </p:extLst>
  </p:cSld>
  <p:clrMapOvr>
    <a:masterClrMapping/>
  </p:clrMapOvr>
  <p:transition xmlns:p14="http://schemas.microsoft.com/office/powerpoint/2010/main" spd="slow"/>
</p:sld>
</file>

<file path=ppt/theme/_rels/theme1.xml.rels><?xml version="1.0" encoding="UTF-8" standalone="yes"?>
<Relationships xmlns="http://schemas.openxmlformats.org/package/2006/relationships"><Relationship Id="rId1" Type="http://schemas.openxmlformats.org/officeDocument/2006/relationships/image" Target="../media/image1.png"/></Relationships>
</file>

<file path=ppt/theme/_rels/theme2.xml.rels><?xml version="1.0" encoding="UTF-8" standalone="yes"?>
<Relationships xmlns="http://schemas.openxmlformats.org/package/2006/relationships"><Relationship Id="rId1" Type="http://schemas.openxmlformats.org/officeDocument/2006/relationships/image" Target="../media/image1.png"/></Relationships>
</file>

<file path=ppt/theme/theme1.xml><?xml version="1.0" encoding="utf-8"?>
<a:theme xmlns:a="http://schemas.openxmlformats.org/drawingml/2006/main" name="White">
  <a:themeElements>
    <a:clrScheme name="White">
      <a:dk1>
        <a:srgbClr val="9FCBCA"/>
      </a:dk1>
      <a:lt1>
        <a:srgbClr val="CB2C30"/>
      </a:lt1>
      <a:dk2>
        <a:srgbClr val="53585F"/>
      </a:dk2>
      <a:lt2>
        <a:srgbClr val="DCDEE0"/>
      </a:lt2>
      <a:accent1>
        <a:srgbClr val="0365C0"/>
      </a:accent1>
      <a:accent2>
        <a:srgbClr val="00882B"/>
      </a:accent2>
      <a:accent3>
        <a:srgbClr val="DCBD23"/>
      </a:accent3>
      <a:accent4>
        <a:srgbClr val="DE6A10"/>
      </a:accent4>
      <a:accent5>
        <a:srgbClr val="C82506"/>
      </a:accent5>
      <a:accent6>
        <a:srgbClr val="773F9B"/>
      </a:accent6>
      <a:hlink>
        <a:srgbClr val="0000FF"/>
      </a:hlink>
      <a:folHlink>
        <a:srgbClr val="FF00FF"/>
      </a:folHlink>
    </a:clrScheme>
    <a:fontScheme name="White">
      <a:majorFont>
        <a:latin typeface="Calibri"/>
        <a:ea typeface="Calibri"/>
        <a:cs typeface="Calibri"/>
      </a:majorFont>
      <a:minorFont>
        <a:latin typeface="Calibri"/>
        <a:ea typeface="Calibri"/>
        <a:cs typeface="Calibri"/>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rotWithShape="0">
              <a:srgbClr val="000000">
                <a:alpha val="50000"/>
              </a:srgbClr>
            </a:outerShdw>
          </a:effectLst>
        </a:effectStyle>
        <a:effectStyle>
          <a:effectLst>
            <a:outerShdw blurRad="50800" dist="12700" rotWithShape="0">
              <a:srgbClr val="000000">
                <a:alpha val="50000"/>
              </a:srgbClr>
            </a:outerShdw>
          </a:effectLst>
        </a:effectStyle>
        <a:effectStyle>
          <a:effectLst>
            <a:outerShdw blurRad="38100" dist="25400" dir="5400000" rotWithShape="0">
              <a:srgbClr val="000000">
                <a:alpha val="5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xmlns:r="http://schemas.openxmlformats.org/officeDocument/2006/relationships" r:embed="rId1"/>
          <a:srcRect/>
          <a:tile tx="0" ty="0" sx="100000" sy="100000" flip="none" algn="tl"/>
        </a:blipFill>
        <a:ln w="12700" cap="flat">
          <a:noFill/>
          <a:miter lim="400000"/>
        </a:ln>
        <a:effectLst>
          <a:outerShdw blurRad="38100" dist="25400" dir="5400000" rotWithShape="0">
            <a:srgbClr val="000000">
              <a:alpha val="50000"/>
            </a:srgbClr>
          </a:outerShdw>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FFFFFF"/>
            </a:solidFill>
            <a:effectLst/>
            <a:uFillTx/>
            <a:latin typeface="Helvetica Light"/>
            <a:ea typeface="Helvetica Light"/>
            <a:cs typeface="Helvetica Light"/>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r" defTabSz="584200" rtl="0" fontAlgn="auto" latinLnBrk="0" hangingPunct="0">
          <a:lnSpc>
            <a:spcPct val="100000"/>
          </a:lnSpc>
          <a:spcBef>
            <a:spcPts val="0"/>
          </a:spcBef>
          <a:spcAft>
            <a:spcPts val="0"/>
          </a:spcAft>
          <a:buClrTx/>
          <a:buSzTx/>
          <a:buFontTx/>
          <a:buNone/>
          <a:tabLst/>
          <a:defRPr kumimoji="0" sz="6000" b="0" i="0" u="none" strike="noStrike" cap="none" spc="0" normalizeH="0" baseline="0">
            <a:ln>
              <a:noFill/>
            </a:ln>
            <a:solidFill>
              <a:srgbClr val="CB2C30"/>
            </a:solidFill>
            <a:effectLst/>
            <a:uFillTx/>
            <a:latin typeface="+mn-lt"/>
            <a:ea typeface="+mn-ea"/>
            <a:cs typeface="+mn-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White">
  <a:themeElements>
    <a:clrScheme name="White">
      <a:dk1>
        <a:srgbClr val="000000"/>
      </a:dk1>
      <a:lt1>
        <a:srgbClr val="FFFFFF"/>
      </a:lt1>
      <a:dk2>
        <a:srgbClr val="53585F"/>
      </a:dk2>
      <a:lt2>
        <a:srgbClr val="DCDEE0"/>
      </a:lt2>
      <a:accent1>
        <a:srgbClr val="0365C0"/>
      </a:accent1>
      <a:accent2>
        <a:srgbClr val="00882B"/>
      </a:accent2>
      <a:accent3>
        <a:srgbClr val="DCBD23"/>
      </a:accent3>
      <a:accent4>
        <a:srgbClr val="DE6A10"/>
      </a:accent4>
      <a:accent5>
        <a:srgbClr val="C82506"/>
      </a:accent5>
      <a:accent6>
        <a:srgbClr val="773F9B"/>
      </a:accent6>
      <a:hlink>
        <a:srgbClr val="0000FF"/>
      </a:hlink>
      <a:folHlink>
        <a:srgbClr val="FF00FF"/>
      </a:folHlink>
    </a:clrScheme>
    <a:fontScheme name="White">
      <a:majorFont>
        <a:latin typeface="Calibri"/>
        <a:ea typeface="Calibri"/>
        <a:cs typeface="Calibri"/>
      </a:majorFont>
      <a:minorFont>
        <a:latin typeface="Calibri"/>
        <a:ea typeface="Calibri"/>
        <a:cs typeface="Calibri"/>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rotWithShape="0">
              <a:srgbClr val="000000">
                <a:alpha val="50000"/>
              </a:srgbClr>
            </a:outerShdw>
          </a:effectLst>
        </a:effectStyle>
        <a:effectStyle>
          <a:effectLst>
            <a:outerShdw blurRad="50800" dist="12700" rotWithShape="0">
              <a:srgbClr val="000000">
                <a:alpha val="50000"/>
              </a:srgbClr>
            </a:outerShdw>
          </a:effectLst>
        </a:effectStyle>
        <a:effectStyle>
          <a:effectLst>
            <a:outerShdw blurRad="38100" dist="25400" dir="5400000" rotWithShape="0">
              <a:srgbClr val="000000">
                <a:alpha val="5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xmlns:r="http://schemas.openxmlformats.org/officeDocument/2006/relationships" r:embed="rId1"/>
          <a:srcRect/>
          <a:tile tx="0" ty="0" sx="100000" sy="100000" flip="none" algn="tl"/>
        </a:blipFill>
        <a:ln w="12700" cap="flat">
          <a:noFill/>
          <a:miter lim="400000"/>
        </a:ln>
        <a:effectLst>
          <a:outerShdw blurRad="38100" dist="25400" dir="5400000" rotWithShape="0">
            <a:srgbClr val="000000">
              <a:alpha val="50000"/>
            </a:srgbClr>
          </a:outerShdw>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FFFFFF"/>
            </a:solidFill>
            <a:effectLst/>
            <a:uFillTx/>
            <a:latin typeface="Helvetica Light"/>
            <a:ea typeface="Helvetica Light"/>
            <a:cs typeface="Helvetica Light"/>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r" defTabSz="584200" rtl="0" fontAlgn="auto" latinLnBrk="0" hangingPunct="0">
          <a:lnSpc>
            <a:spcPct val="100000"/>
          </a:lnSpc>
          <a:spcBef>
            <a:spcPts val="0"/>
          </a:spcBef>
          <a:spcAft>
            <a:spcPts val="0"/>
          </a:spcAft>
          <a:buClrTx/>
          <a:buSzTx/>
          <a:buFontTx/>
          <a:buNone/>
          <a:tabLst/>
          <a:defRPr kumimoji="0" sz="6000" b="0" i="0" u="none" strike="noStrike" cap="none" spc="0" normalizeH="0" baseline="0">
            <a:ln>
              <a:noFill/>
            </a:ln>
            <a:solidFill>
              <a:srgbClr val="CB2C30"/>
            </a:solidFill>
            <a:effectLst/>
            <a:uFillTx/>
            <a:latin typeface="+mn-lt"/>
            <a:ea typeface="+mn-ea"/>
            <a:cs typeface="+mn-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1CFD36E5FD5AD74C9156E40720ECAB1F" ma:contentTypeVersion="11" ma:contentTypeDescription="Create a new document." ma:contentTypeScope="" ma:versionID="80c0c8d68c91f1659c956089cee9f578">
  <xsd:schema xmlns:xsd="http://www.w3.org/2001/XMLSchema" xmlns:xs="http://www.w3.org/2001/XMLSchema" xmlns:p="http://schemas.microsoft.com/office/2006/metadata/properties" xmlns:ns2="2edf913f-0092-4ece-a6a4-ba172dffcb1a" xmlns:ns3="4b092f03-77cb-4dc2-b74c-58b036d299a8" targetNamespace="http://schemas.microsoft.com/office/2006/metadata/properties" ma:root="true" ma:fieldsID="109885dc5393c41cf33b04dd784a52a0" ns2:_="" ns3:_="">
    <xsd:import namespace="2edf913f-0092-4ece-a6a4-ba172dffcb1a"/>
    <xsd:import namespace="4b092f03-77cb-4dc2-b74c-58b036d299a8"/>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DateTaken" minOccurs="0"/>
                <xsd:element ref="ns3:MediaServiceAutoTags" minOccurs="0"/>
                <xsd:element ref="ns3:MediaServiceGenerationTime" minOccurs="0"/>
                <xsd:element ref="ns3:MediaServiceEventHashCode" minOccurs="0"/>
                <xsd:element ref="ns3:MediaServiceAutoKeyPoints" minOccurs="0"/>
                <xsd:element ref="ns3:MediaServiceKeyPoints" minOccurs="0"/>
                <xsd:element ref="ns3: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edf913f-0092-4ece-a6a4-ba172dffcb1a"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4b092f03-77cb-4dc2-b74c-58b036d299a8"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element name="MediaServiceOCR" ma:index="18" nillable="true" ma:displayName="Extracted Text" ma:internalName="MediaServiceOCR"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FF8A1259-AFDD-4307-9009-4463A9921D02}"/>
</file>

<file path=customXml/itemProps2.xml><?xml version="1.0" encoding="utf-8"?>
<ds:datastoreItem xmlns:ds="http://schemas.openxmlformats.org/officeDocument/2006/customXml" ds:itemID="{9A46A23E-14BC-4ADF-8C00-FF8A262F0DBC}"/>
</file>

<file path=customXml/itemProps3.xml><?xml version="1.0" encoding="utf-8"?>
<ds:datastoreItem xmlns:ds="http://schemas.openxmlformats.org/officeDocument/2006/customXml" ds:itemID="{9712C604-F463-4B8F-9DE5-2E6B882F694E}"/>
</file>

<file path=docProps/app.xml><?xml version="1.0" encoding="utf-8"?>
<Properties xmlns="http://schemas.openxmlformats.org/officeDocument/2006/extended-properties" xmlns:vt="http://schemas.openxmlformats.org/officeDocument/2006/docPropsVTypes">
  <TotalTime>982</TotalTime>
  <Words>2940</Words>
  <Application>Microsoft Macintosh PowerPoint</Application>
  <PresentationFormat>Custom</PresentationFormat>
  <Paragraphs>214</Paragraphs>
  <Slides>33</Slides>
  <Notes>27</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33</vt:i4>
      </vt:variant>
    </vt:vector>
  </HeadingPairs>
  <TitlesOfParts>
    <vt:vector size="35" baseType="lpstr">
      <vt:lpstr>White</vt:lpstr>
      <vt:lpstr>Chart</vt:lpstr>
      <vt:lpstr>PowerPoint Presentation</vt:lpstr>
      <vt:lpstr>Contents</vt:lpstr>
      <vt:lpstr>I. Fundraising Responsibilities</vt:lpstr>
      <vt:lpstr>Key Roles of the Board</vt:lpstr>
      <vt:lpstr>Ensure Necessary Resources</vt:lpstr>
      <vt:lpstr>The Board’s Fundraising Responsibilities </vt:lpstr>
      <vt:lpstr>XYZ Organization Board  Fundraising Responsibilities</vt:lpstr>
      <vt:lpstr>Individual Board Member Responsibilities</vt:lpstr>
      <vt:lpstr>XYZ Organization’s Individual  Board Member Responsibilities</vt:lpstr>
      <vt:lpstr>Why Board Members Should Give</vt:lpstr>
      <vt:lpstr>Sample Fundraising  Committee Job Description</vt:lpstr>
      <vt:lpstr>Sample Development Director  Job Description</vt:lpstr>
      <vt:lpstr>Typical Fundraising Duties  of the Chief Executive</vt:lpstr>
      <vt:lpstr>II. Fundraising Facts and Figures</vt:lpstr>
      <vt:lpstr>Why People Give to Nonprofits</vt:lpstr>
      <vt:lpstr>Why People Do Not Give to Nonprofits</vt:lpstr>
      <vt:lpstr>Total Giving in 2015</vt:lpstr>
      <vt:lpstr>Donations by Service Area in 2015</vt:lpstr>
      <vt:lpstr>Organization XYZ’s donation in 20xx</vt:lpstr>
      <vt:lpstr>20xx Donations: Where the Money Went</vt:lpstr>
      <vt:lpstr>Section III. Stages of Fundraising</vt:lpstr>
      <vt:lpstr>Stage One: Cultivation</vt:lpstr>
      <vt:lpstr>Stage Two: Solicitation</vt:lpstr>
      <vt:lpstr>Stage Three: Stewardship</vt:lpstr>
      <vt:lpstr>How Board Members Can Get Involved in Cultivation</vt:lpstr>
      <vt:lpstr>How XYZ Board Members Can Get Involved in Cultivation</vt:lpstr>
      <vt:lpstr>How Board Members Can Get Involved in Solicitation</vt:lpstr>
      <vt:lpstr>How Board Members Can Contribute to Solicitation</vt:lpstr>
      <vt:lpstr>How XYZ Board Members Can Contribute to Face-to-Face Solicitation</vt:lpstr>
      <vt:lpstr>How Board Members Can Get Involved in Stewardship</vt:lpstr>
      <vt:lpstr>How XYZ Board Members Can Get Involved in Stewardship</vt:lpstr>
      <vt:lpstr>How to Handle Rejection</vt:lpstr>
      <vt:lpstr>Fundraising Secrets of Success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Danielle M. Henry</dc:creator>
  <cp:lastModifiedBy>Jason Lavinder</cp:lastModifiedBy>
  <cp:revision>74</cp:revision>
  <dcterms:modified xsi:type="dcterms:W3CDTF">2016-12-01T17:01:01Z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0x0101001CFD36E5FD5AD74C9156E40720ECAB1F</vt:lpwstr>
  </property>
  <property fmtid="{D5CDD505-2E9C-101B-9397-08002B2CF9AE}" pid="3" name="Order">
    <vt:r8>3541600</vt:r8>
  </property>
</Properties>
</file>