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4.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5.xml" ContentType="application/vnd.openxmlformats-officedocument.presentationml.slide+xml"/>
  <Override PartName="/ppt/slides/slide13.xml" ContentType="application/vnd.openxmlformats-officedocument.presentationml.slide+xml"/>
  <Override PartName="/ppt/slides/slide6.xml" ContentType="application/vnd.openxmlformats-officedocument.presentationml.slide+xml"/>
  <Override PartName="/ppt/slides/slide4.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sldIdLst>
    <p:sldId id="256" r:id="rId2"/>
    <p:sldId id="261" r:id="rId3"/>
    <p:sldId id="272" r:id="rId4"/>
    <p:sldId id="262" r:id="rId5"/>
    <p:sldId id="263" r:id="rId6"/>
    <p:sldId id="264" r:id="rId7"/>
    <p:sldId id="265" r:id="rId8"/>
    <p:sldId id="266" r:id="rId9"/>
    <p:sldId id="267" r:id="rId10"/>
    <p:sldId id="268" r:id="rId11"/>
    <p:sldId id="269" r:id="rId12"/>
    <p:sldId id="270" r:id="rId13"/>
    <p:sldId id="271" r:id="rId14"/>
    <p:sldId id="273" r:id="rId15"/>
    <p:sldId id="274" r:id="rId16"/>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r" defTabSz="584200" rtl="0" fontAlgn="auto" latinLnBrk="0" hangingPunct="0">
      <a:lnSpc>
        <a:spcPct val="100000"/>
      </a:lnSpc>
      <a:spcBef>
        <a:spcPts val="0"/>
      </a:spcBef>
      <a:spcAft>
        <a:spcPts val="0"/>
      </a:spcAft>
      <a:buClrTx/>
      <a:buSzTx/>
      <a:buFontTx/>
      <a:buNone/>
      <a:tabLst/>
      <a:defRPr kumimoji="0" sz="6000" b="0" i="0" u="none" strike="noStrike" cap="none" spc="0" normalizeH="0" baseline="0">
        <a:ln>
          <a:noFill/>
        </a:ln>
        <a:solidFill>
          <a:srgbClr val="FA5853"/>
        </a:solidFill>
        <a:effectLst/>
        <a:uFillTx/>
        <a:latin typeface="+mn-lt"/>
        <a:ea typeface="+mn-ea"/>
        <a:cs typeface="+mn-cs"/>
        <a:sym typeface="Roboto Regular"/>
      </a:defRPr>
    </a:lvl1pPr>
    <a:lvl2pPr marL="0" marR="0" indent="228600" algn="r" defTabSz="584200" rtl="0" fontAlgn="auto" latinLnBrk="0" hangingPunct="0">
      <a:lnSpc>
        <a:spcPct val="100000"/>
      </a:lnSpc>
      <a:spcBef>
        <a:spcPts val="0"/>
      </a:spcBef>
      <a:spcAft>
        <a:spcPts val="0"/>
      </a:spcAft>
      <a:buClrTx/>
      <a:buSzTx/>
      <a:buFontTx/>
      <a:buNone/>
      <a:tabLst/>
      <a:defRPr kumimoji="0" sz="6000" b="0" i="0" u="none" strike="noStrike" cap="none" spc="0" normalizeH="0" baseline="0">
        <a:ln>
          <a:noFill/>
        </a:ln>
        <a:solidFill>
          <a:srgbClr val="FA5853"/>
        </a:solidFill>
        <a:effectLst/>
        <a:uFillTx/>
        <a:latin typeface="+mn-lt"/>
        <a:ea typeface="+mn-ea"/>
        <a:cs typeface="+mn-cs"/>
        <a:sym typeface="Roboto Regular"/>
      </a:defRPr>
    </a:lvl2pPr>
    <a:lvl3pPr marL="0" marR="0" indent="457200" algn="r" defTabSz="584200" rtl="0" fontAlgn="auto" latinLnBrk="0" hangingPunct="0">
      <a:lnSpc>
        <a:spcPct val="100000"/>
      </a:lnSpc>
      <a:spcBef>
        <a:spcPts val="0"/>
      </a:spcBef>
      <a:spcAft>
        <a:spcPts val="0"/>
      </a:spcAft>
      <a:buClrTx/>
      <a:buSzTx/>
      <a:buFontTx/>
      <a:buNone/>
      <a:tabLst/>
      <a:defRPr kumimoji="0" sz="6000" b="0" i="0" u="none" strike="noStrike" cap="none" spc="0" normalizeH="0" baseline="0">
        <a:ln>
          <a:noFill/>
        </a:ln>
        <a:solidFill>
          <a:srgbClr val="FA5853"/>
        </a:solidFill>
        <a:effectLst/>
        <a:uFillTx/>
        <a:latin typeface="+mn-lt"/>
        <a:ea typeface="+mn-ea"/>
        <a:cs typeface="+mn-cs"/>
        <a:sym typeface="Roboto Regular"/>
      </a:defRPr>
    </a:lvl3pPr>
    <a:lvl4pPr marL="0" marR="0" indent="685800" algn="r" defTabSz="584200" rtl="0" fontAlgn="auto" latinLnBrk="0" hangingPunct="0">
      <a:lnSpc>
        <a:spcPct val="100000"/>
      </a:lnSpc>
      <a:spcBef>
        <a:spcPts val="0"/>
      </a:spcBef>
      <a:spcAft>
        <a:spcPts val="0"/>
      </a:spcAft>
      <a:buClrTx/>
      <a:buSzTx/>
      <a:buFontTx/>
      <a:buNone/>
      <a:tabLst/>
      <a:defRPr kumimoji="0" sz="6000" b="0" i="0" u="none" strike="noStrike" cap="none" spc="0" normalizeH="0" baseline="0">
        <a:ln>
          <a:noFill/>
        </a:ln>
        <a:solidFill>
          <a:srgbClr val="FA5853"/>
        </a:solidFill>
        <a:effectLst/>
        <a:uFillTx/>
        <a:latin typeface="+mn-lt"/>
        <a:ea typeface="+mn-ea"/>
        <a:cs typeface="+mn-cs"/>
        <a:sym typeface="Roboto Regular"/>
      </a:defRPr>
    </a:lvl4pPr>
    <a:lvl5pPr marL="0" marR="0" indent="914400" algn="r" defTabSz="584200" rtl="0" fontAlgn="auto" latinLnBrk="0" hangingPunct="0">
      <a:lnSpc>
        <a:spcPct val="100000"/>
      </a:lnSpc>
      <a:spcBef>
        <a:spcPts val="0"/>
      </a:spcBef>
      <a:spcAft>
        <a:spcPts val="0"/>
      </a:spcAft>
      <a:buClrTx/>
      <a:buSzTx/>
      <a:buFontTx/>
      <a:buNone/>
      <a:tabLst/>
      <a:defRPr kumimoji="0" sz="6000" b="0" i="0" u="none" strike="noStrike" cap="none" spc="0" normalizeH="0" baseline="0">
        <a:ln>
          <a:noFill/>
        </a:ln>
        <a:solidFill>
          <a:srgbClr val="FA5853"/>
        </a:solidFill>
        <a:effectLst/>
        <a:uFillTx/>
        <a:latin typeface="+mn-lt"/>
        <a:ea typeface="+mn-ea"/>
        <a:cs typeface="+mn-cs"/>
        <a:sym typeface="Roboto Regular"/>
      </a:defRPr>
    </a:lvl5pPr>
    <a:lvl6pPr marL="0" marR="0" indent="1143000" algn="r" defTabSz="584200" rtl="0" fontAlgn="auto" latinLnBrk="0" hangingPunct="0">
      <a:lnSpc>
        <a:spcPct val="100000"/>
      </a:lnSpc>
      <a:spcBef>
        <a:spcPts val="0"/>
      </a:spcBef>
      <a:spcAft>
        <a:spcPts val="0"/>
      </a:spcAft>
      <a:buClrTx/>
      <a:buSzTx/>
      <a:buFontTx/>
      <a:buNone/>
      <a:tabLst/>
      <a:defRPr kumimoji="0" sz="6000" b="0" i="0" u="none" strike="noStrike" cap="none" spc="0" normalizeH="0" baseline="0">
        <a:ln>
          <a:noFill/>
        </a:ln>
        <a:solidFill>
          <a:srgbClr val="FA5853"/>
        </a:solidFill>
        <a:effectLst/>
        <a:uFillTx/>
        <a:latin typeface="+mn-lt"/>
        <a:ea typeface="+mn-ea"/>
        <a:cs typeface="+mn-cs"/>
        <a:sym typeface="Roboto Regular"/>
      </a:defRPr>
    </a:lvl6pPr>
    <a:lvl7pPr marL="0" marR="0" indent="1371600" algn="r" defTabSz="584200" rtl="0" fontAlgn="auto" latinLnBrk="0" hangingPunct="0">
      <a:lnSpc>
        <a:spcPct val="100000"/>
      </a:lnSpc>
      <a:spcBef>
        <a:spcPts val="0"/>
      </a:spcBef>
      <a:spcAft>
        <a:spcPts val="0"/>
      </a:spcAft>
      <a:buClrTx/>
      <a:buSzTx/>
      <a:buFontTx/>
      <a:buNone/>
      <a:tabLst/>
      <a:defRPr kumimoji="0" sz="6000" b="0" i="0" u="none" strike="noStrike" cap="none" spc="0" normalizeH="0" baseline="0">
        <a:ln>
          <a:noFill/>
        </a:ln>
        <a:solidFill>
          <a:srgbClr val="FA5853"/>
        </a:solidFill>
        <a:effectLst/>
        <a:uFillTx/>
        <a:latin typeface="+mn-lt"/>
        <a:ea typeface="+mn-ea"/>
        <a:cs typeface="+mn-cs"/>
        <a:sym typeface="Roboto Regular"/>
      </a:defRPr>
    </a:lvl7pPr>
    <a:lvl8pPr marL="0" marR="0" indent="1600200" algn="r" defTabSz="584200" rtl="0" fontAlgn="auto" latinLnBrk="0" hangingPunct="0">
      <a:lnSpc>
        <a:spcPct val="100000"/>
      </a:lnSpc>
      <a:spcBef>
        <a:spcPts val="0"/>
      </a:spcBef>
      <a:spcAft>
        <a:spcPts val="0"/>
      </a:spcAft>
      <a:buClrTx/>
      <a:buSzTx/>
      <a:buFontTx/>
      <a:buNone/>
      <a:tabLst/>
      <a:defRPr kumimoji="0" sz="6000" b="0" i="0" u="none" strike="noStrike" cap="none" spc="0" normalizeH="0" baseline="0">
        <a:ln>
          <a:noFill/>
        </a:ln>
        <a:solidFill>
          <a:srgbClr val="FA5853"/>
        </a:solidFill>
        <a:effectLst/>
        <a:uFillTx/>
        <a:latin typeface="+mn-lt"/>
        <a:ea typeface="+mn-ea"/>
        <a:cs typeface="+mn-cs"/>
        <a:sym typeface="Roboto Regular"/>
      </a:defRPr>
    </a:lvl8pPr>
    <a:lvl9pPr marL="0" marR="0" indent="1828800" algn="r" defTabSz="584200" rtl="0" fontAlgn="auto" latinLnBrk="0" hangingPunct="0">
      <a:lnSpc>
        <a:spcPct val="100000"/>
      </a:lnSpc>
      <a:spcBef>
        <a:spcPts val="0"/>
      </a:spcBef>
      <a:spcAft>
        <a:spcPts val="0"/>
      </a:spcAft>
      <a:buClrTx/>
      <a:buSzTx/>
      <a:buFontTx/>
      <a:buNone/>
      <a:tabLst/>
      <a:defRPr kumimoji="0" sz="6000" b="0" i="0" u="none" strike="noStrike" cap="none" spc="0" normalizeH="0" baseline="0">
        <a:ln>
          <a:noFill/>
        </a:ln>
        <a:solidFill>
          <a:srgbClr val="FA5853"/>
        </a:solidFill>
        <a:effectLst/>
        <a:uFillTx/>
        <a:latin typeface="+mn-lt"/>
        <a:ea typeface="+mn-ea"/>
        <a:cs typeface="+mn-cs"/>
        <a:sym typeface="Roboto Regular"/>
      </a:defRPr>
    </a:lvl9pPr>
  </p:defaultTextStyle>
  <p:extLst>
    <p:ext uri="{EFAFB233-063F-42B5-8137-9DF3F51BA10A}">
      <p15:sldGuideLst xmlns:p15="http://schemas.microsoft.com/office/powerpoint/2012/main">
        <p15:guide id="1" orient="horz" pos="3072">
          <p15:clr>
            <a:srgbClr val="A4A3A4"/>
          </p15:clr>
        </p15:guide>
        <p15:guide id="2" pos="40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D51ADE6A-740E-44AE-83CC-AE7238B6C88D}" styleName="">
    <a:tblBg/>
    <a:wholeTbl>
      <a:tcTxStyle b="off" i="off">
        <a:fontRef idx="minor">
          <a:srgbClr val="2B4051"/>
        </a:fontRef>
        <a:srgbClr val="2B4051"/>
      </a:tcTxStyle>
      <a:tcStyle>
        <a:tcBdr>
          <a:left>
            <a:ln w="12700" cap="flat">
              <a:noFill/>
              <a:miter lim="400000"/>
            </a:ln>
          </a:left>
          <a:right>
            <a:ln w="12700" cap="flat">
              <a:noFill/>
              <a:miter lim="400000"/>
            </a:ln>
          </a:right>
          <a:top>
            <a:ln w="6350" cap="flat">
              <a:solidFill>
                <a:srgbClr val="F6AB04"/>
              </a:solidFill>
              <a:prstDash val="solid"/>
              <a:miter lim="400000"/>
            </a:ln>
          </a:top>
          <a:bottom>
            <a:ln w="6350" cap="flat">
              <a:solidFill>
                <a:srgbClr val="F6AB04"/>
              </a:solidFill>
              <a:prstDash val="solid"/>
              <a:miter lim="400000"/>
            </a:ln>
          </a:bottom>
          <a:insideH>
            <a:ln w="6350" cap="flat">
              <a:solidFill>
                <a:srgbClr val="F6AB04"/>
              </a:solidFill>
              <a:prstDash val="solid"/>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599"/>
  </p:normalViewPr>
  <p:slideViewPr>
    <p:cSldViewPr snapToGrid="0" snapToObjects="1">
      <p:cViewPr varScale="1">
        <p:scale>
          <a:sx n="74" d="100"/>
          <a:sy n="74" d="100"/>
        </p:scale>
        <p:origin x="768" y="192"/>
      </p:cViewPr>
      <p:guideLst>
        <p:guide orient="horz" pos="3072"/>
        <p:guide pos="409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3" name="Shape 73"/>
          <p:cNvSpPr>
            <a:spLocks noGrp="1" noRot="1" noChangeAspect="1"/>
          </p:cNvSpPr>
          <p:nvPr>
            <p:ph type="sldImg"/>
          </p:nvPr>
        </p:nvSpPr>
        <p:spPr>
          <a:xfrm>
            <a:off x="1143000" y="685800"/>
            <a:ext cx="4572000" cy="3429000"/>
          </a:xfrm>
          <a:prstGeom prst="rect">
            <a:avLst/>
          </a:prstGeom>
        </p:spPr>
        <p:txBody>
          <a:bodyPr/>
          <a:lstStyle/>
          <a:p>
            <a:endParaRPr/>
          </a:p>
        </p:txBody>
      </p:sp>
      <p:sp>
        <p:nvSpPr>
          <p:cNvPr id="74" name="Shape 74"/>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236705779"/>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amp; Subtitle">
    <p:spTree>
      <p:nvGrpSpPr>
        <p:cNvPr id="1" name=""/>
        <p:cNvGrpSpPr/>
        <p:nvPr/>
      </p:nvGrpSpPr>
      <p:grpSpPr>
        <a:xfrm>
          <a:off x="0" y="0"/>
          <a:ext cx="0" cy="0"/>
          <a:chOff x="0" y="0"/>
          <a:chExt cx="0" cy="0"/>
        </a:xfrm>
      </p:grpSpPr>
      <p:sp>
        <p:nvSpPr>
          <p:cNvPr id="13" name="Shape 13"/>
          <p:cNvSpPr/>
          <p:nvPr/>
        </p:nvSpPr>
        <p:spPr>
          <a:xfrm>
            <a:off x="-23389" y="-19748"/>
            <a:ext cx="13051578" cy="6862023"/>
          </a:xfrm>
          <a:prstGeom prst="rect">
            <a:avLst/>
          </a:prstGeom>
          <a:solidFill>
            <a:srgbClr val="D84942"/>
          </a:solidFill>
          <a:ln w="12700">
            <a:miter lim="400000"/>
          </a:ln>
        </p:spPr>
        <p:txBody>
          <a:bodyPr lIns="50800" tIns="50800" rIns="50800" bIns="50800" anchor="ctr"/>
          <a:lstStyle/>
          <a:p>
            <a:pPr algn="ctr">
              <a:defRPr sz="2400">
                <a:solidFill>
                  <a:srgbClr val="FFFFFF"/>
                </a:solidFill>
                <a:latin typeface="Helvetica Light"/>
                <a:ea typeface="Helvetica Light"/>
                <a:cs typeface="Helvetica Light"/>
                <a:sym typeface="Helvetica Light"/>
              </a:defRPr>
            </a:pPr>
            <a:endParaRPr/>
          </a:p>
        </p:txBody>
      </p:sp>
      <p:sp>
        <p:nvSpPr>
          <p:cNvPr id="14" name="Shape 14"/>
          <p:cNvSpPr/>
          <p:nvPr/>
        </p:nvSpPr>
        <p:spPr>
          <a:xfrm>
            <a:off x="-23389" y="6701890"/>
            <a:ext cx="13051578" cy="3055343"/>
          </a:xfrm>
          <a:prstGeom prst="rect">
            <a:avLst/>
          </a:prstGeom>
          <a:solidFill>
            <a:srgbClr val="2B4051"/>
          </a:solidFill>
          <a:ln w="12700">
            <a:miter lim="400000"/>
          </a:ln>
        </p:spPr>
        <p:txBody>
          <a:bodyPr lIns="50800" tIns="50800" rIns="50800" bIns="50800" anchor="ctr"/>
          <a:lstStyle/>
          <a:p>
            <a:pPr algn="ctr">
              <a:defRPr sz="2400">
                <a:solidFill>
                  <a:srgbClr val="FFFFFF"/>
                </a:solidFill>
                <a:latin typeface="Helvetica Light"/>
                <a:ea typeface="Helvetica Light"/>
                <a:cs typeface="Helvetica Light"/>
                <a:sym typeface="Helvetica Light"/>
              </a:defRPr>
            </a:pPr>
            <a:endParaRPr/>
          </a:p>
        </p:txBody>
      </p:sp>
      <p:sp>
        <p:nvSpPr>
          <p:cNvPr id="16" name="Shape 16"/>
          <p:cNvSpPr>
            <a:spLocks noGrp="1"/>
          </p:cNvSpPr>
          <p:nvPr>
            <p:ph type="body" sz="quarter" idx="13"/>
          </p:nvPr>
        </p:nvSpPr>
        <p:spPr>
          <a:xfrm>
            <a:off x="6833947" y="6936529"/>
            <a:ext cx="5466252" cy="457201"/>
          </a:xfrm>
          <a:prstGeom prst="rect">
            <a:avLst/>
          </a:prstGeom>
        </p:spPr>
        <p:txBody>
          <a:bodyPr>
            <a:spAutoFit/>
          </a:bodyPr>
          <a:lstStyle/>
          <a:p>
            <a:pPr marL="0" marR="76200" indent="0" algn="r">
              <a:lnSpc>
                <a:spcPct val="100000"/>
              </a:lnSpc>
              <a:buClrTx/>
              <a:buSzTx/>
              <a:buNone/>
              <a:defRPr>
                <a:solidFill>
                  <a:srgbClr val="FFFFFF"/>
                </a:solidFill>
              </a:defRPr>
            </a:pPr>
            <a:endParaRPr/>
          </a:p>
        </p:txBody>
      </p:sp>
      <p:sp>
        <p:nvSpPr>
          <p:cNvPr id="17" name="Shape 17"/>
          <p:cNvSpPr>
            <a:spLocks noGrp="1"/>
          </p:cNvSpPr>
          <p:nvPr>
            <p:ph type="body" sz="quarter" idx="14"/>
          </p:nvPr>
        </p:nvSpPr>
        <p:spPr>
          <a:xfrm>
            <a:off x="342873" y="5632119"/>
            <a:ext cx="1572072" cy="1003301"/>
          </a:xfrm>
          <a:prstGeom prst="rect">
            <a:avLst/>
          </a:prstGeom>
        </p:spPr>
        <p:txBody>
          <a:bodyPr wrap="none" anchor="b">
            <a:spAutoFit/>
          </a:bodyPr>
          <a:lstStyle/>
          <a:p>
            <a:pPr marL="0" indent="0">
              <a:lnSpc>
                <a:spcPct val="100000"/>
              </a:lnSpc>
              <a:buClrTx/>
              <a:buSzTx/>
              <a:buNone/>
              <a:defRPr sz="6000">
                <a:solidFill>
                  <a:srgbClr val="FFFFFF"/>
                </a:solidFill>
              </a:defRPr>
            </a:pPr>
            <a:endParaRPr/>
          </a:p>
        </p:txBody>
      </p:sp>
      <p:sp>
        <p:nvSpPr>
          <p:cNvPr id="18" name="Shape 18"/>
          <p:cNvSpPr>
            <a:spLocks noGrp="1"/>
          </p:cNvSpPr>
          <p:nvPr>
            <p:ph type="sldNum" sz="quarter" idx="2"/>
          </p:nvPr>
        </p:nvSpPr>
        <p:spPr>
          <a:prstGeom prst="rect">
            <a:avLst/>
          </a:prstGeom>
        </p:spPr>
        <p:txBody>
          <a:bodyPr/>
          <a:lstStyle/>
          <a:p>
            <a:fld id="{86CB4B4D-7CA3-9044-876B-883B54F8677D}" type="slidenum">
              <a:t>‹#›</a:t>
            </a:fld>
            <a:endParaRPr/>
          </a:p>
        </p:txBody>
      </p:sp>
      <p:pic>
        <p:nvPicPr>
          <p:cNvPr id="8" name="BSlogo-white-yellowsun.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7388" y="8679619"/>
            <a:ext cx="4237509" cy="576771"/>
          </a:xfrm>
          <a:prstGeom prst="rect">
            <a:avLst/>
          </a:prstGeom>
          <a:ln w="12700">
            <a:miter lim="400000"/>
          </a:ln>
        </p:spPr>
      </p:pic>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Title &amp; Subtitle copy">
    <p:spTree>
      <p:nvGrpSpPr>
        <p:cNvPr id="1" name=""/>
        <p:cNvGrpSpPr/>
        <p:nvPr/>
      </p:nvGrpSpPr>
      <p:grpSpPr>
        <a:xfrm>
          <a:off x="0" y="0"/>
          <a:ext cx="0" cy="0"/>
          <a:chOff x="0" y="0"/>
          <a:chExt cx="0" cy="0"/>
        </a:xfrm>
      </p:grpSpPr>
      <p:sp>
        <p:nvSpPr>
          <p:cNvPr id="37" name="Shape 37"/>
          <p:cNvSpPr/>
          <p:nvPr/>
        </p:nvSpPr>
        <p:spPr>
          <a:xfrm>
            <a:off x="-23389" y="6701890"/>
            <a:ext cx="13051578" cy="3055343"/>
          </a:xfrm>
          <a:prstGeom prst="rect">
            <a:avLst/>
          </a:prstGeom>
          <a:solidFill>
            <a:srgbClr val="2B4051"/>
          </a:solidFill>
          <a:ln w="12700">
            <a:miter lim="400000"/>
          </a:ln>
        </p:spPr>
        <p:txBody>
          <a:bodyPr lIns="50800" tIns="50800" rIns="50800" bIns="50800" anchor="ctr"/>
          <a:lstStyle/>
          <a:p>
            <a:pPr algn="ctr">
              <a:defRPr sz="2400">
                <a:solidFill>
                  <a:srgbClr val="FFFFFF"/>
                </a:solidFill>
                <a:latin typeface="Helvetica Light"/>
                <a:ea typeface="Helvetica Light"/>
                <a:cs typeface="Helvetica Light"/>
                <a:sym typeface="Helvetica Light"/>
              </a:defRPr>
            </a:pPr>
            <a:endParaRPr/>
          </a:p>
        </p:txBody>
      </p:sp>
      <p:sp>
        <p:nvSpPr>
          <p:cNvPr id="39" name="Shape 39"/>
          <p:cNvSpPr>
            <a:spLocks noGrp="1"/>
          </p:cNvSpPr>
          <p:nvPr>
            <p:ph type="body" sz="quarter" idx="13"/>
          </p:nvPr>
        </p:nvSpPr>
        <p:spPr>
          <a:xfrm>
            <a:off x="1958695" y="6705505"/>
            <a:ext cx="10464801" cy="1422401"/>
          </a:xfrm>
          <a:prstGeom prst="rect">
            <a:avLst/>
          </a:prstGeom>
        </p:spPr>
        <p:txBody>
          <a:bodyPr/>
          <a:lstStyle>
            <a:lvl1pPr marL="0" indent="0" algn="r">
              <a:lnSpc>
                <a:spcPct val="100000"/>
              </a:lnSpc>
              <a:buClrTx/>
              <a:buSzTx/>
              <a:buNone/>
              <a:defRPr sz="6000">
                <a:solidFill>
                  <a:srgbClr val="FA5853"/>
                </a:solidFill>
              </a:defRPr>
            </a:lvl1pPr>
          </a:lstStyle>
          <a:p>
            <a:r>
              <a:t>Title Text</a:t>
            </a:r>
          </a:p>
        </p:txBody>
      </p:sp>
      <p:sp>
        <p:nvSpPr>
          <p:cNvPr id="40" name="Shape 40"/>
          <p:cNvSpPr>
            <a:spLocks noGrp="1"/>
          </p:cNvSpPr>
          <p:nvPr>
            <p:ph type="body" sz="quarter" idx="14"/>
          </p:nvPr>
        </p:nvSpPr>
        <p:spPr>
          <a:xfrm>
            <a:off x="6139781" y="8224499"/>
            <a:ext cx="6283715" cy="1422401"/>
          </a:xfrm>
          <a:prstGeom prst="rect">
            <a:avLst/>
          </a:prstGeom>
        </p:spPr>
        <p:txBody>
          <a:bodyPr/>
          <a:lstStyle>
            <a:lvl1pPr marL="0" marR="56388" indent="0" algn="r" defTabSz="432308">
              <a:lnSpc>
                <a:spcPct val="100000"/>
              </a:lnSpc>
              <a:buClrTx/>
              <a:buSzTx/>
              <a:buNone/>
              <a:defRPr sz="1776">
                <a:solidFill>
                  <a:srgbClr val="FFFFFF"/>
                </a:solidFill>
              </a:defRPr>
            </a:lvl1pPr>
            <a:lvl2pPr marL="0" marR="56388" indent="169163" algn="r" defTabSz="432308">
              <a:lnSpc>
                <a:spcPct val="100000"/>
              </a:lnSpc>
              <a:buClrTx/>
              <a:buSzTx/>
              <a:buNone/>
              <a:defRPr sz="1776">
                <a:solidFill>
                  <a:srgbClr val="FFFFFF"/>
                </a:solidFill>
              </a:defRPr>
            </a:lvl2pPr>
            <a:lvl3pPr marL="0" marR="56388" indent="338327" algn="r" defTabSz="432308">
              <a:lnSpc>
                <a:spcPct val="100000"/>
              </a:lnSpc>
              <a:buClrTx/>
              <a:buSzTx/>
              <a:buNone/>
              <a:defRPr sz="1776">
                <a:solidFill>
                  <a:srgbClr val="FFFFFF"/>
                </a:solidFill>
              </a:defRPr>
            </a:lvl3pPr>
            <a:lvl4pPr marL="0" marR="56388" indent="507491" algn="r" defTabSz="432308">
              <a:lnSpc>
                <a:spcPct val="100000"/>
              </a:lnSpc>
              <a:buClrTx/>
              <a:buSzTx/>
              <a:buNone/>
              <a:defRPr sz="1776">
                <a:solidFill>
                  <a:srgbClr val="FFFFFF"/>
                </a:solidFill>
              </a:defRPr>
            </a:lvl4pPr>
            <a:lvl5pPr marL="0" marR="56388" indent="676655" algn="r" defTabSz="432308">
              <a:lnSpc>
                <a:spcPct val="100000"/>
              </a:lnSpc>
              <a:buClrTx/>
              <a:buSzTx/>
              <a:buNone/>
              <a:defRPr sz="1776">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sp>
        <p:nvSpPr>
          <p:cNvPr id="41" name="Shape 41"/>
          <p:cNvSpPr>
            <a:spLocks noGrp="1"/>
          </p:cNvSpPr>
          <p:nvPr>
            <p:ph type="sldNum" sz="quarter" idx="2"/>
          </p:nvPr>
        </p:nvSpPr>
        <p:spPr>
          <a:prstGeom prst="rect">
            <a:avLst/>
          </a:prstGeom>
        </p:spPr>
        <p:txBody>
          <a:bodyPr/>
          <a:lstStyle/>
          <a:p>
            <a:fld id="{86CB4B4D-7CA3-9044-876B-883B54F8677D}" type="slidenum">
              <a:t>‹#›</a:t>
            </a:fld>
            <a:endParaRPr/>
          </a:p>
        </p:txBody>
      </p:sp>
      <p:pic>
        <p:nvPicPr>
          <p:cNvPr id="7" name="BSlogo-white-yellowsun.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7388" y="8679619"/>
            <a:ext cx="4237509" cy="576771"/>
          </a:xfrm>
          <a:prstGeom prst="rect">
            <a:avLst/>
          </a:prstGeom>
          <a:ln w="12700">
            <a:miter lim="400000"/>
          </a:ln>
        </p:spPr>
      </p:pic>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8" name="Shape 48"/>
          <p:cNvSpPr>
            <a:spLocks noGrp="1"/>
          </p:cNvSpPr>
          <p:nvPr>
            <p:ph type="title"/>
          </p:nvPr>
        </p:nvSpPr>
        <p:spPr>
          <a:prstGeom prst="rect">
            <a:avLst/>
          </a:prstGeom>
        </p:spPr>
        <p:txBody>
          <a:bodyPr/>
          <a:lstStyle/>
          <a:p>
            <a:r>
              <a:t>Title Text</a:t>
            </a:r>
          </a:p>
        </p:txBody>
      </p:sp>
      <p:sp>
        <p:nvSpPr>
          <p:cNvPr id="49" name="Shape 49"/>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0" name="Shape 50"/>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Title &amp; Bullets copy">
    <p:spTree>
      <p:nvGrpSpPr>
        <p:cNvPr id="1" name=""/>
        <p:cNvGrpSpPr/>
        <p:nvPr/>
      </p:nvGrpSpPr>
      <p:grpSpPr>
        <a:xfrm>
          <a:off x="0" y="0"/>
          <a:ext cx="0" cy="0"/>
          <a:chOff x="0" y="0"/>
          <a:chExt cx="0" cy="0"/>
        </a:xfrm>
      </p:grpSpPr>
      <p:sp>
        <p:nvSpPr>
          <p:cNvPr id="67" name="Shape 67"/>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952500" y="444500"/>
            <a:ext cx="11099800" cy="11221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rmAutofit/>
          </a:bodyPr>
          <a:lstStyle/>
          <a:p>
            <a:r>
              <a:t>Title Text</a:t>
            </a:r>
          </a:p>
        </p:txBody>
      </p:sp>
      <p:sp>
        <p:nvSpPr>
          <p:cNvPr id="3" name="Shape 3"/>
          <p:cNvSpPr>
            <a:spLocks noGrp="1"/>
          </p:cNvSpPr>
          <p:nvPr>
            <p:ph type="body" idx="1"/>
          </p:nvPr>
        </p:nvSpPr>
        <p:spPr>
          <a:xfrm>
            <a:off x="952500" y="2077307"/>
            <a:ext cx="11099800" cy="6104978"/>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rmAutofit/>
          </a:bodyPr>
          <a:lstStyle/>
          <a:p>
            <a:r>
              <a:t>Body Level One</a:t>
            </a:r>
          </a:p>
          <a:p>
            <a:pPr lvl="1"/>
            <a:r>
              <a:t>Body Level Two</a:t>
            </a:r>
          </a:p>
          <a:p>
            <a:pPr lvl="2"/>
            <a:r>
              <a:t>Body Level Three</a:t>
            </a:r>
          </a:p>
          <a:p>
            <a:pPr lvl="3"/>
            <a:r>
              <a:t>Body Level Four</a:t>
            </a:r>
          </a:p>
          <a:p>
            <a:pPr lvl="4"/>
            <a:r>
              <a:t>Body Level Five</a:t>
            </a:r>
          </a:p>
        </p:txBody>
      </p:sp>
      <p:sp>
        <p:nvSpPr>
          <p:cNvPr id="4" name="Shape 4"/>
          <p:cNvSpPr/>
          <p:nvPr/>
        </p:nvSpPr>
        <p:spPr>
          <a:xfrm>
            <a:off x="-23389" y="8383530"/>
            <a:ext cx="13051578" cy="1389818"/>
          </a:xfrm>
          <a:prstGeom prst="rect">
            <a:avLst/>
          </a:prstGeom>
          <a:solidFill>
            <a:srgbClr val="2B4051"/>
          </a:solidFill>
          <a:ln w="12700">
            <a:miter lim="400000"/>
          </a:ln>
        </p:spPr>
        <p:txBody>
          <a:bodyPr lIns="50800" tIns="50800" rIns="50800" bIns="50800" anchor="ctr"/>
          <a:lstStyle/>
          <a:p>
            <a:pPr algn="ctr">
              <a:defRPr sz="2400">
                <a:solidFill>
                  <a:srgbClr val="FFFFFF"/>
                </a:solidFill>
                <a:latin typeface="Helvetica Light"/>
                <a:ea typeface="Helvetica Light"/>
                <a:cs typeface="Helvetica Light"/>
                <a:sym typeface="Helvetica Light"/>
              </a:defRPr>
            </a:pPr>
            <a:endParaRPr/>
          </a:p>
        </p:txBody>
      </p:sp>
      <p:pic>
        <p:nvPicPr>
          <p:cNvPr id="5" name="BSlogo-white-yellowsun.png"/>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030579" y="8900488"/>
            <a:ext cx="2614797" cy="355902"/>
          </a:xfrm>
          <a:prstGeom prst="rect">
            <a:avLst/>
          </a:prstGeom>
          <a:ln w="12700">
            <a:miter lim="400000"/>
          </a:ln>
        </p:spPr>
      </p:pic>
      <p:sp>
        <p:nvSpPr>
          <p:cNvPr id="6" name="Shape 6"/>
          <p:cNvSpPr>
            <a:spLocks noGrp="1"/>
          </p:cNvSpPr>
          <p:nvPr>
            <p:ph type="sldNum" sz="quarter" idx="2"/>
          </p:nvPr>
        </p:nvSpPr>
        <p:spPr>
          <a:xfrm>
            <a:off x="6311798" y="9251950"/>
            <a:ext cx="368504" cy="381000"/>
          </a:xfrm>
          <a:prstGeom prst="rect">
            <a:avLst/>
          </a:prstGeom>
          <a:ln w="12700">
            <a:miter lim="400000"/>
          </a:ln>
        </p:spPr>
        <p:txBody>
          <a:bodyPr wrap="none" lIns="50800" tIns="50800" rIns="50800" bIns="50800">
            <a:spAutoFit/>
          </a:bodyPr>
          <a:lstStyle>
            <a:lvl1pPr algn="ctr">
              <a:defRPr sz="1800">
                <a:solidFill>
                  <a:srgbClr val="000000"/>
                </a:solidFill>
                <a:latin typeface="Helvetica Light"/>
                <a:ea typeface="Helvetica Light"/>
                <a:cs typeface="Helvetica Light"/>
                <a:sym typeface="Helvetica Light"/>
              </a:defRPr>
            </a:lvl1pPr>
          </a:lstStyle>
          <a:p>
            <a:fld id="{86CB4B4D-7CA3-9044-876B-883B54F8677D}" type="slidenum">
              <a:t>‹#›</a:t>
            </a:fld>
            <a:endParaRPr/>
          </a:p>
        </p:txBody>
      </p:sp>
    </p:spTree>
  </p:cSld>
  <p:clrMap bg1="dk1" tx1="lt1" bg2="dk2" tx2="lt2" accent1="accent1" accent2="accent2" accent3="accent3" accent4="accent4" accent5="accent5" accent6="accent6" hlink="hlink" folHlink="folHlink"/>
  <p:sldLayoutIdLst>
    <p:sldLayoutId id="2147483649" r:id="rId1"/>
    <p:sldLayoutId id="2147483651" r:id="rId2"/>
    <p:sldLayoutId id="2147483652" r:id="rId3"/>
    <p:sldLayoutId id="2147483654" r:id="rId4"/>
  </p:sldLayoutIdLst>
  <p:transition spd="med"/>
  <p:txStyles>
    <p:titleStyle>
      <a:lvl1pPr marL="0" marR="0" indent="0" algn="l" defTabSz="584200" rtl="0" latinLnBrk="0">
        <a:lnSpc>
          <a:spcPct val="100000"/>
        </a:lnSpc>
        <a:spcBef>
          <a:spcPts val="0"/>
        </a:spcBef>
        <a:spcAft>
          <a:spcPts val="0"/>
        </a:spcAft>
        <a:buClrTx/>
        <a:buSzTx/>
        <a:buFontTx/>
        <a:buNone/>
        <a:tabLst/>
        <a:defRPr sz="6000" b="0" i="0" u="none" strike="noStrike" cap="none" spc="0" baseline="0">
          <a:ln>
            <a:noFill/>
          </a:ln>
          <a:solidFill>
            <a:srgbClr val="FA5853"/>
          </a:solidFill>
          <a:uFillTx/>
          <a:latin typeface="+mn-lt"/>
          <a:ea typeface="+mn-ea"/>
          <a:cs typeface="+mn-cs"/>
          <a:sym typeface="Roboto Regular"/>
        </a:defRPr>
      </a:lvl1pPr>
      <a:lvl2pPr marL="0" marR="0" indent="228600" algn="l" defTabSz="584200" rtl="0" latinLnBrk="0">
        <a:lnSpc>
          <a:spcPct val="100000"/>
        </a:lnSpc>
        <a:spcBef>
          <a:spcPts val="0"/>
        </a:spcBef>
        <a:spcAft>
          <a:spcPts val="0"/>
        </a:spcAft>
        <a:buClrTx/>
        <a:buSzTx/>
        <a:buFontTx/>
        <a:buNone/>
        <a:tabLst/>
        <a:defRPr sz="6000" b="0" i="0" u="none" strike="noStrike" cap="none" spc="0" baseline="0">
          <a:ln>
            <a:noFill/>
          </a:ln>
          <a:solidFill>
            <a:srgbClr val="FA5853"/>
          </a:solidFill>
          <a:uFillTx/>
          <a:latin typeface="+mn-lt"/>
          <a:ea typeface="+mn-ea"/>
          <a:cs typeface="+mn-cs"/>
          <a:sym typeface="Roboto Regular"/>
        </a:defRPr>
      </a:lvl2pPr>
      <a:lvl3pPr marL="0" marR="0" indent="457200" algn="l" defTabSz="584200" rtl="0" latinLnBrk="0">
        <a:lnSpc>
          <a:spcPct val="100000"/>
        </a:lnSpc>
        <a:spcBef>
          <a:spcPts val="0"/>
        </a:spcBef>
        <a:spcAft>
          <a:spcPts val="0"/>
        </a:spcAft>
        <a:buClrTx/>
        <a:buSzTx/>
        <a:buFontTx/>
        <a:buNone/>
        <a:tabLst/>
        <a:defRPr sz="6000" b="0" i="0" u="none" strike="noStrike" cap="none" spc="0" baseline="0">
          <a:ln>
            <a:noFill/>
          </a:ln>
          <a:solidFill>
            <a:srgbClr val="FA5853"/>
          </a:solidFill>
          <a:uFillTx/>
          <a:latin typeface="+mn-lt"/>
          <a:ea typeface="+mn-ea"/>
          <a:cs typeface="+mn-cs"/>
          <a:sym typeface="Roboto Regular"/>
        </a:defRPr>
      </a:lvl3pPr>
      <a:lvl4pPr marL="0" marR="0" indent="685800" algn="l" defTabSz="584200" rtl="0" latinLnBrk="0">
        <a:lnSpc>
          <a:spcPct val="100000"/>
        </a:lnSpc>
        <a:spcBef>
          <a:spcPts val="0"/>
        </a:spcBef>
        <a:spcAft>
          <a:spcPts val="0"/>
        </a:spcAft>
        <a:buClrTx/>
        <a:buSzTx/>
        <a:buFontTx/>
        <a:buNone/>
        <a:tabLst/>
        <a:defRPr sz="6000" b="0" i="0" u="none" strike="noStrike" cap="none" spc="0" baseline="0">
          <a:ln>
            <a:noFill/>
          </a:ln>
          <a:solidFill>
            <a:srgbClr val="FA5853"/>
          </a:solidFill>
          <a:uFillTx/>
          <a:latin typeface="+mn-lt"/>
          <a:ea typeface="+mn-ea"/>
          <a:cs typeface="+mn-cs"/>
          <a:sym typeface="Roboto Regular"/>
        </a:defRPr>
      </a:lvl4pPr>
      <a:lvl5pPr marL="0" marR="0" indent="914400" algn="l" defTabSz="584200" rtl="0" latinLnBrk="0">
        <a:lnSpc>
          <a:spcPct val="100000"/>
        </a:lnSpc>
        <a:spcBef>
          <a:spcPts val="0"/>
        </a:spcBef>
        <a:spcAft>
          <a:spcPts val="0"/>
        </a:spcAft>
        <a:buClrTx/>
        <a:buSzTx/>
        <a:buFontTx/>
        <a:buNone/>
        <a:tabLst/>
        <a:defRPr sz="6000" b="0" i="0" u="none" strike="noStrike" cap="none" spc="0" baseline="0">
          <a:ln>
            <a:noFill/>
          </a:ln>
          <a:solidFill>
            <a:srgbClr val="FA5853"/>
          </a:solidFill>
          <a:uFillTx/>
          <a:latin typeface="+mn-lt"/>
          <a:ea typeface="+mn-ea"/>
          <a:cs typeface="+mn-cs"/>
          <a:sym typeface="Roboto Regular"/>
        </a:defRPr>
      </a:lvl5pPr>
      <a:lvl6pPr marL="0" marR="0" indent="1143000" algn="l" defTabSz="584200" rtl="0" latinLnBrk="0">
        <a:lnSpc>
          <a:spcPct val="100000"/>
        </a:lnSpc>
        <a:spcBef>
          <a:spcPts val="0"/>
        </a:spcBef>
        <a:spcAft>
          <a:spcPts val="0"/>
        </a:spcAft>
        <a:buClrTx/>
        <a:buSzTx/>
        <a:buFontTx/>
        <a:buNone/>
        <a:tabLst/>
        <a:defRPr sz="6000" b="0" i="0" u="none" strike="noStrike" cap="none" spc="0" baseline="0">
          <a:ln>
            <a:noFill/>
          </a:ln>
          <a:solidFill>
            <a:srgbClr val="FA5853"/>
          </a:solidFill>
          <a:uFillTx/>
          <a:latin typeface="+mn-lt"/>
          <a:ea typeface="+mn-ea"/>
          <a:cs typeface="+mn-cs"/>
          <a:sym typeface="Roboto Regular"/>
        </a:defRPr>
      </a:lvl6pPr>
      <a:lvl7pPr marL="0" marR="0" indent="1371600" algn="l" defTabSz="584200" rtl="0" latinLnBrk="0">
        <a:lnSpc>
          <a:spcPct val="100000"/>
        </a:lnSpc>
        <a:spcBef>
          <a:spcPts val="0"/>
        </a:spcBef>
        <a:spcAft>
          <a:spcPts val="0"/>
        </a:spcAft>
        <a:buClrTx/>
        <a:buSzTx/>
        <a:buFontTx/>
        <a:buNone/>
        <a:tabLst/>
        <a:defRPr sz="6000" b="0" i="0" u="none" strike="noStrike" cap="none" spc="0" baseline="0">
          <a:ln>
            <a:noFill/>
          </a:ln>
          <a:solidFill>
            <a:srgbClr val="FA5853"/>
          </a:solidFill>
          <a:uFillTx/>
          <a:latin typeface="+mn-lt"/>
          <a:ea typeface="+mn-ea"/>
          <a:cs typeface="+mn-cs"/>
          <a:sym typeface="Roboto Regular"/>
        </a:defRPr>
      </a:lvl7pPr>
      <a:lvl8pPr marL="0" marR="0" indent="1600200" algn="l" defTabSz="584200" rtl="0" latinLnBrk="0">
        <a:lnSpc>
          <a:spcPct val="100000"/>
        </a:lnSpc>
        <a:spcBef>
          <a:spcPts val="0"/>
        </a:spcBef>
        <a:spcAft>
          <a:spcPts val="0"/>
        </a:spcAft>
        <a:buClrTx/>
        <a:buSzTx/>
        <a:buFontTx/>
        <a:buNone/>
        <a:tabLst/>
        <a:defRPr sz="6000" b="0" i="0" u="none" strike="noStrike" cap="none" spc="0" baseline="0">
          <a:ln>
            <a:noFill/>
          </a:ln>
          <a:solidFill>
            <a:srgbClr val="FA5853"/>
          </a:solidFill>
          <a:uFillTx/>
          <a:latin typeface="+mn-lt"/>
          <a:ea typeface="+mn-ea"/>
          <a:cs typeface="+mn-cs"/>
          <a:sym typeface="Roboto Regular"/>
        </a:defRPr>
      </a:lvl8pPr>
      <a:lvl9pPr marL="0" marR="0" indent="1828800" algn="l" defTabSz="584200" rtl="0" latinLnBrk="0">
        <a:lnSpc>
          <a:spcPct val="100000"/>
        </a:lnSpc>
        <a:spcBef>
          <a:spcPts val="0"/>
        </a:spcBef>
        <a:spcAft>
          <a:spcPts val="0"/>
        </a:spcAft>
        <a:buClrTx/>
        <a:buSzTx/>
        <a:buFontTx/>
        <a:buNone/>
        <a:tabLst/>
        <a:defRPr sz="6000" b="0" i="0" u="none" strike="noStrike" cap="none" spc="0" baseline="0">
          <a:ln>
            <a:noFill/>
          </a:ln>
          <a:solidFill>
            <a:srgbClr val="FA5853"/>
          </a:solidFill>
          <a:uFillTx/>
          <a:latin typeface="+mn-lt"/>
          <a:ea typeface="+mn-ea"/>
          <a:cs typeface="+mn-cs"/>
          <a:sym typeface="Roboto Regular"/>
        </a:defRPr>
      </a:lvl9pPr>
    </p:titleStyle>
    <p:bodyStyle>
      <a:lvl1pPr marL="296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1pPr>
      <a:lvl2pPr marL="7408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2pPr>
      <a:lvl3pPr marL="1185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3pPr>
      <a:lvl4pPr marL="16298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4pPr>
      <a:lvl5pPr marL="2074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5pPr>
      <a:lvl6pPr marL="25188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6pPr>
      <a:lvl7pPr marL="2963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7pPr>
      <a:lvl8pPr marL="34078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8pPr>
      <a:lvl9pPr marL="3852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www.boardsource.org/eweb/DynamicPage.aspx?Action=Add&amp;ObjectKeyFrom=1A83491A-9853-4C87-86A4-F7D95601C2E2&amp;WebCode=ProdDetailAdd&amp;DoNotSave=yes&amp;ParentObject=CentralizedOrderEntry&amp;ParentDataObject=Invoice%20Detail&amp;ivd_formkey=69202792-63d7-4ba2-bf4e-a0da41270555&amp;ivd_cst_key=60bc6b60-2a97-4822-812b-1a4c15034a1c&amp;ivd_prc_prd_key=F4140B60-8A62-4E1E-8DF1-9E1CE78E2B16" TargetMode="External"/><Relationship Id="rId2" Type="http://schemas.openxmlformats.org/officeDocument/2006/relationships/hyperlink" Target="https://my.boardsource.org/eweb/DynamicPage.aspx?Action=Add&amp;ObjectKeyFrom=1A83491A-9853-4C87-86A4-F7D95601C2E2&amp;WebCode=ProdDetailAdd&amp;DoNotSave=yes&amp;ParentObject=CentralizedOrderEntry&amp;ParentDataObject=Invoice%20Detail&amp;ivd_formkey=69202792-63d7-4ba2-bf4e-a0da41270555&amp;ivd_cst_key=00000000-0000-0000-0000-000000000000&amp;ivd_prc_prd_key=F4140B60-8A62-4E1E-8DF1-9E1CE78E2B16" TargetMode="External"/><Relationship Id="rId1" Type="http://schemas.openxmlformats.org/officeDocument/2006/relationships/slideLayout" Target="../slideLayouts/slideLayout3.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Shape 76"/>
          <p:cNvSpPr>
            <a:spLocks noGrp="1"/>
          </p:cNvSpPr>
          <p:nvPr>
            <p:ph type="body" idx="13"/>
          </p:nvPr>
        </p:nvSpPr>
        <p:spPr>
          <a:xfrm>
            <a:off x="5469629" y="6965391"/>
            <a:ext cx="6830570" cy="1210588"/>
          </a:xfrm>
          <a:prstGeom prst="rect">
            <a:avLst/>
          </a:prstGeom>
          <a:extLst>
            <a:ext uri="{C572A759-6A51-4108-AA02-DFA0A04FC94B}">
              <ma14:wrappingTextBoxFlag xmlns:ma14="http://schemas.microsoft.com/office/mac/drawingml/2011/main" xmlns="" val="1"/>
            </a:ext>
          </a:extLst>
        </p:spPr>
        <p:txBody>
          <a:bodyPr/>
          <a:lstStyle>
            <a:lvl1pPr marL="0" marR="76200" indent="0" algn="r">
              <a:lnSpc>
                <a:spcPct val="100000"/>
              </a:lnSpc>
              <a:buClrTx/>
              <a:buSzTx/>
              <a:buNone/>
              <a:defRPr>
                <a:solidFill>
                  <a:srgbClr val="FFFFFF"/>
                </a:solidFill>
              </a:defRPr>
            </a:lvl1pPr>
          </a:lstStyle>
          <a:p>
            <a:r>
              <a:rPr lang="en-US" dirty="0"/>
              <a:t>A guide for nonprofit board leaders on bylaw clauses specific to the board of directors</a:t>
            </a:r>
            <a:endParaRPr dirty="0"/>
          </a:p>
        </p:txBody>
      </p:sp>
      <p:sp>
        <p:nvSpPr>
          <p:cNvPr id="77" name="Shape 77"/>
          <p:cNvSpPr>
            <a:spLocks noGrp="1"/>
          </p:cNvSpPr>
          <p:nvPr>
            <p:ph type="body" idx="14"/>
          </p:nvPr>
        </p:nvSpPr>
        <p:spPr>
          <a:xfrm>
            <a:off x="415033" y="3768721"/>
            <a:ext cx="10419419" cy="2564805"/>
          </a:xfrm>
          <a:prstGeom prst="rect">
            <a:avLst/>
          </a:prstGeom>
          <a:extLst>
            <a:ext uri="{C572A759-6A51-4108-AA02-DFA0A04FC94B}">
              <ma14:wrappingTextBoxFlag xmlns:ma14="http://schemas.microsoft.com/office/mac/drawingml/2011/main" xmlns="" val="1"/>
            </a:ext>
          </a:extLst>
        </p:spPr>
        <p:txBody>
          <a:bodyPr/>
          <a:lstStyle>
            <a:lvl1pPr marL="0" indent="0">
              <a:lnSpc>
                <a:spcPct val="100000"/>
              </a:lnSpc>
              <a:buClrTx/>
              <a:buSzTx/>
              <a:buNone/>
              <a:defRPr sz="6000">
                <a:solidFill>
                  <a:srgbClr val="FFFFFF"/>
                </a:solidFill>
              </a:defRPr>
            </a:lvl1pPr>
          </a:lstStyle>
          <a:p>
            <a:r>
              <a:rPr lang="en-US" sz="10000" dirty="0"/>
              <a:t>Bylaws:</a:t>
            </a:r>
            <a:br>
              <a:rPr lang="en-US" dirty="0"/>
            </a:br>
            <a:r>
              <a:rPr lang="en-US" dirty="0"/>
              <a:t>Effective Rules for Your Board</a:t>
            </a:r>
            <a:endParaRPr dirty="0"/>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hape 120"/>
          <p:cNvSpPr>
            <a:spLocks noGrp="1"/>
          </p:cNvSpPr>
          <p:nvPr>
            <p:ph type="title"/>
          </p:nvPr>
        </p:nvSpPr>
        <p:spPr>
          <a:xfrm>
            <a:off x="952500" y="1103880"/>
            <a:ext cx="11099800" cy="1122101"/>
          </a:xfrm>
          <a:prstGeom prst="rect">
            <a:avLst/>
          </a:prstGeom>
        </p:spPr>
        <p:txBody>
          <a:bodyPr/>
          <a:lstStyle/>
          <a:p>
            <a:r>
              <a:rPr lang="en-US" b="1" dirty="0"/>
              <a:t>COI </a:t>
            </a:r>
            <a:r>
              <a:rPr lang="en-US" dirty="0"/>
              <a:t>and</a:t>
            </a:r>
            <a:r>
              <a:rPr lang="en-US" b="1" dirty="0"/>
              <a:t> Compensation</a:t>
            </a:r>
            <a:endParaRPr b="1" dirty="0"/>
          </a:p>
        </p:txBody>
      </p:sp>
      <p:sp>
        <p:nvSpPr>
          <p:cNvPr id="8" name="TextBox 7"/>
          <p:cNvSpPr txBox="1"/>
          <p:nvPr/>
        </p:nvSpPr>
        <p:spPr>
          <a:xfrm>
            <a:off x="952500" y="718429"/>
            <a:ext cx="6700293"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584200" rtl="0" fontAlgn="auto" latinLnBrk="0" hangingPunct="0">
              <a:lnSpc>
                <a:spcPct val="100000"/>
              </a:lnSpc>
              <a:spcBef>
                <a:spcPts val="0"/>
              </a:spcBef>
              <a:spcAft>
                <a:spcPts val="0"/>
              </a:spcAft>
              <a:buClrTx/>
              <a:buSzTx/>
              <a:buFontTx/>
              <a:buNone/>
              <a:tabLst/>
            </a:pPr>
            <a:r>
              <a:rPr kumimoji="0" lang="en-US" sz="2000" u="none" strike="noStrike" cap="none" spc="0" normalizeH="0" baseline="0" dirty="0">
                <a:ln>
                  <a:noFill/>
                </a:ln>
                <a:solidFill>
                  <a:schemeClr val="accent6"/>
                </a:solidFill>
                <a:effectLst/>
                <a:uFillTx/>
                <a:latin typeface="Uniform Medium"/>
                <a:ea typeface="+mn-ea"/>
                <a:cs typeface="Uniform Medium"/>
                <a:sym typeface="Roboto Regular"/>
              </a:rPr>
              <a:t>BOARD OF DIRECTORS</a:t>
            </a:r>
          </a:p>
        </p:txBody>
      </p:sp>
      <p:sp>
        <p:nvSpPr>
          <p:cNvPr id="9" name="Shape 124"/>
          <p:cNvSpPr>
            <a:spLocks noGrp="1"/>
          </p:cNvSpPr>
          <p:nvPr>
            <p:ph type="body" sz="half" idx="1"/>
          </p:nvPr>
        </p:nvSpPr>
        <p:spPr>
          <a:xfrm>
            <a:off x="952500" y="2274638"/>
            <a:ext cx="5397339" cy="6104978"/>
          </a:xfrm>
          <a:prstGeom prst="rect">
            <a:avLst/>
          </a:prstGeom>
        </p:spPr>
        <p:txBody>
          <a:bodyPr>
            <a:normAutofit/>
          </a:bodyPr>
          <a:lstStyle/>
          <a:p>
            <a:pPr marL="0" indent="0">
              <a:buClrTx/>
              <a:buSzTx/>
              <a:buNone/>
              <a:defRPr>
                <a:solidFill>
                  <a:srgbClr val="F6AB04"/>
                </a:solidFill>
                <a:latin typeface="Roboto Bold"/>
                <a:ea typeface="Roboto Bold"/>
                <a:cs typeface="Roboto Bold"/>
                <a:sym typeface="Roboto Bold"/>
              </a:defRPr>
            </a:pPr>
            <a:r>
              <a:rPr lang="en-US" dirty="0"/>
              <a:t>5. Conflicts of Interest (COI)</a:t>
            </a:r>
            <a:endParaRPr sz="2000" dirty="0"/>
          </a:p>
          <a:p>
            <a:pPr marL="68580" indent="0">
              <a:buNone/>
            </a:pPr>
            <a:r>
              <a:rPr lang="en-US" sz="2000" dirty="0"/>
              <a:t>The IRS encourages nonprofits to adopt a conflict-of-interest policy to avoid any unlawful personal benefit to directors and officers. Many nonprofits include a phrase in the bylaws referencing a standalone COI policy.</a:t>
            </a:r>
          </a:p>
          <a:p>
            <a:pPr marL="68580" indent="0">
              <a:buNone/>
            </a:pPr>
            <a:endParaRPr lang="en-US" sz="1800" b="1" dirty="0"/>
          </a:p>
          <a:p>
            <a:pPr marL="68580" indent="0">
              <a:buNone/>
            </a:pPr>
            <a:r>
              <a:rPr lang="en-US" sz="1400" b="1" dirty="0"/>
              <a:t>Quick tip </a:t>
            </a:r>
            <a:r>
              <a:rPr lang="en-US" sz="1400" dirty="0"/>
              <a:t>– At a minimum, a COI policy should define what a COI is, require disclosure to the full board of any actual or potential conflict by any director, have the board decide if a true conflict exists, and preclude the director from voting on any transaction(s) in which the director has a conflict.</a:t>
            </a:r>
          </a:p>
        </p:txBody>
      </p:sp>
      <p:sp>
        <p:nvSpPr>
          <p:cNvPr id="10" name="Shape 124"/>
          <p:cNvSpPr txBox="1">
            <a:spLocks/>
          </p:cNvSpPr>
          <p:nvPr/>
        </p:nvSpPr>
        <p:spPr>
          <a:xfrm>
            <a:off x="6758067" y="2274638"/>
            <a:ext cx="5536724" cy="6104978"/>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rmAutofit/>
          </a:bodyPr>
          <a:lstStyle>
            <a:lvl1pPr marL="296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1pPr>
            <a:lvl2pPr marL="7408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2pPr>
            <a:lvl3pPr marL="1185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3pPr>
            <a:lvl4pPr marL="16298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4pPr>
            <a:lvl5pPr marL="2074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5pPr>
            <a:lvl6pPr marL="25188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6pPr>
            <a:lvl7pPr marL="2963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7pPr>
            <a:lvl8pPr marL="34078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8pPr>
            <a:lvl9pPr marL="3852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9pPr>
          </a:lstStyle>
          <a:p>
            <a:pPr marL="0" indent="0">
              <a:buClrTx/>
              <a:buSzTx/>
              <a:buFontTx/>
              <a:buNone/>
              <a:defRPr>
                <a:solidFill>
                  <a:srgbClr val="F6AB04"/>
                </a:solidFill>
                <a:latin typeface="Roboto Bold"/>
                <a:ea typeface="Roboto Bold"/>
                <a:cs typeface="Roboto Bold"/>
                <a:sym typeface="Roboto Bold"/>
              </a:defRPr>
            </a:pPr>
            <a:r>
              <a:rPr lang="en-US" dirty="0">
                <a:solidFill>
                  <a:srgbClr val="F6AB04"/>
                </a:solidFill>
                <a:latin typeface="Roboto Bold"/>
                <a:ea typeface="Roboto Bold"/>
                <a:cs typeface="Roboto Bold"/>
                <a:sym typeface="Roboto Bold"/>
              </a:rPr>
              <a:t>6. Compensation</a:t>
            </a:r>
          </a:p>
          <a:p>
            <a:pPr marL="68580" indent="0">
              <a:buNone/>
            </a:pPr>
            <a:r>
              <a:rPr lang="en-US" sz="2000" dirty="0"/>
              <a:t>The vast majority of nonprofit board members serve as unpaid volunteers. The bylaws should state whether or not directors are to be compensated.</a:t>
            </a:r>
          </a:p>
          <a:p>
            <a:pPr marL="68580" indent="0">
              <a:buNone/>
            </a:pPr>
            <a:endParaRPr lang="en-US" dirty="0"/>
          </a:p>
          <a:p>
            <a:pPr marL="68580" indent="0">
              <a:buNone/>
            </a:pPr>
            <a:r>
              <a:rPr lang="en-US" sz="1400" b="1" dirty="0"/>
              <a:t>Something to think about: </a:t>
            </a:r>
            <a:r>
              <a:rPr lang="en-US" sz="1400" dirty="0"/>
              <a:t>While most states do permit nonprofit directors to be compensated, some states specifically prohibit loans by a nonprofit to its directors.  Due to IRS intermediate sanctions, it is prudent to consult legal counsel before paying a salary or sum to directors and officers.</a:t>
            </a: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hape 120"/>
          <p:cNvSpPr>
            <a:spLocks noGrp="1"/>
          </p:cNvSpPr>
          <p:nvPr>
            <p:ph type="title"/>
          </p:nvPr>
        </p:nvSpPr>
        <p:spPr>
          <a:xfrm>
            <a:off x="952500" y="1103880"/>
            <a:ext cx="11099800" cy="1122101"/>
          </a:xfrm>
          <a:prstGeom prst="rect">
            <a:avLst/>
          </a:prstGeom>
        </p:spPr>
        <p:txBody>
          <a:bodyPr/>
          <a:lstStyle/>
          <a:p>
            <a:r>
              <a:rPr lang="en-US" b="1" dirty="0"/>
              <a:t>Meetings </a:t>
            </a:r>
            <a:r>
              <a:rPr lang="en-US" dirty="0"/>
              <a:t>and</a:t>
            </a:r>
            <a:r>
              <a:rPr lang="en-US" b="1" dirty="0"/>
              <a:t> Committees</a:t>
            </a:r>
            <a:endParaRPr b="1" dirty="0"/>
          </a:p>
        </p:txBody>
      </p:sp>
      <p:sp>
        <p:nvSpPr>
          <p:cNvPr id="8" name="TextBox 7"/>
          <p:cNvSpPr txBox="1"/>
          <p:nvPr/>
        </p:nvSpPr>
        <p:spPr>
          <a:xfrm>
            <a:off x="952500" y="718429"/>
            <a:ext cx="6700293"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584200" rtl="0" fontAlgn="auto" latinLnBrk="0" hangingPunct="0">
              <a:lnSpc>
                <a:spcPct val="100000"/>
              </a:lnSpc>
              <a:spcBef>
                <a:spcPts val="0"/>
              </a:spcBef>
              <a:spcAft>
                <a:spcPts val="0"/>
              </a:spcAft>
              <a:buClrTx/>
              <a:buSzTx/>
              <a:buFontTx/>
              <a:buNone/>
              <a:tabLst/>
            </a:pPr>
            <a:r>
              <a:rPr kumimoji="0" lang="en-US" sz="2000" u="none" strike="noStrike" cap="none" spc="0" normalizeH="0" baseline="0" dirty="0">
                <a:ln>
                  <a:noFill/>
                </a:ln>
                <a:solidFill>
                  <a:schemeClr val="accent6"/>
                </a:solidFill>
                <a:effectLst/>
                <a:uFillTx/>
                <a:latin typeface="Uniform Medium"/>
                <a:ea typeface="+mn-ea"/>
                <a:cs typeface="Uniform Medium"/>
                <a:sym typeface="Roboto Regular"/>
              </a:rPr>
              <a:t>BOARD OF DIRECTORS</a:t>
            </a:r>
          </a:p>
        </p:txBody>
      </p:sp>
      <p:sp>
        <p:nvSpPr>
          <p:cNvPr id="9" name="Shape 124"/>
          <p:cNvSpPr>
            <a:spLocks noGrp="1"/>
          </p:cNvSpPr>
          <p:nvPr>
            <p:ph type="body" sz="half" idx="1"/>
          </p:nvPr>
        </p:nvSpPr>
        <p:spPr>
          <a:xfrm>
            <a:off x="952500" y="2274638"/>
            <a:ext cx="5397339" cy="5988399"/>
          </a:xfrm>
          <a:prstGeom prst="rect">
            <a:avLst/>
          </a:prstGeom>
        </p:spPr>
        <p:txBody>
          <a:bodyPr>
            <a:normAutofit lnSpcReduction="10000"/>
          </a:bodyPr>
          <a:lstStyle/>
          <a:p>
            <a:pPr marL="0" indent="0">
              <a:buClrTx/>
              <a:buSzTx/>
              <a:buNone/>
              <a:defRPr>
                <a:solidFill>
                  <a:srgbClr val="F6AB04"/>
                </a:solidFill>
                <a:latin typeface="Roboto Bold"/>
                <a:ea typeface="Roboto Bold"/>
                <a:cs typeface="Roboto Bold"/>
                <a:sym typeface="Roboto Bold"/>
              </a:defRPr>
            </a:pPr>
            <a:r>
              <a:rPr lang="en-US" dirty="0"/>
              <a:t>7. Meetings</a:t>
            </a:r>
            <a:endParaRPr sz="2000" dirty="0"/>
          </a:p>
          <a:p>
            <a:pPr marL="68580" indent="0">
              <a:buNone/>
            </a:pPr>
            <a:r>
              <a:rPr lang="en-US" sz="2000" dirty="0"/>
              <a:t>Nearly all states require at least one annual meeting for all boards. BoardSource believes boards should have more, as one is insufficient for boards to address all the issues they need to pay attention to. Bylaws should address meeting frequency and procedures (e.g., action without a meeting), the number of members necessary to call a special meeting and who may call it, and the use of virtual meetings.  </a:t>
            </a:r>
          </a:p>
          <a:p>
            <a:pPr marL="68580" indent="0">
              <a:buNone/>
            </a:pPr>
            <a:endParaRPr lang="en-US" sz="2000" dirty="0"/>
          </a:p>
          <a:p>
            <a:pPr marL="68580" indent="0">
              <a:buNone/>
            </a:pPr>
            <a:r>
              <a:rPr lang="en-US" sz="1600" b="1" dirty="0"/>
              <a:t>Quick tip:  </a:t>
            </a:r>
            <a:r>
              <a:rPr lang="en-US" sz="1600" dirty="0"/>
              <a:t>It is important to comply precisely with state laws regarding meeting notification.  </a:t>
            </a:r>
            <a:endParaRPr lang="en-US" sz="2000" dirty="0"/>
          </a:p>
        </p:txBody>
      </p:sp>
      <p:sp>
        <p:nvSpPr>
          <p:cNvPr id="10" name="Shape 124"/>
          <p:cNvSpPr txBox="1">
            <a:spLocks/>
          </p:cNvSpPr>
          <p:nvPr/>
        </p:nvSpPr>
        <p:spPr>
          <a:xfrm>
            <a:off x="6758067" y="2274638"/>
            <a:ext cx="5536724" cy="6104978"/>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rmAutofit fontScale="92500" lnSpcReduction="10000"/>
          </a:bodyPr>
          <a:lstStyle>
            <a:lvl1pPr marL="296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1pPr>
            <a:lvl2pPr marL="7408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2pPr>
            <a:lvl3pPr marL="1185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3pPr>
            <a:lvl4pPr marL="16298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4pPr>
            <a:lvl5pPr marL="2074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5pPr>
            <a:lvl6pPr marL="25188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6pPr>
            <a:lvl7pPr marL="2963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7pPr>
            <a:lvl8pPr marL="34078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8pPr>
            <a:lvl9pPr marL="3852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9pPr>
          </a:lstStyle>
          <a:p>
            <a:pPr marL="0" indent="0">
              <a:buClrTx/>
              <a:buSzTx/>
              <a:buFontTx/>
              <a:buNone/>
              <a:defRPr>
                <a:solidFill>
                  <a:srgbClr val="F6AB04"/>
                </a:solidFill>
                <a:latin typeface="Roboto Bold"/>
                <a:ea typeface="Roboto Bold"/>
                <a:cs typeface="Roboto Bold"/>
                <a:sym typeface="Roboto Bold"/>
              </a:defRPr>
            </a:pPr>
            <a:r>
              <a:rPr lang="en-US" dirty="0">
                <a:solidFill>
                  <a:srgbClr val="F6AB04"/>
                </a:solidFill>
                <a:latin typeface="Roboto Bold"/>
                <a:ea typeface="Roboto Bold"/>
                <a:cs typeface="Roboto Bold"/>
                <a:sym typeface="Roboto Bold"/>
              </a:rPr>
              <a:t>8. Committees</a:t>
            </a:r>
          </a:p>
          <a:p>
            <a:pPr marL="68580" lvl="0" indent="0">
              <a:buNone/>
            </a:pPr>
            <a:r>
              <a:rPr lang="en-US" sz="2000" dirty="0"/>
              <a:t>While some nonprofits list their permanent standing committees in their bylaws, others do so in a separate document outside the bylaws. This allows the board to make changes to its committee structure without a formal bylaw change. A simple bylaws statement might say the board may establish and disband committees as needed to support its work. </a:t>
            </a:r>
          </a:p>
          <a:p>
            <a:pPr marL="68580" lvl="0" indent="0">
              <a:buNone/>
            </a:pPr>
            <a:endParaRPr lang="en-US" sz="2000" dirty="0"/>
          </a:p>
          <a:p>
            <a:pPr marL="68580" indent="0">
              <a:buNone/>
            </a:pPr>
            <a:r>
              <a:rPr lang="en-US" sz="1600" b="1" dirty="0"/>
              <a:t>Executive Committee: </a:t>
            </a:r>
            <a:r>
              <a:rPr lang="en-US" sz="1600" dirty="0"/>
              <a:t>BoardSource encourages all boards to carefully analyze its structure to determine if an executive committee would add value.  If you choose to have one, the bylaws should identify its purpose and address limitations on its authority. </a:t>
            </a:r>
            <a:endParaRPr lang="en-US" sz="2800" dirty="0"/>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20"/>
          <p:cNvSpPr>
            <a:spLocks noGrp="1"/>
          </p:cNvSpPr>
          <p:nvPr>
            <p:ph type="title"/>
          </p:nvPr>
        </p:nvSpPr>
        <p:spPr>
          <a:xfrm>
            <a:off x="952500" y="1103880"/>
            <a:ext cx="11099800" cy="1122101"/>
          </a:xfrm>
          <a:prstGeom prst="rect">
            <a:avLst/>
          </a:prstGeom>
        </p:spPr>
        <p:txBody>
          <a:bodyPr/>
          <a:lstStyle/>
          <a:p>
            <a:r>
              <a:rPr lang="en-US" b="1" dirty="0"/>
              <a:t>Quorum </a:t>
            </a:r>
            <a:r>
              <a:rPr lang="en-US" dirty="0"/>
              <a:t>and</a:t>
            </a:r>
            <a:r>
              <a:rPr lang="en-US" b="1" dirty="0"/>
              <a:t> Voting</a:t>
            </a:r>
            <a:endParaRPr b="1" dirty="0"/>
          </a:p>
        </p:txBody>
      </p:sp>
      <p:sp>
        <p:nvSpPr>
          <p:cNvPr id="6" name="TextBox 5"/>
          <p:cNvSpPr txBox="1"/>
          <p:nvPr/>
        </p:nvSpPr>
        <p:spPr>
          <a:xfrm>
            <a:off x="952500" y="718429"/>
            <a:ext cx="6700293"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584200" rtl="0" fontAlgn="auto" latinLnBrk="0" hangingPunct="0">
              <a:lnSpc>
                <a:spcPct val="100000"/>
              </a:lnSpc>
              <a:spcBef>
                <a:spcPts val="0"/>
              </a:spcBef>
              <a:spcAft>
                <a:spcPts val="0"/>
              </a:spcAft>
              <a:buClrTx/>
              <a:buSzTx/>
              <a:buFontTx/>
              <a:buNone/>
              <a:tabLst/>
            </a:pPr>
            <a:r>
              <a:rPr kumimoji="0" lang="en-US" sz="2000" u="none" strike="noStrike" cap="none" spc="0" normalizeH="0" baseline="0" dirty="0">
                <a:ln>
                  <a:noFill/>
                </a:ln>
                <a:solidFill>
                  <a:schemeClr val="accent6"/>
                </a:solidFill>
                <a:effectLst/>
                <a:uFillTx/>
                <a:latin typeface="Uniform Medium"/>
                <a:ea typeface="+mn-ea"/>
                <a:cs typeface="Uniform Medium"/>
                <a:sym typeface="Roboto Regular"/>
              </a:rPr>
              <a:t>BOARD OF DIRECTORS</a:t>
            </a:r>
          </a:p>
        </p:txBody>
      </p:sp>
      <p:sp>
        <p:nvSpPr>
          <p:cNvPr id="7" name="Shape 124"/>
          <p:cNvSpPr>
            <a:spLocks noGrp="1"/>
          </p:cNvSpPr>
          <p:nvPr>
            <p:ph type="body" sz="half" idx="1"/>
          </p:nvPr>
        </p:nvSpPr>
        <p:spPr>
          <a:xfrm>
            <a:off x="952500" y="2274638"/>
            <a:ext cx="5397339" cy="5988399"/>
          </a:xfrm>
          <a:prstGeom prst="rect">
            <a:avLst/>
          </a:prstGeom>
        </p:spPr>
        <p:txBody>
          <a:bodyPr>
            <a:normAutofit fontScale="92500"/>
          </a:bodyPr>
          <a:lstStyle/>
          <a:p>
            <a:pPr marL="0" indent="0">
              <a:buClrTx/>
              <a:buSzTx/>
              <a:buNone/>
              <a:defRPr>
                <a:solidFill>
                  <a:srgbClr val="F6AB04"/>
                </a:solidFill>
                <a:latin typeface="Roboto Bold"/>
                <a:ea typeface="Roboto Bold"/>
                <a:cs typeface="Roboto Bold"/>
                <a:sym typeface="Roboto Bold"/>
              </a:defRPr>
            </a:pPr>
            <a:r>
              <a:rPr lang="en-US" dirty="0"/>
              <a:t>9. Quorum</a:t>
            </a:r>
            <a:endParaRPr sz="2000" dirty="0"/>
          </a:p>
          <a:p>
            <a:pPr marL="68580" indent="0">
              <a:buNone/>
            </a:pPr>
            <a:r>
              <a:rPr lang="en-US" sz="2000" dirty="0"/>
              <a:t>A quorum is the minimum number of people who must be present to hold a valid meeting and take action. Quorum may be set by state law and should be specified in the bylaws. Most laws provide that a quorum is the majority of voting directors in office; one-third is often the lowest allowable number. </a:t>
            </a:r>
          </a:p>
          <a:p>
            <a:pPr marL="0" indent="0">
              <a:buNone/>
            </a:pPr>
            <a:endParaRPr lang="en-US" sz="2000" dirty="0"/>
          </a:p>
          <a:p>
            <a:pPr marL="68580" indent="0">
              <a:buNone/>
            </a:pPr>
            <a:r>
              <a:rPr lang="en-US" sz="1600" b="1" dirty="0"/>
              <a:t>Quick Tip </a:t>
            </a:r>
            <a:r>
              <a:rPr lang="en-US" sz="1600" dirty="0"/>
              <a:t>– Careful consideration should be given to whether the board should act without a majority of its member present. It can send the wrong message about board meeting attendance and result in a small number of directors taking action that binds the entire organization.</a:t>
            </a:r>
            <a:endParaRPr lang="en-US" sz="2000" dirty="0"/>
          </a:p>
        </p:txBody>
      </p:sp>
      <p:sp>
        <p:nvSpPr>
          <p:cNvPr id="8" name="Shape 124"/>
          <p:cNvSpPr txBox="1">
            <a:spLocks/>
          </p:cNvSpPr>
          <p:nvPr/>
        </p:nvSpPr>
        <p:spPr>
          <a:xfrm>
            <a:off x="6758067" y="2274638"/>
            <a:ext cx="5536724" cy="6104978"/>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rmAutofit fontScale="70000" lnSpcReduction="20000"/>
          </a:bodyPr>
          <a:lstStyle>
            <a:lvl1pPr marL="296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1pPr>
            <a:lvl2pPr marL="7408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2pPr>
            <a:lvl3pPr marL="1185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3pPr>
            <a:lvl4pPr marL="16298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4pPr>
            <a:lvl5pPr marL="2074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5pPr>
            <a:lvl6pPr marL="25188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6pPr>
            <a:lvl7pPr marL="2963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7pPr>
            <a:lvl8pPr marL="34078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8pPr>
            <a:lvl9pPr marL="3852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9pPr>
          </a:lstStyle>
          <a:p>
            <a:pPr marL="0" indent="0">
              <a:buClrTx/>
              <a:buSzTx/>
              <a:buFontTx/>
              <a:buNone/>
              <a:defRPr>
                <a:solidFill>
                  <a:srgbClr val="F6AB04"/>
                </a:solidFill>
                <a:latin typeface="Roboto Bold"/>
                <a:ea typeface="Roboto Bold"/>
                <a:cs typeface="Roboto Bold"/>
                <a:sym typeface="Roboto Bold"/>
              </a:defRPr>
            </a:pPr>
            <a:r>
              <a:rPr lang="en-US" sz="3100" dirty="0">
                <a:solidFill>
                  <a:srgbClr val="F6AB04"/>
                </a:solidFill>
                <a:latin typeface="Roboto Bold"/>
                <a:ea typeface="Roboto Bold"/>
                <a:cs typeface="Roboto Bold"/>
                <a:sym typeface="Roboto Bold"/>
              </a:rPr>
              <a:t>10. Voting by Proxy and Virtually</a:t>
            </a:r>
          </a:p>
          <a:p>
            <a:pPr marL="68580" indent="0">
              <a:buNone/>
            </a:pPr>
            <a:r>
              <a:rPr lang="en-US" sz="2800" dirty="0"/>
              <a:t>Can directors vote by proxy? Usually not. Most state laws stipulate that directors must vote in person or  electronically during a virtual meeting. It is important to familiarize yourself with  your state laws before allowing electronic voting, however.  Your bylaws should address the issue of proxy and electronic voting. </a:t>
            </a:r>
          </a:p>
          <a:p>
            <a:pPr marL="68580" indent="0">
              <a:buNone/>
            </a:pPr>
            <a:endParaRPr lang="en-US" sz="2800" dirty="0"/>
          </a:p>
          <a:p>
            <a:pPr marL="68580" indent="0">
              <a:buNone/>
            </a:pPr>
            <a:r>
              <a:rPr lang="en-US" sz="2000" b="1" dirty="0"/>
              <a:t>Something to think about: </a:t>
            </a:r>
            <a:r>
              <a:rPr lang="en-US" sz="2000" dirty="0"/>
              <a:t>What happens if some board members leave during a meeting? Can votes be taken after quorum is lost?  The answer is not clear!  Consider the following:  Handle all voting matters early in a meeting, consult state law or legal counsel, prohibit voting once quorum is lost, or allow voting only on routine matters.  </a:t>
            </a: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20"/>
          <p:cNvSpPr>
            <a:spLocks noGrp="1"/>
          </p:cNvSpPr>
          <p:nvPr>
            <p:ph type="title"/>
          </p:nvPr>
        </p:nvSpPr>
        <p:spPr>
          <a:xfrm>
            <a:off x="952500" y="1103880"/>
            <a:ext cx="11099800" cy="1122101"/>
          </a:xfrm>
          <a:prstGeom prst="rect">
            <a:avLst/>
          </a:prstGeom>
        </p:spPr>
        <p:txBody>
          <a:bodyPr>
            <a:normAutofit fontScale="90000"/>
          </a:bodyPr>
          <a:lstStyle/>
          <a:p>
            <a:r>
              <a:rPr lang="en-US" b="1" dirty="0"/>
              <a:t>Officers </a:t>
            </a:r>
            <a:r>
              <a:rPr lang="en-US" dirty="0"/>
              <a:t>and</a:t>
            </a:r>
            <a:r>
              <a:rPr lang="en-US" b="1" dirty="0"/>
              <a:t> Removal of Directors</a:t>
            </a:r>
            <a:endParaRPr b="1" dirty="0"/>
          </a:p>
        </p:txBody>
      </p:sp>
      <p:sp>
        <p:nvSpPr>
          <p:cNvPr id="6" name="TextBox 5"/>
          <p:cNvSpPr txBox="1"/>
          <p:nvPr/>
        </p:nvSpPr>
        <p:spPr>
          <a:xfrm>
            <a:off x="952500" y="718429"/>
            <a:ext cx="6700293"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584200" rtl="0" fontAlgn="auto" latinLnBrk="0" hangingPunct="0">
              <a:lnSpc>
                <a:spcPct val="100000"/>
              </a:lnSpc>
              <a:spcBef>
                <a:spcPts val="0"/>
              </a:spcBef>
              <a:spcAft>
                <a:spcPts val="0"/>
              </a:spcAft>
              <a:buClrTx/>
              <a:buSzTx/>
              <a:buFontTx/>
              <a:buNone/>
              <a:tabLst/>
            </a:pPr>
            <a:r>
              <a:rPr kumimoji="0" lang="en-US" sz="2000" u="none" strike="noStrike" cap="none" spc="0" normalizeH="0" baseline="0" dirty="0">
                <a:ln>
                  <a:noFill/>
                </a:ln>
                <a:solidFill>
                  <a:schemeClr val="accent6"/>
                </a:solidFill>
                <a:effectLst/>
                <a:uFillTx/>
                <a:latin typeface="Uniform Medium"/>
                <a:ea typeface="+mn-ea"/>
                <a:cs typeface="Uniform Medium"/>
                <a:sym typeface="Roboto Regular"/>
              </a:rPr>
              <a:t>BOARD OF DIRECTORS</a:t>
            </a:r>
          </a:p>
        </p:txBody>
      </p:sp>
      <p:sp>
        <p:nvSpPr>
          <p:cNvPr id="9" name="Shape 124"/>
          <p:cNvSpPr>
            <a:spLocks noGrp="1"/>
          </p:cNvSpPr>
          <p:nvPr>
            <p:ph type="body" sz="half" idx="1"/>
          </p:nvPr>
        </p:nvSpPr>
        <p:spPr>
          <a:xfrm>
            <a:off x="952500" y="2274638"/>
            <a:ext cx="5397339" cy="5988399"/>
          </a:xfrm>
          <a:prstGeom prst="rect">
            <a:avLst/>
          </a:prstGeom>
        </p:spPr>
        <p:txBody>
          <a:bodyPr>
            <a:normAutofit fontScale="92500" lnSpcReduction="20000"/>
          </a:bodyPr>
          <a:lstStyle/>
          <a:p>
            <a:pPr marL="0" indent="0">
              <a:buClrTx/>
              <a:buSzTx/>
              <a:buNone/>
              <a:defRPr>
                <a:solidFill>
                  <a:srgbClr val="F6AB04"/>
                </a:solidFill>
                <a:latin typeface="Roboto Bold"/>
                <a:ea typeface="Roboto Bold"/>
                <a:cs typeface="Roboto Bold"/>
                <a:sym typeface="Roboto Bold"/>
              </a:defRPr>
            </a:pPr>
            <a:r>
              <a:rPr lang="en-US" sz="2800" dirty="0"/>
              <a:t>11. Officers</a:t>
            </a:r>
            <a:endParaRPr sz="2800" dirty="0"/>
          </a:p>
          <a:p>
            <a:pPr marL="68580" indent="0">
              <a:buNone/>
            </a:pPr>
            <a:r>
              <a:rPr lang="en-US" sz="2000" dirty="0"/>
              <a:t>The positions of volunteer board officers and their duties are stated in the bylaws. Duties are typically defined in broad and flexible terms so that duties can easily be changed without amending the bylaws. The bylaws should state whether officers must be directors with voting power. Some state laws prohibit a person from serving simultaneously in two positions. Limitations of this kind should be stated in the bylaws.  </a:t>
            </a:r>
          </a:p>
          <a:p>
            <a:pPr marL="68580" indent="0">
              <a:buNone/>
            </a:pPr>
            <a:endParaRPr lang="en-US" sz="2000" dirty="0"/>
          </a:p>
          <a:p>
            <a:pPr marL="68580" indent="0">
              <a:buNone/>
            </a:pPr>
            <a:r>
              <a:rPr lang="en-US" sz="1600" b="1" dirty="0"/>
              <a:t>Quick tip </a:t>
            </a:r>
            <a:r>
              <a:rPr lang="en-US" sz="1600" dirty="0"/>
              <a:t>– Nonprofits sometimes create vice-chair or chair-elect positions to groom a person for succession to the chair position. The bylaws should state that the vice chair or chair-elect will automatically move into the chair position. </a:t>
            </a:r>
            <a:endParaRPr lang="en-US" sz="2000" dirty="0"/>
          </a:p>
        </p:txBody>
      </p:sp>
      <p:sp>
        <p:nvSpPr>
          <p:cNvPr id="10" name="Shape 124"/>
          <p:cNvSpPr txBox="1">
            <a:spLocks/>
          </p:cNvSpPr>
          <p:nvPr/>
        </p:nvSpPr>
        <p:spPr>
          <a:xfrm>
            <a:off x="6758067" y="2274638"/>
            <a:ext cx="5536724" cy="6104978"/>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rmAutofit fontScale="92500"/>
          </a:bodyPr>
          <a:lstStyle>
            <a:lvl1pPr marL="296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1pPr>
            <a:lvl2pPr marL="7408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2pPr>
            <a:lvl3pPr marL="1185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3pPr>
            <a:lvl4pPr marL="16298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4pPr>
            <a:lvl5pPr marL="2074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5pPr>
            <a:lvl6pPr marL="25188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6pPr>
            <a:lvl7pPr marL="2963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7pPr>
            <a:lvl8pPr marL="34078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8pPr>
            <a:lvl9pPr marL="3852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9pPr>
          </a:lstStyle>
          <a:p>
            <a:pPr marL="0" indent="0">
              <a:buClrTx/>
              <a:buSzTx/>
              <a:buFontTx/>
              <a:buNone/>
              <a:defRPr>
                <a:solidFill>
                  <a:srgbClr val="F6AB04"/>
                </a:solidFill>
                <a:latin typeface="Roboto Bold"/>
                <a:ea typeface="Roboto Bold"/>
                <a:cs typeface="Roboto Bold"/>
                <a:sym typeface="Roboto Bold"/>
              </a:defRPr>
            </a:pPr>
            <a:r>
              <a:rPr lang="en-US" sz="3100" dirty="0">
                <a:solidFill>
                  <a:srgbClr val="F6AB04"/>
                </a:solidFill>
                <a:latin typeface="Roboto Bold"/>
                <a:ea typeface="Roboto Bold"/>
                <a:cs typeface="Roboto Bold"/>
                <a:sym typeface="Roboto Bold"/>
              </a:rPr>
              <a:t>12. Removal of Directors</a:t>
            </a:r>
          </a:p>
          <a:p>
            <a:pPr marL="68580" indent="0">
              <a:buNone/>
            </a:pPr>
            <a:r>
              <a:rPr lang="en-US" sz="2200" dirty="0"/>
              <a:t>To encourage attendance, some boards have bylaw provisions that allow the automatic removal of directors who miss a specified number of meetings. Bylaws also often include provisions that describe the removal of directors “with or without cause.” </a:t>
            </a:r>
          </a:p>
          <a:p>
            <a:pPr marL="68580" indent="0">
              <a:buNone/>
            </a:pPr>
            <a:endParaRPr lang="en-US" sz="3600" dirty="0"/>
          </a:p>
          <a:p>
            <a:pPr marL="68580" indent="0">
              <a:buNone/>
            </a:pPr>
            <a:endParaRPr lang="en-US" sz="2800" dirty="0"/>
          </a:p>
          <a:p>
            <a:pPr marL="68580" indent="0">
              <a:buNone/>
            </a:pPr>
            <a:r>
              <a:rPr lang="en-US" sz="1600" b="1" dirty="0"/>
              <a:t>Something to think about</a:t>
            </a:r>
            <a:r>
              <a:rPr lang="en-US" sz="1600" dirty="0"/>
              <a:t> – Removal without cause can help avoid lawsuits. The person being removed cannot dispute the reason because no reason needs to be stated. </a:t>
            </a: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Shape 152"/>
          <p:cNvSpPr>
            <a:spLocks noGrp="1"/>
          </p:cNvSpPr>
          <p:nvPr>
            <p:ph type="title"/>
          </p:nvPr>
        </p:nvSpPr>
        <p:spPr>
          <a:xfrm>
            <a:off x="952500" y="1152824"/>
            <a:ext cx="11099800" cy="1122101"/>
          </a:xfrm>
          <a:prstGeom prst="rect">
            <a:avLst/>
          </a:prstGeom>
        </p:spPr>
        <p:txBody>
          <a:bodyPr>
            <a:normAutofit fontScale="90000"/>
          </a:bodyPr>
          <a:lstStyle/>
          <a:p>
            <a:r>
              <a:rPr lang="en-US" dirty="0"/>
              <a:t>Other topics addressed in bylaws pertaining to the board:</a:t>
            </a:r>
            <a:endParaRPr dirty="0"/>
          </a:p>
        </p:txBody>
      </p:sp>
      <p:sp>
        <p:nvSpPr>
          <p:cNvPr id="6" name="TextBox 5"/>
          <p:cNvSpPr txBox="1"/>
          <p:nvPr/>
        </p:nvSpPr>
        <p:spPr>
          <a:xfrm>
            <a:off x="952500" y="718429"/>
            <a:ext cx="6700293"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584200" rtl="0" fontAlgn="auto" latinLnBrk="0" hangingPunct="0">
              <a:lnSpc>
                <a:spcPct val="100000"/>
              </a:lnSpc>
              <a:spcBef>
                <a:spcPts val="0"/>
              </a:spcBef>
              <a:spcAft>
                <a:spcPts val="0"/>
              </a:spcAft>
              <a:buClrTx/>
              <a:buSzTx/>
              <a:buFontTx/>
              <a:buNone/>
              <a:tabLst/>
            </a:pPr>
            <a:r>
              <a:rPr kumimoji="0" lang="en-US" sz="2000" u="none" strike="noStrike" cap="none" spc="0" normalizeH="0" baseline="0" dirty="0">
                <a:ln>
                  <a:noFill/>
                </a:ln>
                <a:solidFill>
                  <a:schemeClr val="accent6"/>
                </a:solidFill>
                <a:effectLst/>
                <a:uFillTx/>
                <a:latin typeface="Uniform Medium"/>
                <a:ea typeface="+mn-ea"/>
                <a:cs typeface="Uniform Medium"/>
                <a:sym typeface="Roboto Regular"/>
              </a:rPr>
              <a:t>ADDITIONAL SECTIONS</a:t>
            </a:r>
            <a:r>
              <a:rPr kumimoji="0" lang="en-US" sz="2000" u="none" strike="noStrike" cap="none" spc="0" normalizeH="0" dirty="0">
                <a:ln>
                  <a:noFill/>
                </a:ln>
                <a:solidFill>
                  <a:schemeClr val="accent6"/>
                </a:solidFill>
                <a:effectLst/>
                <a:uFillTx/>
                <a:latin typeface="Uniform Medium"/>
                <a:ea typeface="+mn-ea"/>
                <a:cs typeface="Uniform Medium"/>
                <a:sym typeface="Roboto Regular"/>
              </a:rPr>
              <a:t> OF BYLAWS</a:t>
            </a:r>
            <a:endParaRPr kumimoji="0" lang="en-US" sz="2000" u="none" strike="noStrike" cap="none" spc="0" normalizeH="0" baseline="0" dirty="0">
              <a:ln>
                <a:noFill/>
              </a:ln>
              <a:solidFill>
                <a:schemeClr val="accent6"/>
              </a:solidFill>
              <a:effectLst/>
              <a:uFillTx/>
              <a:latin typeface="Uniform Medium"/>
              <a:ea typeface="+mn-ea"/>
              <a:cs typeface="Uniform Medium"/>
              <a:sym typeface="Roboto Regular"/>
            </a:endParaRPr>
          </a:p>
        </p:txBody>
      </p:sp>
      <p:sp>
        <p:nvSpPr>
          <p:cNvPr id="7" name="Shape 113"/>
          <p:cNvSpPr>
            <a:spLocks noGrp="1"/>
          </p:cNvSpPr>
          <p:nvPr>
            <p:ph type="body" idx="1"/>
          </p:nvPr>
        </p:nvSpPr>
        <p:spPr>
          <a:xfrm>
            <a:off x="952500" y="3215088"/>
            <a:ext cx="8440467" cy="3283189"/>
          </a:xfrm>
          <a:prstGeom prst="rect">
            <a:avLst/>
          </a:prstGeom>
        </p:spPr>
        <p:txBody>
          <a:bodyPr/>
          <a:lstStyle/>
          <a:p>
            <a:pPr marL="68580" indent="0">
              <a:buNone/>
            </a:pPr>
            <a:r>
              <a:rPr lang="en-US" b="1" dirty="0"/>
              <a:t>Fiscal matters: </a:t>
            </a:r>
            <a:r>
              <a:rPr lang="en-US" dirty="0"/>
              <a:t>audits, insurance, check-signing, bonding, indemnification, standards of conduct/codes of ethics</a:t>
            </a:r>
            <a:endParaRPr lang="en-US" b="1" dirty="0"/>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hape 152"/>
          <p:cNvSpPr>
            <a:spLocks noGrp="1"/>
          </p:cNvSpPr>
          <p:nvPr>
            <p:ph type="title"/>
          </p:nvPr>
        </p:nvSpPr>
        <p:spPr>
          <a:xfrm>
            <a:off x="952500" y="1152824"/>
            <a:ext cx="11099800" cy="1122101"/>
          </a:xfrm>
          <a:prstGeom prst="rect">
            <a:avLst/>
          </a:prstGeom>
        </p:spPr>
        <p:txBody>
          <a:bodyPr>
            <a:normAutofit fontScale="90000"/>
          </a:bodyPr>
          <a:lstStyle/>
          <a:p>
            <a:r>
              <a:rPr lang="en-US" dirty="0"/>
              <a:t>For more on this topic, visit </a:t>
            </a:r>
            <a:r>
              <a:rPr lang="en-US" dirty="0" err="1"/>
              <a:t>boardsource.org</a:t>
            </a:r>
            <a:endParaRPr dirty="0"/>
          </a:p>
        </p:txBody>
      </p:sp>
      <p:sp>
        <p:nvSpPr>
          <p:cNvPr id="10" name="TextBox 9"/>
          <p:cNvSpPr txBox="1"/>
          <p:nvPr/>
        </p:nvSpPr>
        <p:spPr>
          <a:xfrm>
            <a:off x="952500" y="718429"/>
            <a:ext cx="6700293"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584200" rtl="0" fontAlgn="auto" latinLnBrk="0" hangingPunct="0">
              <a:lnSpc>
                <a:spcPct val="100000"/>
              </a:lnSpc>
              <a:spcBef>
                <a:spcPts val="0"/>
              </a:spcBef>
              <a:spcAft>
                <a:spcPts val="0"/>
              </a:spcAft>
              <a:buClrTx/>
              <a:buSzTx/>
              <a:buFontTx/>
              <a:buNone/>
              <a:tabLst/>
            </a:pPr>
            <a:r>
              <a:rPr kumimoji="0" lang="en-US" sz="2000" u="none" strike="noStrike" cap="none" spc="0" normalizeH="0" baseline="0" dirty="0">
                <a:ln>
                  <a:noFill/>
                </a:ln>
                <a:solidFill>
                  <a:schemeClr val="accent6"/>
                </a:solidFill>
                <a:effectLst/>
                <a:uFillTx/>
                <a:latin typeface="Uniform Medium"/>
                <a:ea typeface="+mn-ea"/>
                <a:cs typeface="Uniform Medium"/>
                <a:sym typeface="Roboto Regular"/>
              </a:rPr>
              <a:t>MORE ON </a:t>
            </a:r>
            <a:r>
              <a:rPr kumimoji="0" lang="en-US" sz="2000" u="none" strike="noStrike" cap="none" spc="0" normalizeH="0" dirty="0">
                <a:ln>
                  <a:noFill/>
                </a:ln>
                <a:solidFill>
                  <a:schemeClr val="accent6"/>
                </a:solidFill>
                <a:effectLst/>
                <a:uFillTx/>
                <a:latin typeface="Uniform Medium"/>
                <a:ea typeface="+mn-ea"/>
                <a:cs typeface="Uniform Medium"/>
                <a:sym typeface="Roboto Regular"/>
              </a:rPr>
              <a:t>BYLAWS</a:t>
            </a:r>
            <a:endParaRPr kumimoji="0" lang="en-US" sz="2000" u="none" strike="noStrike" cap="none" spc="0" normalizeH="0" baseline="0" dirty="0">
              <a:ln>
                <a:noFill/>
              </a:ln>
              <a:solidFill>
                <a:schemeClr val="accent6"/>
              </a:solidFill>
              <a:effectLst/>
              <a:uFillTx/>
              <a:latin typeface="Uniform Medium"/>
              <a:ea typeface="+mn-ea"/>
              <a:cs typeface="Uniform Medium"/>
              <a:sym typeface="Roboto Regular"/>
            </a:endParaRPr>
          </a:p>
        </p:txBody>
      </p:sp>
      <p:sp>
        <p:nvSpPr>
          <p:cNvPr id="11" name="Shape 113"/>
          <p:cNvSpPr>
            <a:spLocks noGrp="1"/>
          </p:cNvSpPr>
          <p:nvPr>
            <p:ph type="body" idx="1"/>
          </p:nvPr>
        </p:nvSpPr>
        <p:spPr>
          <a:xfrm>
            <a:off x="952501" y="3841825"/>
            <a:ext cx="6024076" cy="3283189"/>
          </a:xfrm>
          <a:prstGeom prst="rect">
            <a:avLst/>
          </a:prstGeom>
        </p:spPr>
        <p:txBody>
          <a:bodyPr/>
          <a:lstStyle/>
          <a:p>
            <a:pPr marL="0" indent="0">
              <a:buNone/>
            </a:pPr>
            <a:r>
              <a:rPr lang="en-US" sz="1600" dirty="0"/>
              <a:t>This guide was adapted from</a:t>
            </a:r>
          </a:p>
          <a:p>
            <a:pPr marL="0" indent="0">
              <a:buNone/>
            </a:pPr>
            <a:r>
              <a:rPr lang="en-US" b="1" i="1" dirty="0">
                <a:hlinkClick r:id="rId2"/>
              </a:rPr>
              <a:t>Better Bylaws: Creating Effective Rules for Your Nonprofit Board, </a:t>
            </a:r>
            <a:r>
              <a:rPr lang="en-US" b="1" dirty="0">
                <a:hlinkClick r:id="rId2"/>
              </a:rPr>
              <a:t>Second Edition</a:t>
            </a:r>
            <a:endParaRPr lang="en-US" b="1" dirty="0"/>
          </a:p>
        </p:txBody>
      </p:sp>
      <p:pic>
        <p:nvPicPr>
          <p:cNvPr id="3" name="Picture 2">
            <a:hlinkClick r:id="rId3"/>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583356" y="3075546"/>
            <a:ext cx="3287683" cy="4383578"/>
          </a:xfrm>
          <a:prstGeom prst="rect">
            <a:avLst/>
          </a:prstGeom>
        </p:spPr>
      </p:pic>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Shape 101"/>
          <p:cNvSpPr>
            <a:spLocks noGrp="1"/>
          </p:cNvSpPr>
          <p:nvPr>
            <p:ph type="title"/>
          </p:nvPr>
        </p:nvSpPr>
        <p:spPr>
          <a:prstGeom prst="rect">
            <a:avLst/>
          </a:prstGeom>
        </p:spPr>
        <p:txBody>
          <a:bodyPr/>
          <a:lstStyle/>
          <a:p>
            <a:r>
              <a:rPr lang="en-US" dirty="0"/>
              <a:t>Introduction</a:t>
            </a:r>
            <a:endParaRPr dirty="0"/>
          </a:p>
        </p:txBody>
      </p:sp>
      <p:sp>
        <p:nvSpPr>
          <p:cNvPr id="102" name="Shape 102"/>
          <p:cNvSpPr>
            <a:spLocks noGrp="1"/>
          </p:cNvSpPr>
          <p:nvPr>
            <p:ph type="body" idx="1"/>
          </p:nvPr>
        </p:nvSpPr>
        <p:spPr>
          <a:xfrm>
            <a:off x="952500" y="1918565"/>
            <a:ext cx="11099800" cy="6104978"/>
          </a:xfrm>
          <a:prstGeom prst="rect">
            <a:avLst/>
          </a:prstGeom>
        </p:spPr>
        <p:txBody>
          <a:bodyPr>
            <a:normAutofit fontScale="62500" lnSpcReduction="20000"/>
          </a:bodyPr>
          <a:lstStyle/>
          <a:p>
            <a:pPr marL="68580" indent="0">
              <a:buNone/>
            </a:pPr>
            <a:r>
              <a:rPr lang="en-US" dirty="0"/>
              <a:t>Most nonprofits begin their existence by filing articles of incorporation with the state in which their headquarters is located. Another critical step is to draft a set of bylaws to establish key governance rules. This guide provides some basic information about bylaws and then focuses on those bylaws that pertain specifically to  boards of directors. </a:t>
            </a:r>
          </a:p>
          <a:p>
            <a:pPr marL="68580" indent="0">
              <a:buNone/>
            </a:pPr>
            <a:endParaRPr lang="en-US" dirty="0"/>
          </a:p>
          <a:p>
            <a:pPr marL="68580" indent="0">
              <a:buNone/>
            </a:pPr>
            <a:r>
              <a:rPr lang="en-US" dirty="0"/>
              <a:t>Generally, bylaws should include sections on the following topics:</a:t>
            </a:r>
          </a:p>
          <a:p>
            <a:pPr lvl="2"/>
            <a:r>
              <a:rPr lang="en-US" dirty="0"/>
              <a:t>General clauses</a:t>
            </a:r>
          </a:p>
          <a:p>
            <a:pPr lvl="2"/>
            <a:r>
              <a:rPr lang="en-US" dirty="0"/>
              <a:t>Members (if applicable) </a:t>
            </a:r>
          </a:p>
          <a:p>
            <a:pPr lvl="2"/>
            <a:r>
              <a:rPr lang="en-US" dirty="0"/>
              <a:t>Board of directors</a:t>
            </a:r>
          </a:p>
          <a:p>
            <a:pPr lvl="2"/>
            <a:r>
              <a:rPr lang="en-US" dirty="0"/>
              <a:t>Officers </a:t>
            </a:r>
          </a:p>
          <a:p>
            <a:pPr lvl="2"/>
            <a:r>
              <a:rPr lang="en-US" dirty="0"/>
              <a:t>Committees </a:t>
            </a:r>
          </a:p>
          <a:p>
            <a:pPr lvl="2"/>
            <a:r>
              <a:rPr lang="en-US" dirty="0"/>
              <a:t>Fiscal matters</a:t>
            </a:r>
          </a:p>
          <a:p>
            <a:pPr lvl="2"/>
            <a:r>
              <a:rPr lang="en-US" dirty="0"/>
              <a:t>Other issues</a:t>
            </a:r>
          </a:p>
          <a:p>
            <a:pPr marL="68580" indent="0">
              <a:buNone/>
            </a:pPr>
            <a:endParaRPr lang="en-US" dirty="0"/>
          </a:p>
          <a:p>
            <a:pPr marL="68580" indent="0">
              <a:buNone/>
            </a:pPr>
            <a:r>
              <a:rPr lang="en-US" dirty="0"/>
              <a:t>Carefully crafted bylaws and adherence to them can help ensure effective board decision making and provide protection against legal challenges. </a:t>
            </a:r>
          </a:p>
          <a:p>
            <a:pPr marL="68580" indent="0">
              <a:buNone/>
            </a:pPr>
            <a:endParaRPr lang="en-US" b="1" dirty="0"/>
          </a:p>
          <a:p>
            <a:pPr marL="68580" indent="0">
              <a:buNone/>
            </a:pPr>
            <a:r>
              <a:rPr lang="en-US" sz="2700" b="1" dirty="0"/>
              <a:t>It’s time to give your bylaws the attention they demand.</a:t>
            </a: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2" name="Table 142"/>
          <p:cNvGraphicFramePr/>
          <p:nvPr>
            <p:extLst>
              <p:ext uri="{D42A27DB-BD31-4B8C-83A1-F6EECF244321}">
                <p14:modId xmlns:p14="http://schemas.microsoft.com/office/powerpoint/2010/main" val="3018749529"/>
              </p:ext>
            </p:extLst>
          </p:nvPr>
        </p:nvGraphicFramePr>
        <p:xfrm>
          <a:off x="918806" y="2386106"/>
          <a:ext cx="11167186" cy="5089523"/>
        </p:xfrm>
        <a:graphic>
          <a:graphicData uri="http://schemas.openxmlformats.org/drawingml/2006/table">
            <a:tbl>
              <a:tblPr>
                <a:tableStyleId>{D51ADE6A-740E-44AE-83CC-AE7238B6C88D}</a:tableStyleId>
              </a:tblPr>
              <a:tblGrid>
                <a:gridCol w="1736581">
                  <a:extLst>
                    <a:ext uri="{9D8B030D-6E8A-4147-A177-3AD203B41FA5}">
                      <a16:colId xmlns:a16="http://schemas.microsoft.com/office/drawing/2014/main" val="20000"/>
                    </a:ext>
                  </a:extLst>
                </a:gridCol>
                <a:gridCol w="7619807">
                  <a:extLst>
                    <a:ext uri="{9D8B030D-6E8A-4147-A177-3AD203B41FA5}">
                      <a16:colId xmlns:a16="http://schemas.microsoft.com/office/drawing/2014/main" val="20001"/>
                    </a:ext>
                  </a:extLst>
                </a:gridCol>
                <a:gridCol w="1810798">
                  <a:extLst>
                    <a:ext uri="{9D8B030D-6E8A-4147-A177-3AD203B41FA5}">
                      <a16:colId xmlns:a16="http://schemas.microsoft.com/office/drawing/2014/main" val="20002"/>
                    </a:ext>
                  </a:extLst>
                </a:gridCol>
              </a:tblGrid>
              <a:tr h="1271169">
                <a:tc>
                  <a:txBody>
                    <a:bodyPr/>
                    <a:lstStyle/>
                    <a:p>
                      <a:pPr>
                        <a:defRPr sz="2000">
                          <a:sym typeface="Roboto Regular"/>
                        </a:defRPr>
                      </a:pPr>
                      <a:endParaRPr/>
                    </a:p>
                  </a:txBody>
                  <a:tcPr marL="0" marR="0" marT="0" marB="0" anchor="ctr" horzOverflow="overflow">
                    <a:lnT w="12700">
                      <a:miter lim="400000"/>
                    </a:lnT>
                  </a:tcPr>
                </a:tc>
                <a:tc>
                  <a:txBody>
                    <a:bodyPr/>
                    <a:lstStyle/>
                    <a:p>
                      <a:pPr>
                        <a:defRPr>
                          <a:solidFill>
                            <a:srgbClr val="000000"/>
                          </a:solidFill>
                        </a:defRPr>
                      </a:pPr>
                      <a:r>
                        <a:rPr lang="en-US" sz="3000" dirty="0"/>
                        <a:t>The Basics and General Bylaws</a:t>
                      </a:r>
                      <a:endParaRPr sz="3000" dirty="0">
                        <a:solidFill>
                          <a:srgbClr val="2B4051"/>
                        </a:solidFill>
                        <a:sym typeface="Roboto Regular"/>
                      </a:endParaRPr>
                    </a:p>
                  </a:txBody>
                  <a:tcPr marL="50800" marR="50800" marT="50800" marB="50800" anchor="ctr" horzOverflow="overflow">
                    <a:lnT w="12700">
                      <a:miter lim="400000"/>
                    </a:lnT>
                  </a:tcPr>
                </a:tc>
                <a:tc>
                  <a:txBody>
                    <a:bodyPr/>
                    <a:lstStyle/>
                    <a:p>
                      <a:pPr>
                        <a:defRPr sz="2000">
                          <a:sym typeface="Roboto Regular"/>
                        </a:defRPr>
                      </a:pPr>
                      <a:endParaRPr/>
                    </a:p>
                  </a:txBody>
                  <a:tcPr marL="50800" marR="50800" marT="50800" marB="50800" anchor="ctr" horzOverflow="overflow">
                    <a:lnT w="12700">
                      <a:miter lim="400000"/>
                    </a:lnT>
                  </a:tcPr>
                </a:tc>
                <a:extLst>
                  <a:ext uri="{0D108BD9-81ED-4DB2-BD59-A6C34878D82A}">
                    <a16:rowId xmlns:a16="http://schemas.microsoft.com/office/drawing/2014/main" val="10000"/>
                  </a:ext>
                </a:extLst>
              </a:tr>
              <a:tr h="1274312">
                <a:tc>
                  <a:txBody>
                    <a:bodyPr/>
                    <a:lstStyle/>
                    <a:p>
                      <a:pPr>
                        <a:defRPr sz="2000">
                          <a:sym typeface="Roboto Regular"/>
                        </a:defRPr>
                      </a:pPr>
                      <a:endParaRPr/>
                    </a:p>
                  </a:txBody>
                  <a:tcPr marL="0" marR="0" marT="0" marB="0" anchor="ctr" horzOverflow="overflow"/>
                </a:tc>
                <a:tc>
                  <a:txBody>
                    <a:bodyPr/>
                    <a:lstStyle/>
                    <a:p>
                      <a:pPr>
                        <a:defRPr>
                          <a:solidFill>
                            <a:srgbClr val="000000"/>
                          </a:solidFill>
                        </a:defRPr>
                      </a:pPr>
                      <a:r>
                        <a:rPr lang="en-US" sz="3000" dirty="0"/>
                        <a:t>Key Bylaws for the Board of Directors</a:t>
                      </a:r>
                      <a:endParaRPr sz="3000" dirty="0">
                        <a:solidFill>
                          <a:srgbClr val="2B4051"/>
                        </a:solidFill>
                        <a:sym typeface="Roboto Regular"/>
                      </a:endParaRPr>
                    </a:p>
                  </a:txBody>
                  <a:tcPr marL="50800" marR="50800" marT="50800" marB="50800" anchor="ctr" horzOverflow="overflow"/>
                </a:tc>
                <a:tc>
                  <a:txBody>
                    <a:bodyPr/>
                    <a:lstStyle/>
                    <a:p>
                      <a:pPr algn="l">
                        <a:defRPr sz="2000">
                          <a:sym typeface="Roboto Regular"/>
                        </a:defRPr>
                      </a:pPr>
                      <a:endParaRPr dirty="0"/>
                    </a:p>
                  </a:txBody>
                  <a:tcPr marL="50800" marR="50800" marT="50800" marB="50800" anchor="ctr" horzOverflow="overflow"/>
                </a:tc>
                <a:extLst>
                  <a:ext uri="{0D108BD9-81ED-4DB2-BD59-A6C34878D82A}">
                    <a16:rowId xmlns:a16="http://schemas.microsoft.com/office/drawing/2014/main" val="10001"/>
                  </a:ext>
                </a:extLst>
              </a:tr>
              <a:tr h="1275352">
                <a:tc>
                  <a:txBody>
                    <a:bodyPr/>
                    <a:lstStyle/>
                    <a:p>
                      <a:pPr>
                        <a:defRPr sz="2000">
                          <a:sym typeface="Roboto Regular"/>
                        </a:defRPr>
                      </a:pPr>
                      <a:endParaRPr dirty="0"/>
                    </a:p>
                  </a:txBody>
                  <a:tcPr marL="0" marR="0" marT="0" marB="0" anchor="ctr" horzOverflow="overflow"/>
                </a:tc>
                <a:tc>
                  <a:txBody>
                    <a:bodyPr/>
                    <a:lstStyle/>
                    <a:p>
                      <a:pPr>
                        <a:defRPr>
                          <a:solidFill>
                            <a:srgbClr val="000000"/>
                          </a:solidFill>
                        </a:defRPr>
                      </a:pPr>
                      <a:r>
                        <a:rPr lang="en-US" sz="3000" dirty="0"/>
                        <a:t>Other Bylaws Pertaining to the Board</a:t>
                      </a:r>
                      <a:endParaRPr sz="3000" dirty="0">
                        <a:solidFill>
                          <a:srgbClr val="2B4051"/>
                        </a:solidFill>
                        <a:sym typeface="Roboto Regular"/>
                      </a:endParaRPr>
                    </a:p>
                  </a:txBody>
                  <a:tcPr marL="50800" marR="50800" marT="50800" marB="50800" anchor="ctr" horzOverflow="overflow"/>
                </a:tc>
                <a:tc>
                  <a:txBody>
                    <a:bodyPr/>
                    <a:lstStyle/>
                    <a:p>
                      <a:pPr>
                        <a:defRPr sz="2000">
                          <a:sym typeface="Roboto Regular"/>
                        </a:defRPr>
                      </a:pPr>
                      <a:endParaRPr/>
                    </a:p>
                  </a:txBody>
                  <a:tcPr marL="50800" marR="50800" marT="50800" marB="50800" anchor="ctr" horzOverflow="overflow"/>
                </a:tc>
                <a:extLst>
                  <a:ext uri="{0D108BD9-81ED-4DB2-BD59-A6C34878D82A}">
                    <a16:rowId xmlns:a16="http://schemas.microsoft.com/office/drawing/2014/main" val="10002"/>
                  </a:ext>
                </a:extLst>
              </a:tr>
              <a:tr h="1268690">
                <a:tc>
                  <a:txBody>
                    <a:bodyPr/>
                    <a:lstStyle/>
                    <a:p>
                      <a:pPr>
                        <a:lnSpc>
                          <a:spcPct val="150000"/>
                        </a:lnSpc>
                        <a:defRPr>
                          <a:solidFill>
                            <a:srgbClr val="000000"/>
                          </a:solidFill>
                        </a:defRPr>
                      </a:pPr>
                      <a:endParaRPr sz="6000" dirty="0">
                        <a:solidFill>
                          <a:srgbClr val="F6AB04"/>
                        </a:solidFill>
                        <a:latin typeface="Roboto Bold"/>
                        <a:ea typeface="Roboto Bold"/>
                        <a:cs typeface="Roboto Bold"/>
                        <a:sym typeface="Roboto Bold"/>
                      </a:endParaRPr>
                    </a:p>
                  </a:txBody>
                  <a:tcPr marL="0" marR="0" marT="0" marB="0" anchor="ctr" horzOverflow="overflow">
                    <a:lnB w="12700">
                      <a:miter lim="400000"/>
                    </a:lnB>
                  </a:tcPr>
                </a:tc>
                <a:tc>
                  <a:txBody>
                    <a:bodyPr/>
                    <a:lstStyle/>
                    <a:p>
                      <a:r>
                        <a:rPr lang="en-US" sz="3000" dirty="0"/>
                        <a:t>Where to Find More Information</a:t>
                      </a:r>
                    </a:p>
                  </a:txBody>
                  <a:tcPr marL="50800" marR="50800" marT="50800" marB="50800" anchor="ctr" horzOverflow="overflow">
                    <a:lnB w="12700">
                      <a:miter lim="400000"/>
                    </a:lnB>
                  </a:tcPr>
                </a:tc>
                <a:tc>
                  <a:txBody>
                    <a:bodyPr/>
                    <a:lstStyle/>
                    <a:p>
                      <a:pPr>
                        <a:defRPr sz="2000">
                          <a:sym typeface="Roboto Regular"/>
                        </a:defRPr>
                      </a:pPr>
                      <a:endParaRPr dirty="0"/>
                    </a:p>
                  </a:txBody>
                  <a:tcPr marL="50800" marR="50800" marT="50800" marB="50800" anchor="ctr" horzOverflow="overflow">
                    <a:lnB w="12700">
                      <a:miter lim="400000"/>
                    </a:lnB>
                  </a:tcPr>
                </a:tc>
                <a:extLst>
                  <a:ext uri="{0D108BD9-81ED-4DB2-BD59-A6C34878D82A}">
                    <a16:rowId xmlns:a16="http://schemas.microsoft.com/office/drawing/2014/main" val="10003"/>
                  </a:ext>
                </a:extLst>
              </a:tr>
            </a:tbl>
          </a:graphicData>
        </a:graphic>
      </p:graphicFrame>
      <p:sp>
        <p:nvSpPr>
          <p:cNvPr id="144" name="Shape 144"/>
          <p:cNvSpPr>
            <a:spLocks noGrp="1"/>
          </p:cNvSpPr>
          <p:nvPr>
            <p:ph type="title"/>
          </p:nvPr>
        </p:nvSpPr>
        <p:spPr>
          <a:prstGeom prst="rect">
            <a:avLst/>
          </a:prstGeom>
        </p:spPr>
        <p:txBody>
          <a:bodyPr/>
          <a:lstStyle/>
          <a:p>
            <a:r>
              <a:rPr lang="en-US" dirty="0"/>
              <a:t>Table of Contents</a:t>
            </a:r>
            <a:endParaRPr dirty="0"/>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Shape 105"/>
          <p:cNvSpPr>
            <a:spLocks noGrp="1"/>
          </p:cNvSpPr>
          <p:nvPr>
            <p:ph type="title"/>
          </p:nvPr>
        </p:nvSpPr>
        <p:spPr>
          <a:xfrm>
            <a:off x="952500" y="1549537"/>
            <a:ext cx="11099800" cy="1884921"/>
          </a:xfrm>
          <a:prstGeom prst="rect">
            <a:avLst/>
          </a:prstGeom>
        </p:spPr>
        <p:txBody>
          <a:bodyPr>
            <a:normAutofit fontScale="90000"/>
          </a:bodyPr>
          <a:lstStyle/>
          <a:p>
            <a:r>
              <a:rPr lang="en-US" dirty="0"/>
              <a:t>Every nonprofit needs to pay careful attention to its bylaws.</a:t>
            </a:r>
            <a:endParaRPr dirty="0"/>
          </a:p>
        </p:txBody>
      </p:sp>
      <p:sp>
        <p:nvSpPr>
          <p:cNvPr id="106" name="Shape 106"/>
          <p:cNvSpPr>
            <a:spLocks noGrp="1"/>
          </p:cNvSpPr>
          <p:nvPr>
            <p:ph type="body" sz="half" idx="1"/>
          </p:nvPr>
        </p:nvSpPr>
        <p:spPr>
          <a:xfrm>
            <a:off x="952500" y="3731334"/>
            <a:ext cx="8265877" cy="4140587"/>
          </a:xfrm>
          <a:prstGeom prst="rect">
            <a:avLst/>
          </a:prstGeom>
        </p:spPr>
        <p:txBody>
          <a:bodyPr/>
          <a:lstStyle/>
          <a:p>
            <a:pPr marL="68580" indent="0">
              <a:buNone/>
            </a:pPr>
            <a:r>
              <a:rPr lang="en-US" dirty="0"/>
              <a:t>What happens in a controversy?</a:t>
            </a:r>
          </a:p>
          <a:p>
            <a:pPr marL="68580" indent="0">
              <a:buNone/>
            </a:pPr>
            <a:endParaRPr lang="en-US" dirty="0"/>
          </a:p>
          <a:p>
            <a:pPr marL="68580" indent="0">
              <a:buNone/>
            </a:pPr>
            <a:r>
              <a:rPr lang="en-US" dirty="0"/>
              <a:t>How are board members and officers elected?</a:t>
            </a:r>
          </a:p>
          <a:p>
            <a:pPr marL="68580" indent="0">
              <a:buNone/>
            </a:pPr>
            <a:endParaRPr lang="en-US" dirty="0"/>
          </a:p>
          <a:p>
            <a:pPr marL="68580" indent="0">
              <a:buNone/>
            </a:pPr>
            <a:r>
              <a:rPr lang="en-US" dirty="0"/>
              <a:t>How are committees formed?</a:t>
            </a:r>
          </a:p>
        </p:txBody>
      </p:sp>
      <p:sp>
        <p:nvSpPr>
          <p:cNvPr id="3" name="TextBox 2"/>
          <p:cNvSpPr txBox="1"/>
          <p:nvPr/>
        </p:nvSpPr>
        <p:spPr>
          <a:xfrm>
            <a:off x="952500" y="718429"/>
            <a:ext cx="6700293"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584200" rtl="0" fontAlgn="auto" latinLnBrk="0" hangingPunct="0">
              <a:lnSpc>
                <a:spcPct val="100000"/>
              </a:lnSpc>
              <a:spcBef>
                <a:spcPts val="0"/>
              </a:spcBef>
              <a:spcAft>
                <a:spcPts val="0"/>
              </a:spcAft>
              <a:buClrTx/>
              <a:buSzTx/>
              <a:buFontTx/>
              <a:buNone/>
              <a:tabLst/>
            </a:pPr>
            <a:r>
              <a:rPr kumimoji="0" lang="en-US" sz="2000" u="none" strike="noStrike" cap="none" spc="0" normalizeH="0" baseline="0" dirty="0">
                <a:ln>
                  <a:noFill/>
                </a:ln>
                <a:solidFill>
                  <a:schemeClr val="accent6"/>
                </a:solidFill>
                <a:effectLst/>
                <a:uFillTx/>
                <a:latin typeface="Uniform Medium"/>
                <a:ea typeface="+mn-ea"/>
                <a:cs typeface="Uniform Medium"/>
                <a:sym typeface="Roboto Regular"/>
              </a:rPr>
              <a:t>THE BASICS</a:t>
            </a: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hape 105"/>
          <p:cNvSpPr>
            <a:spLocks noGrp="1"/>
          </p:cNvSpPr>
          <p:nvPr>
            <p:ph type="title"/>
          </p:nvPr>
        </p:nvSpPr>
        <p:spPr>
          <a:xfrm>
            <a:off x="952500" y="1549537"/>
            <a:ext cx="11099800" cy="1884921"/>
          </a:xfrm>
          <a:prstGeom prst="rect">
            <a:avLst/>
          </a:prstGeom>
        </p:spPr>
        <p:txBody>
          <a:bodyPr>
            <a:normAutofit fontScale="90000"/>
          </a:bodyPr>
          <a:lstStyle/>
          <a:p>
            <a:r>
              <a:rPr lang="en-US" dirty="0"/>
              <a:t>The 3 Important Functions </a:t>
            </a:r>
            <a:br>
              <a:rPr lang="en-US" dirty="0"/>
            </a:br>
            <a:r>
              <a:rPr lang="en-US" dirty="0"/>
              <a:t>of Bylaws:</a:t>
            </a:r>
            <a:endParaRPr dirty="0"/>
          </a:p>
        </p:txBody>
      </p:sp>
      <p:sp>
        <p:nvSpPr>
          <p:cNvPr id="8" name="Shape 106"/>
          <p:cNvSpPr>
            <a:spLocks noGrp="1"/>
          </p:cNvSpPr>
          <p:nvPr>
            <p:ph type="body" sz="half" idx="1"/>
          </p:nvPr>
        </p:nvSpPr>
        <p:spPr>
          <a:xfrm>
            <a:off x="952500" y="3731334"/>
            <a:ext cx="8265877" cy="4140587"/>
          </a:xfrm>
          <a:prstGeom prst="rect">
            <a:avLst/>
          </a:prstGeom>
        </p:spPr>
        <p:txBody>
          <a:bodyPr/>
          <a:lstStyle/>
          <a:p>
            <a:pPr marL="0" indent="0">
              <a:buNone/>
            </a:pPr>
            <a:r>
              <a:rPr lang="en-US" dirty="0"/>
              <a:t>To determine structure</a:t>
            </a:r>
            <a:br>
              <a:rPr lang="en-US" dirty="0"/>
            </a:br>
            <a:endParaRPr lang="en-US" dirty="0"/>
          </a:p>
          <a:p>
            <a:pPr marL="0" indent="0">
              <a:buNone/>
            </a:pPr>
            <a:r>
              <a:rPr lang="en-US" dirty="0"/>
              <a:t>To determine the rights of participants</a:t>
            </a:r>
            <a:br>
              <a:rPr lang="en-US" dirty="0"/>
            </a:br>
            <a:endParaRPr lang="en-US" dirty="0"/>
          </a:p>
          <a:p>
            <a:pPr marL="0" indent="0">
              <a:buNone/>
            </a:pPr>
            <a:r>
              <a:rPr lang="en-US" dirty="0"/>
              <a:t>To determine procedures by which rights can be exercised</a:t>
            </a:r>
          </a:p>
        </p:txBody>
      </p:sp>
      <p:sp>
        <p:nvSpPr>
          <p:cNvPr id="9" name="TextBox 8"/>
          <p:cNvSpPr txBox="1"/>
          <p:nvPr/>
        </p:nvSpPr>
        <p:spPr>
          <a:xfrm>
            <a:off x="952500" y="718429"/>
            <a:ext cx="6700293"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584200" rtl="0" fontAlgn="auto" latinLnBrk="0" hangingPunct="0">
              <a:lnSpc>
                <a:spcPct val="100000"/>
              </a:lnSpc>
              <a:spcBef>
                <a:spcPts val="0"/>
              </a:spcBef>
              <a:spcAft>
                <a:spcPts val="0"/>
              </a:spcAft>
              <a:buClrTx/>
              <a:buSzTx/>
              <a:buFontTx/>
              <a:buNone/>
              <a:tabLst/>
            </a:pPr>
            <a:r>
              <a:rPr kumimoji="0" lang="en-US" sz="2000" u="none" strike="noStrike" cap="none" spc="0" normalizeH="0" baseline="0" dirty="0">
                <a:ln>
                  <a:noFill/>
                </a:ln>
                <a:solidFill>
                  <a:schemeClr val="accent6"/>
                </a:solidFill>
                <a:effectLst/>
                <a:uFillTx/>
                <a:latin typeface="Uniform Medium"/>
                <a:ea typeface="+mn-ea"/>
                <a:cs typeface="Uniform Medium"/>
                <a:sym typeface="Roboto Regular"/>
              </a:rPr>
              <a:t>THE BASICS</a:t>
            </a: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Shape 112"/>
          <p:cNvSpPr>
            <a:spLocks noGrp="1"/>
          </p:cNvSpPr>
          <p:nvPr>
            <p:ph type="title"/>
          </p:nvPr>
        </p:nvSpPr>
        <p:spPr>
          <a:xfrm>
            <a:off x="952500" y="1582281"/>
            <a:ext cx="11099800" cy="1122101"/>
          </a:xfrm>
          <a:prstGeom prst="rect">
            <a:avLst/>
          </a:prstGeom>
        </p:spPr>
        <p:txBody>
          <a:bodyPr/>
          <a:lstStyle/>
          <a:p>
            <a:r>
              <a:rPr lang="en-US" dirty="0"/>
              <a:t>General Key Bylaws Clauses</a:t>
            </a:r>
            <a:endParaRPr dirty="0"/>
          </a:p>
        </p:txBody>
      </p:sp>
      <p:sp>
        <p:nvSpPr>
          <p:cNvPr id="113" name="Shape 113"/>
          <p:cNvSpPr>
            <a:spLocks noGrp="1"/>
          </p:cNvSpPr>
          <p:nvPr>
            <p:ph type="body" idx="1"/>
          </p:nvPr>
        </p:nvSpPr>
        <p:spPr>
          <a:xfrm>
            <a:off x="952500" y="3215088"/>
            <a:ext cx="8440467" cy="3283189"/>
          </a:xfrm>
          <a:prstGeom prst="rect">
            <a:avLst/>
          </a:prstGeom>
        </p:spPr>
        <p:txBody>
          <a:bodyPr/>
          <a:lstStyle/>
          <a:p>
            <a:r>
              <a:rPr lang="en-US" dirty="0"/>
              <a:t>Official name of the organization</a:t>
            </a:r>
          </a:p>
          <a:p>
            <a:r>
              <a:rPr lang="en-US" dirty="0"/>
              <a:t>Location of principal office</a:t>
            </a:r>
          </a:p>
          <a:p>
            <a:r>
              <a:rPr lang="en-US" dirty="0"/>
              <a:t>Statement of purpose</a:t>
            </a:r>
          </a:p>
          <a:p>
            <a:r>
              <a:rPr lang="en-US" dirty="0"/>
              <a:t>Any limitations required for tax exemption</a:t>
            </a:r>
          </a:p>
          <a:p>
            <a:r>
              <a:rPr lang="en-US" dirty="0"/>
              <a:t>Procedure for disposition of assets upon dissolution</a:t>
            </a:r>
          </a:p>
        </p:txBody>
      </p:sp>
      <p:sp>
        <p:nvSpPr>
          <p:cNvPr id="5" name="TextBox 4"/>
          <p:cNvSpPr txBox="1"/>
          <p:nvPr/>
        </p:nvSpPr>
        <p:spPr>
          <a:xfrm>
            <a:off x="952500" y="718429"/>
            <a:ext cx="6700293"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584200" rtl="0" fontAlgn="auto" latinLnBrk="0" hangingPunct="0">
              <a:lnSpc>
                <a:spcPct val="100000"/>
              </a:lnSpc>
              <a:spcBef>
                <a:spcPts val="0"/>
              </a:spcBef>
              <a:spcAft>
                <a:spcPts val="0"/>
              </a:spcAft>
              <a:buClrTx/>
              <a:buSzTx/>
              <a:buFontTx/>
              <a:buNone/>
              <a:tabLst/>
            </a:pPr>
            <a:r>
              <a:rPr kumimoji="0" lang="en-US" sz="2000" u="none" strike="noStrike" cap="none" spc="0" normalizeH="0" baseline="0" dirty="0">
                <a:ln>
                  <a:noFill/>
                </a:ln>
                <a:solidFill>
                  <a:schemeClr val="accent6"/>
                </a:solidFill>
                <a:effectLst/>
                <a:uFillTx/>
                <a:latin typeface="Uniform Medium"/>
                <a:ea typeface="+mn-ea"/>
                <a:cs typeface="Uniform Medium"/>
                <a:sym typeface="Roboto Regular"/>
              </a:rPr>
              <a:t>GENERAL BYLAWS</a:t>
            </a: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Shape 117"/>
          <p:cNvSpPr>
            <a:spLocks noGrp="1"/>
          </p:cNvSpPr>
          <p:nvPr>
            <p:ph type="body" sz="half" idx="1"/>
          </p:nvPr>
        </p:nvSpPr>
        <p:spPr>
          <a:xfrm>
            <a:off x="6943590" y="1807664"/>
            <a:ext cx="4914940" cy="6104978"/>
          </a:xfrm>
          <a:prstGeom prst="rect">
            <a:avLst/>
          </a:prstGeom>
        </p:spPr>
        <p:txBody>
          <a:bodyPr>
            <a:normAutofit lnSpcReduction="10000"/>
          </a:bodyPr>
          <a:lstStyle/>
          <a:p>
            <a:pPr marL="68580" indent="0">
              <a:buNone/>
            </a:pPr>
            <a:r>
              <a:rPr lang="en-US" dirty="0"/>
              <a:t>We’ll address these questions and more in the following section: </a:t>
            </a:r>
            <a:br>
              <a:rPr lang="en-US" dirty="0"/>
            </a:br>
            <a:endParaRPr lang="en-US" dirty="0"/>
          </a:p>
          <a:p>
            <a:r>
              <a:rPr lang="en-US" dirty="0"/>
              <a:t>How many directors will be on the board? </a:t>
            </a:r>
          </a:p>
          <a:p>
            <a:r>
              <a:rPr lang="en-US" dirty="0"/>
              <a:t>What are the terms? </a:t>
            </a:r>
          </a:p>
          <a:p>
            <a:r>
              <a:rPr lang="en-US" dirty="0"/>
              <a:t>Are they compensated? </a:t>
            </a:r>
          </a:p>
          <a:p>
            <a:r>
              <a:rPr lang="en-US" dirty="0"/>
              <a:t>How many times should the board meet? </a:t>
            </a:r>
          </a:p>
          <a:p>
            <a:r>
              <a:rPr lang="en-US" dirty="0"/>
              <a:t>Should there be an executive committee?</a:t>
            </a:r>
          </a:p>
          <a:p>
            <a:pPr marL="68580" indent="0">
              <a:buNone/>
            </a:pPr>
            <a:endParaRPr lang="en-US" dirty="0"/>
          </a:p>
        </p:txBody>
      </p:sp>
      <p:sp>
        <p:nvSpPr>
          <p:cNvPr id="118" name="Shape 118"/>
          <p:cNvSpPr/>
          <p:nvPr/>
        </p:nvSpPr>
        <p:spPr>
          <a:xfrm>
            <a:off x="952500" y="1906622"/>
            <a:ext cx="5632794" cy="5498774"/>
          </a:xfrm>
          <a:prstGeom prst="roundRect">
            <a:avLst>
              <a:gd name="adj" fmla="val 20753"/>
            </a:avLst>
          </a:prstGeom>
          <a:solidFill>
            <a:srgbClr val="FA5853"/>
          </a:solidFill>
          <a:ln w="12700">
            <a:miter lim="400000"/>
          </a:ln>
          <a:extLst>
            <a:ext uri="{C572A759-6A51-4108-AA02-DFA0A04FC94B}">
              <ma14:wrappingTextBoxFlag xmlns:ma14="http://schemas.microsoft.com/office/mac/drawingml/2011/main" xmlns="" val="1"/>
            </a:ext>
          </a:extLst>
        </p:spPr>
        <p:txBody>
          <a:bodyPr lIns="50800" tIns="50800" rIns="50800" bIns="50800"/>
          <a:lstStyle/>
          <a:p>
            <a:pPr algn="ctr"/>
            <a:r>
              <a:rPr lang="en-US" sz="3200" kern="1200" dirty="0">
                <a:solidFill>
                  <a:srgbClr val="FFFFFF"/>
                </a:solidFill>
                <a:latin typeface="Uniform Condensed"/>
                <a:cs typeface="Uniform Condensed"/>
              </a:rPr>
              <a:t>Nonprofit corporations are governed by a board of directors (sometimes called trustees). State law requires that there be a board of directors – the body with ultimate decision-making authority and responsibility for the organization. </a:t>
            </a:r>
          </a:p>
          <a:p>
            <a:pPr marR="76200" algn="ctr">
              <a:defRPr sz="2400">
                <a:solidFill>
                  <a:srgbClr val="FFFFFF"/>
                </a:solidFill>
              </a:defRPr>
            </a:pPr>
            <a:endParaRPr sz="3200" dirty="0">
              <a:solidFill>
                <a:srgbClr val="FFFFFF"/>
              </a:solidFill>
            </a:endParaRPr>
          </a:p>
        </p:txBody>
      </p:sp>
      <p:sp>
        <p:nvSpPr>
          <p:cNvPr id="6" name="TextBox 5"/>
          <p:cNvSpPr txBox="1"/>
          <p:nvPr/>
        </p:nvSpPr>
        <p:spPr>
          <a:xfrm>
            <a:off x="952500" y="718429"/>
            <a:ext cx="6700293"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584200" rtl="0" fontAlgn="auto" latinLnBrk="0" hangingPunct="0">
              <a:lnSpc>
                <a:spcPct val="100000"/>
              </a:lnSpc>
              <a:spcBef>
                <a:spcPts val="0"/>
              </a:spcBef>
              <a:spcAft>
                <a:spcPts val="0"/>
              </a:spcAft>
              <a:buClrTx/>
              <a:buSzTx/>
              <a:buFontTx/>
              <a:buNone/>
              <a:tabLst/>
            </a:pPr>
            <a:r>
              <a:rPr kumimoji="0" lang="en-US" sz="2000" u="none" strike="noStrike" cap="none" spc="0" normalizeH="0" baseline="0" dirty="0">
                <a:ln>
                  <a:noFill/>
                </a:ln>
                <a:solidFill>
                  <a:schemeClr val="accent6"/>
                </a:solidFill>
                <a:effectLst/>
                <a:uFillTx/>
                <a:latin typeface="Uniform Medium"/>
                <a:ea typeface="+mn-ea"/>
                <a:cs typeface="Uniform Medium"/>
                <a:sym typeface="Roboto Regular"/>
              </a:rPr>
              <a:t>BOARD OF DIRECTORS</a:t>
            </a: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Shape 120"/>
          <p:cNvSpPr>
            <a:spLocks noGrp="1"/>
          </p:cNvSpPr>
          <p:nvPr>
            <p:ph type="title"/>
          </p:nvPr>
        </p:nvSpPr>
        <p:spPr>
          <a:xfrm>
            <a:off x="952500" y="1103880"/>
            <a:ext cx="11099800" cy="1122101"/>
          </a:xfrm>
          <a:prstGeom prst="rect">
            <a:avLst/>
          </a:prstGeom>
        </p:spPr>
        <p:txBody>
          <a:bodyPr/>
          <a:lstStyle/>
          <a:p>
            <a:r>
              <a:rPr lang="en-US" b="1" dirty="0"/>
              <a:t>Numbers</a:t>
            </a:r>
            <a:r>
              <a:rPr lang="en-US" dirty="0"/>
              <a:t> and </a:t>
            </a:r>
            <a:r>
              <a:rPr lang="en-US" b="1" dirty="0"/>
              <a:t>Selection</a:t>
            </a:r>
            <a:endParaRPr b="1" dirty="0"/>
          </a:p>
        </p:txBody>
      </p:sp>
      <p:sp>
        <p:nvSpPr>
          <p:cNvPr id="5" name="TextBox 4"/>
          <p:cNvSpPr txBox="1"/>
          <p:nvPr/>
        </p:nvSpPr>
        <p:spPr>
          <a:xfrm>
            <a:off x="952500" y="718429"/>
            <a:ext cx="6700293"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584200" rtl="0" fontAlgn="auto" latinLnBrk="0" hangingPunct="0">
              <a:lnSpc>
                <a:spcPct val="100000"/>
              </a:lnSpc>
              <a:spcBef>
                <a:spcPts val="0"/>
              </a:spcBef>
              <a:spcAft>
                <a:spcPts val="0"/>
              </a:spcAft>
              <a:buClrTx/>
              <a:buSzTx/>
              <a:buFontTx/>
              <a:buNone/>
              <a:tabLst/>
            </a:pPr>
            <a:r>
              <a:rPr kumimoji="0" lang="en-US" sz="2000" u="none" strike="noStrike" cap="none" spc="0" normalizeH="0" baseline="0" dirty="0">
                <a:ln>
                  <a:noFill/>
                </a:ln>
                <a:solidFill>
                  <a:schemeClr val="accent6"/>
                </a:solidFill>
                <a:effectLst/>
                <a:uFillTx/>
                <a:latin typeface="Uniform Medium"/>
                <a:ea typeface="+mn-ea"/>
                <a:cs typeface="Uniform Medium"/>
                <a:sym typeface="Roboto Regular"/>
              </a:rPr>
              <a:t>BOARD OF DIRECTORS</a:t>
            </a:r>
          </a:p>
        </p:txBody>
      </p:sp>
      <p:sp>
        <p:nvSpPr>
          <p:cNvPr id="7" name="Shape 124"/>
          <p:cNvSpPr>
            <a:spLocks noGrp="1"/>
          </p:cNvSpPr>
          <p:nvPr>
            <p:ph type="body" sz="half" idx="1"/>
          </p:nvPr>
        </p:nvSpPr>
        <p:spPr>
          <a:xfrm>
            <a:off x="952500" y="2274638"/>
            <a:ext cx="5397339" cy="6104978"/>
          </a:xfrm>
          <a:prstGeom prst="rect">
            <a:avLst/>
          </a:prstGeom>
        </p:spPr>
        <p:txBody>
          <a:bodyPr>
            <a:normAutofit fontScale="77500" lnSpcReduction="20000"/>
          </a:bodyPr>
          <a:lstStyle/>
          <a:p>
            <a:pPr marL="0" indent="0">
              <a:buClrTx/>
              <a:buSzTx/>
              <a:buNone/>
              <a:defRPr>
                <a:solidFill>
                  <a:srgbClr val="F6AB04"/>
                </a:solidFill>
                <a:latin typeface="Roboto Bold"/>
                <a:ea typeface="Roboto Bold"/>
                <a:cs typeface="Roboto Bold"/>
                <a:sym typeface="Roboto Bold"/>
              </a:defRPr>
            </a:pPr>
            <a:r>
              <a:rPr lang="en-US" dirty="0"/>
              <a:t>1. Numbers of Members</a:t>
            </a:r>
            <a:endParaRPr sz="2000" dirty="0"/>
          </a:p>
          <a:p>
            <a:pPr marL="68580" indent="0">
              <a:buNone/>
            </a:pPr>
            <a:r>
              <a:rPr lang="en-US" dirty="0"/>
              <a:t>Many states require that the bylaws specify the exact number of directors. If your laws do not, providing ranges in the number of members helps provide flexibility and less need to amend the bylaws if someone quickly departs or if you find new talent that fills a needed skill set. A typical statement looks like this: “No fewer than 10 nor more than 20.”</a:t>
            </a:r>
          </a:p>
          <a:p>
            <a:pPr marL="68580" indent="0">
              <a:buNone/>
            </a:pPr>
            <a:endParaRPr lang="en-US" sz="1800" b="1" dirty="0"/>
          </a:p>
          <a:p>
            <a:pPr marL="68580" indent="0">
              <a:buNone/>
            </a:pPr>
            <a:r>
              <a:rPr lang="en-US" sz="1800" b="1" dirty="0"/>
              <a:t>Something to think about </a:t>
            </a:r>
            <a:r>
              <a:rPr lang="en-US" sz="1800" dirty="0"/>
              <a:t>– In calculating the number of directors, consider whether the officers are chosen from among the directors, are directors by virtue of being officers, or are chosen from the general public but are not also part of the board. Commonly, nonprofits elect officers from among the directors. </a:t>
            </a:r>
            <a:endParaRPr lang="en-US" sz="2800" dirty="0"/>
          </a:p>
        </p:txBody>
      </p:sp>
      <p:sp>
        <p:nvSpPr>
          <p:cNvPr id="9" name="Shape 124"/>
          <p:cNvSpPr txBox="1">
            <a:spLocks/>
          </p:cNvSpPr>
          <p:nvPr/>
        </p:nvSpPr>
        <p:spPr>
          <a:xfrm>
            <a:off x="6758067" y="2274638"/>
            <a:ext cx="5536724" cy="6104978"/>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rmAutofit fontScale="70000" lnSpcReduction="20000"/>
          </a:bodyPr>
          <a:lstStyle>
            <a:lvl1pPr marL="296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1pPr>
            <a:lvl2pPr marL="7408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2pPr>
            <a:lvl3pPr marL="1185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3pPr>
            <a:lvl4pPr marL="16298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4pPr>
            <a:lvl5pPr marL="2074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5pPr>
            <a:lvl6pPr marL="25188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6pPr>
            <a:lvl7pPr marL="2963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7pPr>
            <a:lvl8pPr marL="34078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8pPr>
            <a:lvl9pPr marL="3852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9pPr>
          </a:lstStyle>
          <a:p>
            <a:pPr marL="0" indent="0">
              <a:buClrTx/>
              <a:buSzTx/>
              <a:buFontTx/>
              <a:buNone/>
              <a:defRPr>
                <a:solidFill>
                  <a:srgbClr val="F6AB04"/>
                </a:solidFill>
                <a:latin typeface="Roboto Bold"/>
                <a:ea typeface="Roboto Bold"/>
                <a:cs typeface="Roboto Bold"/>
                <a:sym typeface="Roboto Bold"/>
              </a:defRPr>
            </a:pPr>
            <a:r>
              <a:rPr lang="en-US" sz="2900" dirty="0">
                <a:solidFill>
                  <a:srgbClr val="F6AB04"/>
                </a:solidFill>
                <a:latin typeface="Roboto Bold"/>
                <a:ea typeface="Roboto Bold"/>
                <a:cs typeface="Roboto Bold"/>
                <a:sym typeface="Roboto Bold"/>
              </a:rPr>
              <a:t>2. Method of Selection</a:t>
            </a:r>
          </a:p>
          <a:p>
            <a:pPr marL="68580" indent="0">
              <a:buNone/>
            </a:pPr>
            <a:r>
              <a:rPr lang="en-US" sz="2800" dirty="0"/>
              <a:t>Many board are self perpetuating – boards that determine who shall serve and that may re-elect or reappoint current directors. When looking for potential directors, consider…</a:t>
            </a:r>
          </a:p>
          <a:p>
            <a:pPr marL="68580" indent="0">
              <a:buNone/>
            </a:pPr>
            <a:endParaRPr lang="en-US" sz="2800" dirty="0"/>
          </a:p>
          <a:p>
            <a:r>
              <a:rPr lang="en-US" sz="2800" dirty="0"/>
              <a:t>what skill sets are needed to align with your organization’s strategies, goals, and needs?</a:t>
            </a:r>
          </a:p>
          <a:p>
            <a:r>
              <a:rPr lang="en-US" sz="2800" dirty="0"/>
              <a:t>is your board diverse?</a:t>
            </a:r>
          </a:p>
          <a:p>
            <a:pPr marL="68580" indent="0">
              <a:buNone/>
            </a:pPr>
            <a:endParaRPr lang="en-US" dirty="0"/>
          </a:p>
          <a:p>
            <a:pPr marL="68580" indent="0">
              <a:buNone/>
            </a:pPr>
            <a:r>
              <a:rPr lang="en-US" sz="2100" b="1" dirty="0"/>
              <a:t>Quick tip</a:t>
            </a:r>
            <a:r>
              <a:rPr lang="en-US" sz="2100" dirty="0"/>
              <a:t> – CEOs may automatically serve on the board by virtue of their position in the organization. They are referred to as ‘ex officio’ – an ex officio director’s voting rights should be clearly specified in the bylaws so there is never any confusion. BoardSource recommends  that chief executives  have no voting rights. </a:t>
            </a: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hape 120"/>
          <p:cNvSpPr>
            <a:spLocks noGrp="1"/>
          </p:cNvSpPr>
          <p:nvPr>
            <p:ph type="title"/>
          </p:nvPr>
        </p:nvSpPr>
        <p:spPr>
          <a:xfrm>
            <a:off x="952500" y="1103880"/>
            <a:ext cx="11099800" cy="1122101"/>
          </a:xfrm>
          <a:prstGeom prst="rect">
            <a:avLst/>
          </a:prstGeom>
        </p:spPr>
        <p:txBody>
          <a:bodyPr/>
          <a:lstStyle/>
          <a:p>
            <a:r>
              <a:rPr lang="en-US" b="1" dirty="0"/>
              <a:t>Terms</a:t>
            </a:r>
            <a:r>
              <a:rPr lang="en-US" dirty="0"/>
              <a:t> and </a:t>
            </a:r>
            <a:r>
              <a:rPr lang="en-US" b="1" dirty="0"/>
              <a:t>Term Limits</a:t>
            </a:r>
            <a:endParaRPr b="1" dirty="0"/>
          </a:p>
        </p:txBody>
      </p:sp>
      <p:sp>
        <p:nvSpPr>
          <p:cNvPr id="8" name="TextBox 7"/>
          <p:cNvSpPr txBox="1"/>
          <p:nvPr/>
        </p:nvSpPr>
        <p:spPr>
          <a:xfrm>
            <a:off x="952500" y="718429"/>
            <a:ext cx="6700293"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584200" rtl="0" fontAlgn="auto" latinLnBrk="0" hangingPunct="0">
              <a:lnSpc>
                <a:spcPct val="100000"/>
              </a:lnSpc>
              <a:spcBef>
                <a:spcPts val="0"/>
              </a:spcBef>
              <a:spcAft>
                <a:spcPts val="0"/>
              </a:spcAft>
              <a:buClrTx/>
              <a:buSzTx/>
              <a:buFontTx/>
              <a:buNone/>
              <a:tabLst/>
            </a:pPr>
            <a:r>
              <a:rPr kumimoji="0" lang="en-US" sz="2000" u="none" strike="noStrike" cap="none" spc="0" normalizeH="0" baseline="0" dirty="0">
                <a:ln>
                  <a:noFill/>
                </a:ln>
                <a:solidFill>
                  <a:schemeClr val="accent6"/>
                </a:solidFill>
                <a:effectLst/>
                <a:uFillTx/>
                <a:latin typeface="Uniform Medium"/>
                <a:ea typeface="+mn-ea"/>
                <a:cs typeface="Uniform Medium"/>
                <a:sym typeface="Roboto Regular"/>
              </a:rPr>
              <a:t>BOARD OF DIRECTORS</a:t>
            </a:r>
          </a:p>
        </p:txBody>
      </p:sp>
      <p:sp>
        <p:nvSpPr>
          <p:cNvPr id="9" name="Shape 124"/>
          <p:cNvSpPr>
            <a:spLocks noGrp="1"/>
          </p:cNvSpPr>
          <p:nvPr>
            <p:ph type="body" sz="half" idx="1"/>
          </p:nvPr>
        </p:nvSpPr>
        <p:spPr>
          <a:xfrm>
            <a:off x="952500" y="2274638"/>
            <a:ext cx="5397339" cy="6104978"/>
          </a:xfrm>
          <a:prstGeom prst="rect">
            <a:avLst/>
          </a:prstGeom>
        </p:spPr>
        <p:txBody>
          <a:bodyPr>
            <a:normAutofit/>
          </a:bodyPr>
          <a:lstStyle/>
          <a:p>
            <a:pPr marL="0" indent="0">
              <a:buClrTx/>
              <a:buSzTx/>
              <a:buNone/>
              <a:defRPr>
                <a:solidFill>
                  <a:srgbClr val="F6AB04"/>
                </a:solidFill>
                <a:latin typeface="Roboto Bold"/>
                <a:ea typeface="Roboto Bold"/>
                <a:cs typeface="Roboto Bold"/>
                <a:sym typeface="Roboto Bold"/>
              </a:defRPr>
            </a:pPr>
            <a:r>
              <a:rPr lang="en-US" dirty="0"/>
              <a:t>3. Terms</a:t>
            </a:r>
            <a:endParaRPr sz="2000" dirty="0"/>
          </a:p>
          <a:p>
            <a:pPr marL="68580" indent="0">
              <a:buNone/>
            </a:pPr>
            <a:r>
              <a:rPr lang="en-US" sz="2000" dirty="0"/>
              <a:t>Many nonprofits boards limit the number of consecutive terms an individual board member may serve and have staggered terms to ensure that there is never a board composed entirely of new members. </a:t>
            </a:r>
          </a:p>
          <a:p>
            <a:pPr marL="68580" indent="0">
              <a:buNone/>
            </a:pPr>
            <a:endParaRPr lang="en-US" sz="1800" b="1" dirty="0"/>
          </a:p>
          <a:p>
            <a:pPr marL="68580" indent="0">
              <a:buNone/>
            </a:pPr>
            <a:r>
              <a:rPr lang="en-US" sz="1400" b="1" dirty="0"/>
              <a:t>Quick tip </a:t>
            </a:r>
            <a:r>
              <a:rPr lang="en-US" sz="1400" dirty="0"/>
              <a:t>– Regardless of whether the terms are limited and staggered, it’s a good practice to evaluate the performance of all board members before any current director is nominated for re-election.</a:t>
            </a:r>
          </a:p>
        </p:txBody>
      </p:sp>
      <p:sp>
        <p:nvSpPr>
          <p:cNvPr id="10" name="Shape 124"/>
          <p:cNvSpPr txBox="1">
            <a:spLocks/>
          </p:cNvSpPr>
          <p:nvPr/>
        </p:nvSpPr>
        <p:spPr>
          <a:xfrm>
            <a:off x="6758067" y="2274638"/>
            <a:ext cx="5536724" cy="6104978"/>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rmAutofit fontScale="62500" lnSpcReduction="20000"/>
          </a:bodyPr>
          <a:lstStyle>
            <a:lvl1pPr marL="296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1pPr>
            <a:lvl2pPr marL="7408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2pPr>
            <a:lvl3pPr marL="1185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3pPr>
            <a:lvl4pPr marL="16298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4pPr>
            <a:lvl5pPr marL="2074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5pPr>
            <a:lvl6pPr marL="25188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6pPr>
            <a:lvl7pPr marL="2963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7pPr>
            <a:lvl8pPr marL="34078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8pPr>
            <a:lvl9pPr marL="3852333" marR="0" indent="-296333" algn="l" defTabSz="584200" rtl="0" latinLnBrk="0">
              <a:lnSpc>
                <a:spcPct val="150000"/>
              </a:lnSpc>
              <a:spcBef>
                <a:spcPts val="0"/>
              </a:spcBef>
              <a:spcAft>
                <a:spcPts val="0"/>
              </a:spcAft>
              <a:buClr>
                <a:srgbClr val="D2433F"/>
              </a:buClr>
              <a:buSzPct val="75000"/>
              <a:buFontTx/>
              <a:buChar char="•"/>
              <a:tabLst/>
              <a:defRPr sz="2400" b="0" i="0" u="none" strike="noStrike" cap="none" spc="0" baseline="0">
                <a:ln>
                  <a:noFill/>
                </a:ln>
                <a:solidFill>
                  <a:srgbClr val="2B4051"/>
                </a:solidFill>
                <a:uFillTx/>
                <a:latin typeface="+mn-lt"/>
                <a:ea typeface="+mn-ea"/>
                <a:cs typeface="+mn-cs"/>
                <a:sym typeface="Roboto Regular"/>
              </a:defRPr>
            </a:lvl9pPr>
          </a:lstStyle>
          <a:p>
            <a:pPr marL="0" indent="0">
              <a:buClrTx/>
              <a:buSzTx/>
              <a:buFontTx/>
              <a:buNone/>
              <a:defRPr>
                <a:solidFill>
                  <a:srgbClr val="F6AB04"/>
                </a:solidFill>
                <a:latin typeface="Roboto Bold"/>
                <a:ea typeface="Roboto Bold"/>
                <a:cs typeface="Roboto Bold"/>
                <a:sym typeface="Roboto Bold"/>
              </a:defRPr>
            </a:pPr>
            <a:r>
              <a:rPr lang="en-US" sz="3500" dirty="0">
                <a:solidFill>
                  <a:srgbClr val="F6AB04"/>
                </a:solidFill>
                <a:latin typeface="Roboto Bold"/>
                <a:ea typeface="Roboto Bold"/>
                <a:cs typeface="Roboto Bold"/>
                <a:sym typeface="Roboto Bold"/>
              </a:rPr>
              <a:t>4. Term Limits</a:t>
            </a:r>
          </a:p>
          <a:p>
            <a:pPr marL="68580" indent="0">
              <a:buNone/>
            </a:pPr>
            <a:r>
              <a:rPr lang="en-US" sz="3200" dirty="0"/>
              <a:t>Based on BoardSource research, most boards use three-year terms; the average maximum limit for board service is two terms. Term limits</a:t>
            </a:r>
            <a:br>
              <a:rPr lang="en-US" sz="3200" dirty="0"/>
            </a:br>
            <a:endParaRPr lang="en-US" sz="3200" dirty="0"/>
          </a:p>
          <a:p>
            <a:r>
              <a:rPr lang="en-US" sz="3200" dirty="0"/>
              <a:t>ensure a variety of perspectives</a:t>
            </a:r>
          </a:p>
          <a:p>
            <a:r>
              <a:rPr lang="en-US" sz="3200" dirty="0"/>
              <a:t>expand your base of contacts within your community</a:t>
            </a:r>
          </a:p>
          <a:p>
            <a:r>
              <a:rPr lang="en-US" sz="3200" dirty="0"/>
              <a:t>help prevent concentration of power among a small group of entrenched leaders</a:t>
            </a:r>
          </a:p>
          <a:p>
            <a:pPr marL="68580" indent="0">
              <a:buNone/>
            </a:pPr>
            <a:endParaRPr lang="en-US" dirty="0"/>
          </a:p>
          <a:p>
            <a:pPr marL="68580" indent="0">
              <a:buNone/>
            </a:pPr>
            <a:r>
              <a:rPr lang="en-US" sz="2200" b="1" dirty="0"/>
              <a:t>Something to think about – </a:t>
            </a:r>
            <a:r>
              <a:rPr lang="en-US" sz="2200" dirty="0"/>
              <a:t>Don’t want to lose a high-performing board member who has completed the maximum number of terms? Think about having them take a year-long sabbatical and then rejoining the board.</a:t>
            </a:r>
          </a:p>
        </p:txBody>
      </p:sp>
    </p:spTree>
  </p:cSld>
  <p:clrMapOvr>
    <a:masterClrMapping/>
  </p:clrMapOvr>
  <p:transition spd="slow"/>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White">
      <a:dk1>
        <a:srgbClr val="A7F8FA"/>
      </a:dk1>
      <a:lt1>
        <a:srgbClr val="FA5853"/>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Roboto Regular"/>
        <a:ea typeface="Roboto Regular"/>
        <a:cs typeface="Roboto Regular"/>
      </a:majorFont>
      <a:minorFont>
        <a:latin typeface="Roboto Regular"/>
        <a:ea typeface="Roboto Regular"/>
        <a:cs typeface="Roboto Regular"/>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r" defTabSz="584200" rtl="0" fontAlgn="auto" latinLnBrk="0" hangingPunct="0">
          <a:lnSpc>
            <a:spcPct val="100000"/>
          </a:lnSpc>
          <a:spcBef>
            <a:spcPts val="0"/>
          </a:spcBef>
          <a:spcAft>
            <a:spcPts val="0"/>
          </a:spcAft>
          <a:buClrTx/>
          <a:buSzTx/>
          <a:buFontTx/>
          <a:buNone/>
          <a:tabLst/>
          <a:defRPr kumimoji="0" sz="6000" b="0" i="0" u="none" strike="noStrike" cap="none" spc="0" normalizeH="0" baseline="0">
            <a:ln>
              <a:noFill/>
            </a:ln>
            <a:solidFill>
              <a:srgbClr val="FA5853"/>
            </a:solidFill>
            <a:effectLst/>
            <a:uFillTx/>
            <a:latin typeface="+mn-lt"/>
            <a:ea typeface="+mn-ea"/>
            <a:cs typeface="+mn-cs"/>
            <a:sym typeface="Roboto Regular"/>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Roboto Regular"/>
        <a:ea typeface="Roboto Regular"/>
        <a:cs typeface="Roboto Regular"/>
      </a:majorFont>
      <a:minorFont>
        <a:latin typeface="Roboto Regular"/>
        <a:ea typeface="Roboto Regular"/>
        <a:cs typeface="Roboto Regular"/>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r" defTabSz="584200" rtl="0" fontAlgn="auto" latinLnBrk="0" hangingPunct="0">
          <a:lnSpc>
            <a:spcPct val="100000"/>
          </a:lnSpc>
          <a:spcBef>
            <a:spcPts val="0"/>
          </a:spcBef>
          <a:spcAft>
            <a:spcPts val="0"/>
          </a:spcAft>
          <a:buClrTx/>
          <a:buSzTx/>
          <a:buFontTx/>
          <a:buNone/>
          <a:tabLst/>
          <a:defRPr kumimoji="0" sz="6000" b="0" i="0" u="none" strike="noStrike" cap="none" spc="0" normalizeH="0" baseline="0">
            <a:ln>
              <a:noFill/>
            </a:ln>
            <a:solidFill>
              <a:srgbClr val="FA5853"/>
            </a:solidFill>
            <a:effectLst/>
            <a:uFillTx/>
            <a:latin typeface="+mn-lt"/>
            <a:ea typeface="+mn-ea"/>
            <a:cs typeface="+mn-cs"/>
            <a:sym typeface="Roboto Regular"/>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CFD36E5FD5AD74C9156E40720ECAB1F" ma:contentTypeVersion="11" ma:contentTypeDescription="Create a new document." ma:contentTypeScope="" ma:versionID="80c0c8d68c91f1659c956089cee9f578">
  <xsd:schema xmlns:xsd="http://www.w3.org/2001/XMLSchema" xmlns:xs="http://www.w3.org/2001/XMLSchema" xmlns:p="http://schemas.microsoft.com/office/2006/metadata/properties" xmlns:ns2="2edf913f-0092-4ece-a6a4-ba172dffcb1a" xmlns:ns3="4b092f03-77cb-4dc2-b74c-58b036d299a8" targetNamespace="http://schemas.microsoft.com/office/2006/metadata/properties" ma:root="true" ma:fieldsID="109885dc5393c41cf33b04dd784a52a0" ns2:_="" ns3:_="">
    <xsd:import namespace="2edf913f-0092-4ece-a6a4-ba172dffcb1a"/>
    <xsd:import namespace="4b092f03-77cb-4dc2-b74c-58b036d299a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edf913f-0092-4ece-a6a4-ba172dffcb1a"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092f03-77cb-4dc2-b74c-58b036d299a8"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C60A073-0208-41D0-BBA6-29ECCA82D09E}"/>
</file>

<file path=customXml/itemProps2.xml><?xml version="1.0" encoding="utf-8"?>
<ds:datastoreItem xmlns:ds="http://schemas.openxmlformats.org/officeDocument/2006/customXml" ds:itemID="{7D6955F2-B2E6-433F-A8EA-41B348EC7BE9}"/>
</file>

<file path=customXml/itemProps3.xml><?xml version="1.0" encoding="utf-8"?>
<ds:datastoreItem xmlns:ds="http://schemas.openxmlformats.org/officeDocument/2006/customXml" ds:itemID="{B8F3A5C5-F00C-4155-9826-D526A0D81D40}"/>
</file>

<file path=docProps/app.xml><?xml version="1.0" encoding="utf-8"?>
<Properties xmlns="http://schemas.openxmlformats.org/officeDocument/2006/extended-properties" xmlns:vt="http://schemas.openxmlformats.org/officeDocument/2006/docPropsVTypes">
  <TotalTime>266</TotalTime>
  <Words>1548</Words>
  <Application>Microsoft Macintosh PowerPoint</Application>
  <PresentationFormat>Custom</PresentationFormat>
  <Paragraphs>123</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Helvetica Light</vt:lpstr>
      <vt:lpstr>Helvetica Neue</vt:lpstr>
      <vt:lpstr>Roboto Bold</vt:lpstr>
      <vt:lpstr>Roboto Regular</vt:lpstr>
      <vt:lpstr>Uniform Condensed</vt:lpstr>
      <vt:lpstr>Uniform Medium</vt:lpstr>
      <vt:lpstr>White</vt:lpstr>
      <vt:lpstr>PowerPoint Presentation</vt:lpstr>
      <vt:lpstr>Introduction</vt:lpstr>
      <vt:lpstr>Table of Contents</vt:lpstr>
      <vt:lpstr>Every nonprofit needs to pay careful attention to its bylaws.</vt:lpstr>
      <vt:lpstr>The 3 Important Functions  of Bylaws:</vt:lpstr>
      <vt:lpstr>General Key Bylaws Clauses</vt:lpstr>
      <vt:lpstr>PowerPoint Presentation</vt:lpstr>
      <vt:lpstr>Numbers and Selection</vt:lpstr>
      <vt:lpstr>Terms and Term Limits</vt:lpstr>
      <vt:lpstr>COI and Compensation</vt:lpstr>
      <vt:lpstr>Meetings and Committees</vt:lpstr>
      <vt:lpstr>Quorum and Voting</vt:lpstr>
      <vt:lpstr>Officers and Removal of Directors</vt:lpstr>
      <vt:lpstr>Other topics addressed in bylaws pertaining to the board:</vt:lpstr>
      <vt:lpstr>For more on this topic, visit boardsource.org</vt:lpstr>
    </vt:vector>
  </TitlesOfParts>
  <LinksUpToDate>false</LinksUpToDate>
  <SharedDoc>false</SharedDoc>
  <HyperlinksChanged>false</HyperlinksChanged>
  <AppVersion>16.0015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Liz Youngblood</cp:lastModifiedBy>
  <cp:revision>12</cp:revision>
  <dcterms:modified xsi:type="dcterms:W3CDTF">2018-07-26T14:00:06Z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0x0101001CFD36E5FD5AD74C9156E40720ECAB1F</vt:lpwstr>
  </property>
  <property fmtid="{D5CDD505-2E9C-101B-9397-08002B2CF9AE}" pid="3" name="Order">
    <vt:r8>3549400</vt:r8>
  </property>
</Properties>
</file>