
<file path=[Content_Types].xml><?xml version="1.0" encoding="utf-8"?>
<Types xmlns="http://schemas.openxmlformats.org/package/2006/content-types">
  <Default Extension="xml" ContentType="application/xml"/>
  <Default Extension="pdf" ContentType="application/pdf"/>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5"/>
  </p:notesMasterIdLst>
  <p:sldIdLst>
    <p:sldId id="34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57" r:id="rId22"/>
    <p:sldId id="277" r:id="rId23"/>
    <p:sldId id="278" r:id="rId24"/>
    <p:sldId id="279" r:id="rId25"/>
    <p:sldId id="280" r:id="rId26"/>
    <p:sldId id="281" r:id="rId27"/>
    <p:sldId id="282" r:id="rId28"/>
    <p:sldId id="283" r:id="rId29"/>
    <p:sldId id="356" r:id="rId30"/>
    <p:sldId id="352" r:id="rId31"/>
    <p:sldId id="353" r:id="rId32"/>
    <p:sldId id="354" r:id="rId33"/>
    <p:sldId id="355"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E3E7"/>
          </a:solidFill>
        </a:fill>
      </a:tcStyle>
    </a:wholeTbl>
    <a:band2H>
      <a:tcTxStyle/>
      <a:tcStyle>
        <a:tcBdr/>
        <a:fill>
          <a:solidFill>
            <a:srgbClr val="E8F1F4"/>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EDCE"/>
          </a:solidFill>
        </a:fill>
      </a:tcStyle>
    </a:wholeTbl>
    <a:band2H>
      <a:tcTxStyle/>
      <a:tcStyle>
        <a:tcBdr/>
        <a:fill>
          <a:solidFill>
            <a:srgbClr val="F0F6E8"/>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E4CB"/>
          </a:solidFill>
        </a:fill>
      </a:tcStyle>
    </a:wholeTbl>
    <a:band2H>
      <a:tcTxStyle/>
      <a:tcStyle>
        <a:tcBdr/>
        <a:fill>
          <a:solidFill>
            <a:srgbClr val="FEF2E7"/>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35"/>
    <p:restoredTop sz="94629"/>
  </p:normalViewPr>
  <p:slideViewPr>
    <p:cSldViewPr snapToGrid="0" snapToObjects="1">
      <p:cViewPr varScale="1">
        <p:scale>
          <a:sx n="76" d="100"/>
          <a:sy n="76" d="100"/>
        </p:scale>
        <p:origin x="216"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d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xfrm>
            <a:off x="1143000" y="685800"/>
            <a:ext cx="4572000" cy="3429000"/>
          </a:xfrm>
          <a:prstGeom prst="rect">
            <a:avLst/>
          </a:prstGeom>
        </p:spPr>
        <p:txBody>
          <a:bodyPr/>
          <a:lstStyle/>
          <a:p>
            <a:endParaRPr/>
          </a:p>
        </p:txBody>
      </p:sp>
      <p:sp>
        <p:nvSpPr>
          <p:cNvPr id="181" name="Shape 18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8808633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81534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84460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367731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4454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63057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104082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2052119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384376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37956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48439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8634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85939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97322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48127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300618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26027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extLst>
      <p:ext uri="{BB962C8B-B14F-4D97-AF65-F5344CB8AC3E}">
        <p14:creationId xmlns:p14="http://schemas.microsoft.com/office/powerpoint/2010/main" val="1015021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61BEF0D-F0BB-DE4B-95CE-6DB70DBA9567}" type="datetimeFigureOut">
              <a:rPr lang="en-US" smtClean="0"/>
              <a:pPr/>
              <a:t>1/17/17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6CB4B4D-7CA3-9044-876B-883B54F8677D}" type="slidenum">
              <a:rPr lang="uk-UA" smtClean="0"/>
              <a:t>‹#›</a:t>
            </a:fld>
            <a:endParaRPr lang="uk-UA"/>
          </a:p>
        </p:txBody>
      </p:sp>
    </p:spTree>
    <p:extLst>
      <p:ext uri="{BB962C8B-B14F-4D97-AF65-F5344CB8AC3E}">
        <p14:creationId xmlns:p14="http://schemas.microsoft.com/office/powerpoint/2010/main" val="172690288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pd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831021" y="5872164"/>
            <a:ext cx="4462463" cy="849312"/>
          </a:xfrm>
          <a:prstGeom prst="rect">
            <a:avLst/>
          </a:prstGeom>
        </p:spPr>
        <p:txBody>
          <a:bodyPr/>
          <a:lstStyle/>
          <a:p>
            <a:r>
              <a:rPr lang="en-US" sz="1200" dirty="0" smtClean="0">
                <a:solidFill>
                  <a:schemeClr val="bg1"/>
                </a:solidFill>
                <a:latin typeface="Georgia" charset="0"/>
                <a:ea typeface="Georgia" charset="0"/>
                <a:cs typeface="Georgia" charset="0"/>
              </a:rPr>
              <a:t>The Wyatt Special Education Advocacy Training (WSEAT) </a:t>
            </a:r>
          </a:p>
          <a:p>
            <a:r>
              <a:rPr lang="en-US" sz="1200" dirty="0" smtClean="0">
                <a:solidFill>
                  <a:schemeClr val="bg1"/>
                </a:solidFill>
                <a:latin typeface="Georgia" charset="0"/>
                <a:ea typeface="Georgia" charset="0"/>
                <a:cs typeface="Georgia" charset="0"/>
              </a:rPr>
              <a:t>A Resource of PWSA (USA)  www.pwsausa.org</a:t>
            </a:r>
            <a:endParaRPr lang="en-US" sz="1200" dirty="0">
              <a:solidFill>
                <a:schemeClr val="bg1"/>
              </a:solidFill>
              <a:latin typeface="Georgia" charset="0"/>
              <a:ea typeface="Georgia" charset="0"/>
              <a:cs typeface="Georgia"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373" y="598266"/>
            <a:ext cx="3118197" cy="1269355"/>
          </a:xfrm>
          <a:prstGeom prst="rect">
            <a:avLst/>
          </a:prstGeom>
        </p:spPr>
      </p:pic>
      <p:sp>
        <p:nvSpPr>
          <p:cNvPr id="6" name="TextBox 5"/>
          <p:cNvSpPr txBox="1"/>
          <p:nvPr/>
        </p:nvSpPr>
        <p:spPr>
          <a:xfrm>
            <a:off x="2641285" y="2669564"/>
            <a:ext cx="6841937" cy="2400657"/>
          </a:xfrm>
          <a:prstGeom prst="rect">
            <a:avLst/>
          </a:prstGeom>
          <a:noFill/>
        </p:spPr>
        <p:txBody>
          <a:bodyPr wrap="none" rtlCol="0">
            <a:spAutoFit/>
          </a:bodyPr>
          <a:lstStyle/>
          <a:p>
            <a:pPr algn="ctr"/>
            <a:r>
              <a:rPr lang="en-US" sz="5000" u="sng" dirty="0">
                <a:solidFill>
                  <a:schemeClr val="bg1"/>
                </a:solidFill>
                <a:latin typeface="Arial" charset="0"/>
                <a:ea typeface="Arial" charset="0"/>
                <a:cs typeface="Arial" charset="0"/>
              </a:rPr>
              <a:t>Module </a:t>
            </a:r>
            <a:r>
              <a:rPr lang="en-US" sz="5000" u="sng" dirty="0" smtClean="0">
                <a:solidFill>
                  <a:schemeClr val="bg1"/>
                </a:solidFill>
                <a:latin typeface="Arial" charset="0"/>
                <a:ea typeface="Arial" charset="0"/>
                <a:cs typeface="Arial" charset="0"/>
              </a:rPr>
              <a:t>1</a:t>
            </a:r>
            <a:r>
              <a:rPr lang="en-US" sz="5000" dirty="0">
                <a:solidFill>
                  <a:schemeClr val="bg1"/>
                </a:solidFill>
                <a:latin typeface="Georgia" charset="0"/>
                <a:ea typeface="Georgia" charset="0"/>
                <a:cs typeface="Georgia" charset="0"/>
              </a:rPr>
              <a:t/>
            </a:r>
            <a:br>
              <a:rPr lang="en-US" sz="5000" dirty="0">
                <a:solidFill>
                  <a:schemeClr val="bg1"/>
                </a:solidFill>
                <a:latin typeface="Georgia" charset="0"/>
                <a:ea typeface="Georgia" charset="0"/>
                <a:cs typeface="Georgia" charset="0"/>
              </a:rPr>
            </a:br>
            <a:r>
              <a:rPr lang="en-US" sz="5000" dirty="0">
                <a:solidFill>
                  <a:schemeClr val="bg1"/>
                </a:solidFill>
                <a:latin typeface="Georgia" charset="0"/>
                <a:ea typeface="Georgia" charset="0"/>
                <a:cs typeface="Georgia" charset="0"/>
              </a:rPr>
              <a:t>An Overview of Special </a:t>
            </a:r>
            <a:br>
              <a:rPr lang="en-US" sz="5000" dirty="0">
                <a:solidFill>
                  <a:schemeClr val="bg1"/>
                </a:solidFill>
                <a:latin typeface="Georgia" charset="0"/>
                <a:ea typeface="Georgia" charset="0"/>
                <a:cs typeface="Georgia" charset="0"/>
              </a:rPr>
            </a:br>
            <a:r>
              <a:rPr lang="en-US" sz="5000" dirty="0">
                <a:solidFill>
                  <a:schemeClr val="bg1"/>
                </a:solidFill>
                <a:latin typeface="Georgia" charset="0"/>
                <a:ea typeface="Georgia" charset="0"/>
                <a:cs typeface="Georgia" charset="0"/>
              </a:rPr>
              <a:t>Education Law</a:t>
            </a:r>
            <a:endParaRPr lang="en-US" sz="5000" dirty="0">
              <a:solidFill>
                <a:schemeClr val="bg1"/>
              </a:solidFill>
            </a:endParaRPr>
          </a:p>
        </p:txBody>
      </p:sp>
    </p:spTree>
    <p:extLst>
      <p:ext uri="{BB962C8B-B14F-4D97-AF65-F5344CB8AC3E}">
        <p14:creationId xmlns:p14="http://schemas.microsoft.com/office/powerpoint/2010/main" val="163660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idx="1"/>
          </p:nvPr>
        </p:nvSpPr>
        <p:spPr>
          <a:xfrm>
            <a:off x="738188" y="2154238"/>
            <a:ext cx="10233800" cy="4351338"/>
          </a:xfrm>
          <a:prstGeom prst="rect">
            <a:avLst/>
          </a:prstGeom>
        </p:spPr>
        <p:txBody>
          <a:bodyPr>
            <a:normAutofit/>
          </a:bodyPr>
          <a:lstStyle/>
          <a:p>
            <a:r>
              <a:rPr dirty="0"/>
              <a:t>What is a Disability?</a:t>
            </a:r>
          </a:p>
          <a:p>
            <a:pPr marL="685800" lvl="1" indent="-228600">
              <a:spcBef>
                <a:spcPts val="500"/>
              </a:spcBef>
              <a:defRPr sz="3200"/>
            </a:pPr>
            <a:r>
              <a:rPr dirty="0"/>
              <a:t>A disability is nothing more than a basic human limitation</a:t>
            </a:r>
            <a:endParaRPr sz="2400" dirty="0"/>
          </a:p>
          <a:p>
            <a:pPr marL="228600" lvl="1" indent="228600">
              <a:spcBef>
                <a:spcPts val="500"/>
              </a:spcBef>
              <a:buSzTx/>
              <a:buNone/>
              <a:defRPr sz="2400"/>
            </a:pPr>
            <a:endParaRPr sz="2400" dirty="0"/>
          </a:p>
          <a:p>
            <a:r>
              <a:rPr dirty="0"/>
              <a:t>Who has basic human limitations?</a:t>
            </a:r>
          </a:p>
          <a:p>
            <a:pPr marL="685800" lvl="1" indent="-228600">
              <a:spcBef>
                <a:spcPts val="500"/>
              </a:spcBef>
              <a:defRPr sz="3200"/>
            </a:pPr>
            <a:r>
              <a:rPr dirty="0"/>
              <a:t>EVERYONE! </a:t>
            </a:r>
            <a:endParaRPr sz="2400" dirty="0"/>
          </a:p>
          <a:p>
            <a:pPr marL="685800" lvl="1" indent="-228600">
              <a:spcBef>
                <a:spcPts val="500"/>
              </a:spcBef>
              <a:defRPr sz="3200"/>
            </a:pPr>
            <a:r>
              <a:rPr dirty="0"/>
              <a:t>As humans we have </a:t>
            </a:r>
            <a:r>
              <a:rPr i="1" dirty="0"/>
              <a:t>myriad limitations </a:t>
            </a:r>
            <a:r>
              <a:rPr dirty="0"/>
              <a:t>and extensive capabilities</a:t>
            </a:r>
          </a:p>
        </p:txBody>
      </p:sp>
      <p:sp>
        <p:nvSpPr>
          <p:cNvPr id="6" name="Shape 202"/>
          <p:cNvSpPr>
            <a:spLocks noGrp="1"/>
          </p:cNvSpPr>
          <p:nvPr>
            <p:ph type="title"/>
          </p:nvPr>
        </p:nvSpPr>
        <p:spPr>
          <a:xfrm>
            <a:off x="738188" y="633413"/>
            <a:ext cx="11049000" cy="1295400"/>
          </a:xfrm>
          <a:prstGeom prst="rect">
            <a:avLst/>
          </a:prstGeom>
        </p:spPr>
        <p:txBody>
          <a:bodyPr>
            <a:noAutofit/>
          </a:bodyPr>
          <a:lstStyle/>
          <a:p>
            <a:pPr defTabSz="868680">
              <a:defRPr sz="3040" u="sng"/>
            </a:pPr>
            <a:r>
              <a:rPr sz="3800" b="1" dirty="0"/>
              <a:t/>
            </a:r>
            <a:br>
              <a:rPr sz="3800" b="1" dirty="0"/>
            </a:br>
            <a:r>
              <a:rPr sz="3800" b="1" dirty="0" smtClean="0"/>
              <a:t>Accommodations</a:t>
            </a:r>
            <a:r>
              <a:rPr lang="en-US" sz="3800" b="1" dirty="0" smtClean="0"/>
              <a:t>:</a:t>
            </a:r>
            <a:r>
              <a:rPr sz="3800" b="1" dirty="0" smtClean="0"/>
              <a:t> </a:t>
            </a:r>
            <a:r>
              <a:rPr lang="en-US" sz="3800" b="1" dirty="0" smtClean="0"/>
              <a:t/>
            </a:r>
            <a:br>
              <a:rPr lang="en-US" sz="3800" b="1" dirty="0" smtClean="0"/>
            </a:br>
            <a:r>
              <a:rPr sz="3800" b="1" dirty="0" smtClean="0"/>
              <a:t>DNA </a:t>
            </a:r>
            <a:r>
              <a:rPr sz="3800" b="1" dirty="0"/>
              <a:t>of All Community Life</a:t>
            </a:r>
            <a:br>
              <a:rPr sz="3800" b="1" dirty="0"/>
            </a:br>
            <a:endParaRPr sz="3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idx="1"/>
          </p:nvPr>
        </p:nvSpPr>
        <p:spPr>
          <a:xfrm>
            <a:off x="738188" y="2159824"/>
            <a:ext cx="10391775" cy="4309240"/>
          </a:xfrm>
          <a:prstGeom prst="rect">
            <a:avLst/>
          </a:prstGeom>
        </p:spPr>
        <p:txBody>
          <a:bodyPr/>
          <a:lstStyle/>
          <a:p>
            <a:r>
              <a:rPr dirty="0"/>
              <a:t>Accommodations – make every human less limited, less </a:t>
            </a:r>
            <a:r>
              <a:rPr dirty="0" smtClean="0"/>
              <a:t>disabled</a:t>
            </a:r>
            <a:endParaRPr lang="en-US" dirty="0" smtClean="0"/>
          </a:p>
          <a:p>
            <a:pPr marL="0" indent="0">
              <a:buNone/>
            </a:pPr>
            <a:endParaRPr sz="1000" dirty="0"/>
          </a:p>
          <a:p>
            <a:r>
              <a:rPr dirty="0"/>
              <a:t>A Truth: Accommodations help us </a:t>
            </a:r>
          </a:p>
          <a:p>
            <a:pPr marL="685800" lvl="1" indent="-228600">
              <a:spcBef>
                <a:spcPts val="500"/>
              </a:spcBef>
              <a:defRPr sz="2400"/>
            </a:pPr>
            <a:r>
              <a:rPr dirty="0"/>
              <a:t> </a:t>
            </a:r>
            <a:r>
              <a:rPr lang="en-US" sz="2800" dirty="0"/>
              <a:t>O</a:t>
            </a:r>
            <a:r>
              <a:rPr sz="2800" dirty="0" smtClean="0"/>
              <a:t>vercome </a:t>
            </a:r>
            <a:r>
              <a:rPr sz="2800" dirty="0"/>
              <a:t>our various human limitations.</a:t>
            </a:r>
          </a:p>
          <a:p>
            <a:pPr marL="685800" lvl="1" indent="-228600">
              <a:spcBef>
                <a:spcPts val="500"/>
              </a:spcBef>
            </a:pPr>
            <a:r>
              <a:rPr dirty="0"/>
              <a:t> </a:t>
            </a:r>
            <a:r>
              <a:rPr lang="en-US" dirty="0" smtClean="0"/>
              <a:t>U</a:t>
            </a:r>
            <a:r>
              <a:rPr dirty="0" smtClean="0"/>
              <a:t>tilize </a:t>
            </a:r>
            <a:r>
              <a:rPr dirty="0"/>
              <a:t>our abilities</a:t>
            </a:r>
            <a:endParaRPr sz="2400" dirty="0"/>
          </a:p>
          <a:p>
            <a:pPr marL="685800" lvl="1" indent="-228600">
              <a:spcBef>
                <a:spcPts val="500"/>
              </a:spcBef>
            </a:pPr>
            <a:r>
              <a:rPr dirty="0"/>
              <a:t> </a:t>
            </a:r>
            <a:r>
              <a:rPr lang="en-US" dirty="0" smtClean="0"/>
              <a:t>F</a:t>
            </a:r>
            <a:r>
              <a:rPr dirty="0" smtClean="0"/>
              <a:t>unction </a:t>
            </a:r>
            <a:r>
              <a:rPr dirty="0"/>
              <a:t>in inclusive, natural community settings </a:t>
            </a:r>
          </a:p>
        </p:txBody>
      </p:sp>
      <p:sp>
        <p:nvSpPr>
          <p:cNvPr id="7" name="Shape 202"/>
          <p:cNvSpPr>
            <a:spLocks noGrp="1"/>
          </p:cNvSpPr>
          <p:nvPr>
            <p:ph type="title"/>
          </p:nvPr>
        </p:nvSpPr>
        <p:spPr>
          <a:xfrm>
            <a:off x="738188" y="633413"/>
            <a:ext cx="11049000" cy="1295400"/>
          </a:xfrm>
          <a:prstGeom prst="rect">
            <a:avLst/>
          </a:prstGeom>
        </p:spPr>
        <p:txBody>
          <a:bodyPr>
            <a:noAutofit/>
          </a:bodyPr>
          <a:lstStyle/>
          <a:p>
            <a:pPr defTabSz="868680">
              <a:defRPr sz="3040" u="sng"/>
            </a:pPr>
            <a:r>
              <a:rPr sz="3800" b="1" dirty="0"/>
              <a:t/>
            </a:r>
            <a:br>
              <a:rPr sz="3800" b="1" dirty="0"/>
            </a:br>
            <a:r>
              <a:rPr sz="3800" b="1" dirty="0" smtClean="0"/>
              <a:t>Accommodations</a:t>
            </a:r>
            <a:r>
              <a:rPr lang="en-US" sz="3800" b="1" dirty="0" smtClean="0"/>
              <a:t>:</a:t>
            </a:r>
            <a:r>
              <a:rPr sz="3800" b="1" dirty="0" smtClean="0"/>
              <a:t> </a:t>
            </a:r>
            <a:r>
              <a:rPr lang="en-US" sz="3800" b="1" dirty="0" smtClean="0"/>
              <a:t/>
            </a:r>
            <a:br>
              <a:rPr lang="en-US" sz="3800" b="1" dirty="0" smtClean="0"/>
            </a:br>
            <a:r>
              <a:rPr sz="3800" b="1" dirty="0" smtClean="0"/>
              <a:t>DNA </a:t>
            </a:r>
            <a:r>
              <a:rPr sz="3800" b="1" dirty="0"/>
              <a:t>of All Community Life</a:t>
            </a:r>
            <a:br>
              <a:rPr sz="3800" b="1" dirty="0"/>
            </a:br>
            <a:endParaRPr sz="3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idx="1"/>
          </p:nvPr>
        </p:nvSpPr>
        <p:spPr>
          <a:xfrm>
            <a:off x="738188" y="2305049"/>
            <a:ext cx="8229600" cy="4343400"/>
          </a:xfrm>
          <a:prstGeom prst="rect">
            <a:avLst/>
          </a:prstGeom>
        </p:spPr>
        <p:txBody>
          <a:bodyPr/>
          <a:lstStyle/>
          <a:p>
            <a:r>
              <a:t>WE ALL NEED THEM</a:t>
            </a:r>
          </a:p>
          <a:p>
            <a:r>
              <a:rPr dirty="0"/>
              <a:t>EVERY SINGLE PERSON</a:t>
            </a:r>
          </a:p>
          <a:p>
            <a:r>
              <a:rPr dirty="0"/>
              <a:t>EVERY SINGLE DAY </a:t>
            </a:r>
          </a:p>
          <a:p>
            <a:r>
              <a:rPr dirty="0"/>
              <a:t>FOR COMMUNITY LIFE</a:t>
            </a:r>
          </a:p>
          <a:p>
            <a:pPr marL="0" indent="0">
              <a:buSzTx/>
              <a:buNone/>
            </a:pPr>
            <a:endParaRPr dirty="0"/>
          </a:p>
          <a:p>
            <a:pPr>
              <a:buSzTx/>
              <a:buNone/>
            </a:pPr>
            <a:r>
              <a:rPr dirty="0"/>
              <a:t>FUNDAMENTALLY - WE ARE FAR MORE ALIKE THAN WE ARE DIFFERENT!!!!!!</a:t>
            </a:r>
          </a:p>
        </p:txBody>
      </p:sp>
      <p:sp>
        <p:nvSpPr>
          <p:cNvPr id="7" name="Shape 202"/>
          <p:cNvSpPr>
            <a:spLocks noGrp="1"/>
          </p:cNvSpPr>
          <p:nvPr>
            <p:ph type="title"/>
          </p:nvPr>
        </p:nvSpPr>
        <p:spPr>
          <a:xfrm>
            <a:off x="738188" y="633413"/>
            <a:ext cx="11049000" cy="1295400"/>
          </a:xfrm>
          <a:prstGeom prst="rect">
            <a:avLst/>
          </a:prstGeom>
        </p:spPr>
        <p:txBody>
          <a:bodyPr>
            <a:noAutofit/>
          </a:bodyPr>
          <a:lstStyle/>
          <a:p>
            <a:pPr defTabSz="868680">
              <a:defRPr sz="3040" u="sng"/>
            </a:pPr>
            <a:r>
              <a:rPr sz="3800" b="1" dirty="0"/>
              <a:t/>
            </a:r>
            <a:br>
              <a:rPr sz="3800" b="1" dirty="0"/>
            </a:br>
            <a:r>
              <a:rPr sz="3800" b="1" dirty="0" smtClean="0"/>
              <a:t>Accommodations</a:t>
            </a:r>
            <a:r>
              <a:rPr lang="en-US" sz="3800" b="1" dirty="0" smtClean="0"/>
              <a:t>:</a:t>
            </a:r>
            <a:r>
              <a:rPr sz="3800" b="1" dirty="0" smtClean="0"/>
              <a:t> </a:t>
            </a:r>
            <a:r>
              <a:rPr lang="en-US" sz="3800" b="1" dirty="0" smtClean="0"/>
              <a:t/>
            </a:r>
            <a:br>
              <a:rPr lang="en-US" sz="3800" b="1" dirty="0" smtClean="0"/>
            </a:br>
            <a:r>
              <a:rPr sz="3800" b="1" dirty="0" smtClean="0"/>
              <a:t>DNA </a:t>
            </a:r>
            <a:r>
              <a:rPr sz="3800" b="1" dirty="0"/>
              <a:t>of All Community Life</a:t>
            </a:r>
            <a:br>
              <a:rPr sz="3800" b="1" dirty="0"/>
            </a:br>
            <a:endParaRPr sz="3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p:cNvSpPr>
          <p:nvPr>
            <p:ph idx="1"/>
          </p:nvPr>
        </p:nvSpPr>
        <p:spPr>
          <a:xfrm>
            <a:off x="738188" y="2297113"/>
            <a:ext cx="10233800" cy="3660775"/>
          </a:xfrm>
          <a:prstGeom prst="rect">
            <a:avLst/>
          </a:prstGeom>
        </p:spPr>
        <p:txBody>
          <a:bodyPr/>
          <a:lstStyle/>
          <a:p>
            <a:r>
              <a:rPr dirty="0"/>
              <a:t>Without </a:t>
            </a:r>
            <a:r>
              <a:rPr lang="en-US" dirty="0" smtClean="0"/>
              <a:t>a</a:t>
            </a:r>
            <a:r>
              <a:rPr dirty="0" smtClean="0"/>
              <a:t>ccommodations</a:t>
            </a:r>
            <a:r>
              <a:rPr dirty="0"/>
              <a:t>, any person can be rendered totally disabled in a matter of seconds – turn the lights off </a:t>
            </a:r>
            <a:endParaRPr lang="en-US" dirty="0" smtClean="0"/>
          </a:p>
          <a:p>
            <a:pPr marL="0" indent="0">
              <a:buNone/>
            </a:pPr>
            <a:endParaRPr lang="en-US" sz="1000" dirty="0" smtClean="0"/>
          </a:p>
          <a:p>
            <a:r>
              <a:rPr dirty="0" smtClean="0"/>
              <a:t>We </a:t>
            </a:r>
            <a:r>
              <a:rPr dirty="0"/>
              <a:t>need to stop thinking that some humans are more disabled than others </a:t>
            </a:r>
            <a:endParaRPr lang="en-US" dirty="0" smtClean="0"/>
          </a:p>
          <a:p>
            <a:pPr marL="0" indent="0">
              <a:buNone/>
            </a:pPr>
            <a:endParaRPr sz="1000" dirty="0"/>
          </a:p>
          <a:p>
            <a:r>
              <a:rPr dirty="0"/>
              <a:t>Reality - all of us have numerous human limitations and all of us need Accommodations to overcome them</a:t>
            </a:r>
          </a:p>
        </p:txBody>
      </p:sp>
      <p:sp>
        <p:nvSpPr>
          <p:cNvPr id="7" name="Shape 202"/>
          <p:cNvSpPr>
            <a:spLocks noGrp="1"/>
          </p:cNvSpPr>
          <p:nvPr>
            <p:ph type="title"/>
          </p:nvPr>
        </p:nvSpPr>
        <p:spPr>
          <a:xfrm>
            <a:off x="738188" y="633413"/>
            <a:ext cx="11049000" cy="1295400"/>
          </a:xfrm>
          <a:prstGeom prst="rect">
            <a:avLst/>
          </a:prstGeom>
        </p:spPr>
        <p:txBody>
          <a:bodyPr>
            <a:noAutofit/>
          </a:bodyPr>
          <a:lstStyle/>
          <a:p>
            <a:pPr defTabSz="868680">
              <a:defRPr sz="3040" u="sng"/>
            </a:pPr>
            <a:r>
              <a:rPr sz="3800" b="1" dirty="0"/>
              <a:t/>
            </a:r>
            <a:br>
              <a:rPr sz="3800" b="1" dirty="0"/>
            </a:br>
            <a:r>
              <a:rPr sz="3800" b="1" dirty="0" smtClean="0"/>
              <a:t>Accommodations</a:t>
            </a:r>
            <a:r>
              <a:rPr lang="en-US" sz="3800" b="1" dirty="0" smtClean="0"/>
              <a:t>:</a:t>
            </a:r>
            <a:r>
              <a:rPr sz="3800" b="1" dirty="0" smtClean="0"/>
              <a:t> </a:t>
            </a:r>
            <a:r>
              <a:rPr lang="en-US" sz="3800" b="1" dirty="0" smtClean="0"/>
              <a:t/>
            </a:r>
            <a:br>
              <a:rPr lang="en-US" sz="3800" b="1" dirty="0" smtClean="0"/>
            </a:br>
            <a:r>
              <a:rPr sz="3800" b="1" dirty="0" smtClean="0"/>
              <a:t>DNA </a:t>
            </a:r>
            <a:r>
              <a:rPr sz="3800" b="1" dirty="0"/>
              <a:t>of All Community Life</a:t>
            </a:r>
            <a:br>
              <a:rPr sz="3800" b="1" dirty="0"/>
            </a:br>
            <a:endParaRPr sz="3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p:cNvSpPr>
          <p:nvPr>
            <p:ph idx="1"/>
          </p:nvPr>
        </p:nvSpPr>
        <p:spPr>
          <a:xfrm>
            <a:off x="738188" y="2320924"/>
            <a:ext cx="10233800" cy="4351338"/>
          </a:xfrm>
          <a:prstGeom prst="rect">
            <a:avLst/>
          </a:prstGeom>
        </p:spPr>
        <p:txBody>
          <a:bodyPr/>
          <a:lstStyle/>
          <a:p>
            <a:r>
              <a:rPr dirty="0"/>
              <a:t>If as humans, we make </a:t>
            </a:r>
            <a:r>
              <a:rPr lang="en-US" dirty="0" smtClean="0"/>
              <a:t>a</a:t>
            </a:r>
            <a:r>
              <a:rPr dirty="0" smtClean="0"/>
              <a:t>ccommodations </a:t>
            </a:r>
            <a:r>
              <a:rPr dirty="0"/>
              <a:t>for ourselves so that we can function and live in the community </a:t>
            </a:r>
            <a:endParaRPr lang="en-US" dirty="0" smtClean="0"/>
          </a:p>
          <a:p>
            <a:pPr marL="0" indent="0">
              <a:buNone/>
            </a:pPr>
            <a:endParaRPr sz="1000" dirty="0"/>
          </a:p>
          <a:p>
            <a:r>
              <a:rPr dirty="0"/>
              <a:t>Then we must make Accommodations for students with disabilities so that they can function in inclusive settings in our schools and </a:t>
            </a:r>
            <a:r>
              <a:rPr dirty="0" smtClean="0"/>
              <a:t>communities</a:t>
            </a:r>
            <a:endParaRPr lang="en-US" dirty="0" smtClean="0"/>
          </a:p>
          <a:p>
            <a:pPr marL="0" indent="0">
              <a:buNone/>
            </a:pPr>
            <a:endParaRPr sz="1000" dirty="0"/>
          </a:p>
          <a:p>
            <a:r>
              <a:rPr dirty="0"/>
              <a:t>Equity, Equal Protection, Fundamental Fairness</a:t>
            </a:r>
          </a:p>
        </p:txBody>
      </p:sp>
      <p:sp>
        <p:nvSpPr>
          <p:cNvPr id="8" name="Shape 202"/>
          <p:cNvSpPr>
            <a:spLocks noGrp="1"/>
          </p:cNvSpPr>
          <p:nvPr>
            <p:ph type="title"/>
          </p:nvPr>
        </p:nvSpPr>
        <p:spPr>
          <a:xfrm>
            <a:off x="738188" y="633413"/>
            <a:ext cx="11049000" cy="1295400"/>
          </a:xfrm>
          <a:prstGeom prst="rect">
            <a:avLst/>
          </a:prstGeom>
        </p:spPr>
        <p:txBody>
          <a:bodyPr>
            <a:noAutofit/>
          </a:bodyPr>
          <a:lstStyle/>
          <a:p>
            <a:pPr defTabSz="868680">
              <a:defRPr sz="3040" u="sng"/>
            </a:pPr>
            <a:r>
              <a:rPr sz="3800" b="1" dirty="0"/>
              <a:t/>
            </a:r>
            <a:br>
              <a:rPr sz="3800" b="1" dirty="0"/>
            </a:br>
            <a:r>
              <a:rPr sz="3800" b="1" dirty="0" smtClean="0"/>
              <a:t>Accommodations</a:t>
            </a:r>
            <a:r>
              <a:rPr lang="en-US" sz="3800" b="1" dirty="0" smtClean="0"/>
              <a:t>:</a:t>
            </a:r>
            <a:r>
              <a:rPr sz="3800" b="1" dirty="0" smtClean="0"/>
              <a:t> </a:t>
            </a:r>
            <a:r>
              <a:rPr lang="en-US" sz="3800" b="1" dirty="0" smtClean="0"/>
              <a:t/>
            </a:r>
            <a:br>
              <a:rPr lang="en-US" sz="3800" b="1" dirty="0" smtClean="0"/>
            </a:br>
            <a:r>
              <a:rPr sz="3800" b="1" dirty="0" smtClean="0"/>
              <a:t>DNA </a:t>
            </a:r>
            <a:r>
              <a:rPr sz="3800" b="1" dirty="0"/>
              <a:t>of All Community Life</a:t>
            </a:r>
            <a:br>
              <a:rPr sz="3800" b="1" dirty="0"/>
            </a:br>
            <a:endParaRPr sz="3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xfrm>
            <a:off x="697300" y="836612"/>
            <a:ext cx="10515600" cy="1325563"/>
          </a:xfrm>
          <a:prstGeom prst="rect">
            <a:avLst/>
          </a:prstGeom>
        </p:spPr>
        <p:txBody>
          <a:bodyPr>
            <a:normAutofit/>
          </a:bodyPr>
          <a:lstStyle>
            <a:lvl1pPr>
              <a:defRPr sz="3200" u="sng"/>
            </a:lvl1pPr>
          </a:lstStyle>
          <a:p>
            <a:r>
              <a:rPr sz="3800" b="1" dirty="0"/>
              <a:t>Inclusion Matters to Everyone</a:t>
            </a:r>
          </a:p>
        </p:txBody>
      </p:sp>
      <p:sp>
        <p:nvSpPr>
          <p:cNvPr id="232" name="Shape 232"/>
          <p:cNvSpPr>
            <a:spLocks noGrp="1"/>
          </p:cNvSpPr>
          <p:nvPr>
            <p:ph idx="1"/>
          </p:nvPr>
        </p:nvSpPr>
        <p:spPr>
          <a:xfrm>
            <a:off x="697300" y="2263775"/>
            <a:ext cx="10233800" cy="4351338"/>
          </a:xfrm>
          <a:prstGeom prst="rect">
            <a:avLst/>
          </a:prstGeom>
        </p:spPr>
        <p:txBody>
          <a:bodyPr/>
          <a:lstStyle/>
          <a:p>
            <a:pPr marL="0" indent="0">
              <a:buNone/>
            </a:pPr>
            <a:r>
              <a:rPr dirty="0"/>
              <a:t>Another Truth – those who say that that inclusion is not important and segregation is </a:t>
            </a:r>
            <a:r>
              <a:rPr dirty="0" smtClean="0"/>
              <a:t>ok</a:t>
            </a:r>
            <a:r>
              <a:rPr lang="en-US" dirty="0" smtClean="0"/>
              <a:t>ay</a:t>
            </a:r>
            <a:r>
              <a:rPr dirty="0" smtClean="0"/>
              <a:t> </a:t>
            </a:r>
            <a:r>
              <a:rPr dirty="0"/>
              <a:t>for persons with </a:t>
            </a:r>
            <a:r>
              <a:rPr dirty="0" smtClean="0"/>
              <a:t>disabilities</a:t>
            </a:r>
            <a:endParaRPr lang="en-US" dirty="0" smtClean="0"/>
          </a:p>
          <a:p>
            <a:pPr marL="0" indent="0">
              <a:buNone/>
            </a:pPr>
            <a:endParaRPr sz="1000" dirty="0"/>
          </a:p>
          <a:p>
            <a:pPr marL="685800" lvl="1" indent="-228600">
              <a:spcBef>
                <a:spcPts val="500"/>
              </a:spcBef>
            </a:pPr>
            <a:r>
              <a:rPr dirty="0"/>
              <a:t>Never conceive of themselves in segregated settings</a:t>
            </a:r>
            <a:endParaRPr sz="2400" dirty="0"/>
          </a:p>
          <a:p>
            <a:pPr marL="685800" lvl="1" indent="-228600">
              <a:spcBef>
                <a:spcPts val="500"/>
              </a:spcBef>
            </a:pPr>
            <a:r>
              <a:rPr dirty="0"/>
              <a:t>Remarkable inability to generalize segregation to their own lives</a:t>
            </a:r>
            <a:endParaRPr sz="2400" dirty="0"/>
          </a:p>
          <a:p>
            <a:pPr marL="685800" lvl="1" indent="-228600">
              <a:spcBef>
                <a:spcPts val="500"/>
              </a:spcBef>
            </a:pPr>
            <a:r>
              <a:rPr dirty="0"/>
              <a:t>Fine for someone else, but Not for them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idx="1"/>
          </p:nvPr>
        </p:nvSpPr>
        <p:spPr>
          <a:xfrm>
            <a:off x="697300" y="2166937"/>
            <a:ext cx="10233800" cy="4351338"/>
          </a:xfrm>
          <a:prstGeom prst="rect">
            <a:avLst/>
          </a:prstGeom>
        </p:spPr>
        <p:txBody>
          <a:bodyPr/>
          <a:lstStyle/>
          <a:p>
            <a:pPr marL="0" indent="0">
              <a:buNone/>
            </a:pPr>
            <a:r>
              <a:rPr dirty="0"/>
              <a:t>And Another Truth – for every person, where one receives services is critically </a:t>
            </a:r>
            <a:r>
              <a:rPr dirty="0" smtClean="0"/>
              <a:t>important</a:t>
            </a:r>
            <a:endParaRPr lang="en-US" dirty="0" smtClean="0"/>
          </a:p>
          <a:p>
            <a:pPr marL="0" indent="0">
              <a:buNone/>
            </a:pPr>
            <a:endParaRPr sz="1000" dirty="0"/>
          </a:p>
          <a:p>
            <a:pPr marL="685800" lvl="1" indent="-228600">
              <a:spcBef>
                <a:spcPts val="500"/>
              </a:spcBef>
            </a:pPr>
            <a:r>
              <a:rPr dirty="0"/>
              <a:t>Restaurant example  </a:t>
            </a:r>
            <a:endParaRPr sz="2400" dirty="0"/>
          </a:p>
          <a:p>
            <a:pPr marL="685800" lvl="1" indent="-228600">
              <a:spcBef>
                <a:spcPts val="500"/>
              </a:spcBef>
            </a:pPr>
            <a:r>
              <a:rPr dirty="0"/>
              <a:t>Movie Theater example</a:t>
            </a:r>
            <a:endParaRPr sz="2400" dirty="0"/>
          </a:p>
          <a:p>
            <a:pPr marL="685800" lvl="1" indent="-228600">
              <a:spcBef>
                <a:spcPts val="500"/>
              </a:spcBef>
            </a:pPr>
            <a:r>
              <a:rPr dirty="0"/>
              <a:t>Sports Arena example</a:t>
            </a:r>
          </a:p>
        </p:txBody>
      </p:sp>
      <p:sp>
        <p:nvSpPr>
          <p:cNvPr id="5" name="Shape 231"/>
          <p:cNvSpPr>
            <a:spLocks noGrp="1"/>
          </p:cNvSpPr>
          <p:nvPr>
            <p:ph type="title"/>
          </p:nvPr>
        </p:nvSpPr>
        <p:spPr>
          <a:xfrm>
            <a:off x="697300" y="836612"/>
            <a:ext cx="10515600" cy="1325563"/>
          </a:xfrm>
          <a:prstGeom prst="rect">
            <a:avLst/>
          </a:prstGeom>
        </p:spPr>
        <p:txBody>
          <a:bodyPr>
            <a:normAutofit/>
          </a:bodyPr>
          <a:lstStyle>
            <a:lvl1pPr>
              <a:defRPr sz="3200" u="sng"/>
            </a:lvl1pPr>
          </a:lstStyle>
          <a:p>
            <a:r>
              <a:rPr sz="3800" b="1" dirty="0"/>
              <a:t>Inclusion Matters to Everyone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p:nvPr/>
        </p:nvSpPr>
        <p:spPr>
          <a:xfrm>
            <a:off x="2486025" y="5781675"/>
            <a:ext cx="5243512" cy="76454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spcBef>
                <a:spcPts val="2600"/>
              </a:spcBef>
              <a:defRPr sz="4400">
                <a:solidFill>
                  <a:srgbClr val="000099"/>
                </a:solidFill>
                <a:latin typeface="Stencil"/>
                <a:ea typeface="Stencil"/>
                <a:cs typeface="Stencil"/>
                <a:sym typeface="Stencil"/>
              </a:defRPr>
            </a:lvl1pPr>
          </a:lstStyle>
          <a:p>
            <a:r>
              <a:rPr lang="en-US" dirty="0" smtClean="0">
                <a:solidFill>
                  <a:schemeClr val="tx1"/>
                </a:solidFill>
              </a:rPr>
              <a:t>              </a:t>
            </a:r>
            <a:r>
              <a:rPr b="1" dirty="0" smtClean="0">
                <a:solidFill>
                  <a:schemeClr val="tx1"/>
                </a:solidFill>
                <a:latin typeface="+mj-lt"/>
              </a:rPr>
              <a:t>Vic </a:t>
            </a:r>
            <a:r>
              <a:rPr b="1" dirty="0">
                <a:solidFill>
                  <a:schemeClr val="tx1"/>
                </a:solidFill>
                <a:latin typeface="+mj-lt"/>
              </a:rPr>
              <a:t>‘n Natly’s </a:t>
            </a:r>
          </a:p>
        </p:txBody>
      </p:sp>
      <p:pic>
        <p:nvPicPr>
          <p:cNvPr id="2" name="Picture 1"/>
          <p:cNvPicPr>
            <a:picLocks noChangeAspect="1"/>
          </p:cNvPicPr>
          <p:nvPr/>
        </p:nvPicPr>
        <p:blipFill>
          <a:blip r:embed="rId2"/>
          <a:stretch>
            <a:fillRect/>
          </a:stretch>
        </p:blipFill>
        <p:spPr>
          <a:xfrm>
            <a:off x="2919412" y="38100"/>
            <a:ext cx="6300788" cy="5600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p:nvPr/>
        </p:nvSpPr>
        <p:spPr>
          <a:xfrm>
            <a:off x="4643438" y="5999479"/>
            <a:ext cx="3586162" cy="76944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4400"/>
            </a:lvl1pPr>
          </a:lstStyle>
          <a:p>
            <a:r>
              <a:rPr dirty="0">
                <a:solidFill>
                  <a:schemeClr val="tx1"/>
                </a:solidFill>
              </a:rPr>
              <a:t>MOVIE TIME!</a:t>
            </a:r>
          </a:p>
        </p:txBody>
      </p:sp>
      <p:pic>
        <p:nvPicPr>
          <p:cNvPr id="2" name="Picture 1"/>
          <p:cNvPicPr>
            <a:picLocks noChangeAspect="1"/>
          </p:cNvPicPr>
          <p:nvPr/>
        </p:nvPicPr>
        <p:blipFill>
          <a:blip r:embed="rId2"/>
          <a:stretch>
            <a:fillRect/>
          </a:stretch>
        </p:blipFill>
        <p:spPr>
          <a:xfrm>
            <a:off x="2673350" y="876300"/>
            <a:ext cx="6845300" cy="510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4119562" y="5600700"/>
            <a:ext cx="3648076" cy="9858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lnSpc>
                <a:spcPct val="90000"/>
              </a:lnSpc>
              <a:defRPr sz="4600">
                <a:solidFill>
                  <a:srgbClr val="F6F6F6"/>
                </a:solidFill>
              </a:defRPr>
            </a:lvl1pPr>
          </a:lstStyle>
          <a:p>
            <a:r>
              <a:rPr sz="4400" dirty="0"/>
              <a:t>SUPERDOME</a:t>
            </a:r>
          </a:p>
        </p:txBody>
      </p:sp>
      <p:pic>
        <p:nvPicPr>
          <p:cNvPr id="2" name="Picture 1"/>
          <p:cNvPicPr>
            <a:picLocks noChangeAspect="1"/>
          </p:cNvPicPr>
          <p:nvPr/>
        </p:nvPicPr>
        <p:blipFill>
          <a:blip r:embed="rId2"/>
          <a:stretch>
            <a:fillRect/>
          </a:stretch>
        </p:blipFill>
        <p:spPr>
          <a:xfrm>
            <a:off x="2247900" y="1403350"/>
            <a:ext cx="7696200" cy="4051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671513" y="514350"/>
            <a:ext cx="4529139" cy="1347217"/>
          </a:xfrm>
          <a:prstGeom prst="rect">
            <a:avLst/>
          </a:prstGeom>
        </p:spPr>
        <p:txBody>
          <a:bodyPr>
            <a:normAutofit/>
          </a:bodyPr>
          <a:lstStyle/>
          <a:p>
            <a:pPr>
              <a:defRPr sz="2800"/>
            </a:pPr>
            <a:r>
              <a:rPr b="1" dirty="0"/>
              <a:t>Special </a:t>
            </a:r>
            <a:r>
              <a:rPr b="1" dirty="0" smtClean="0"/>
              <a:t>Ed</a:t>
            </a:r>
            <a:r>
              <a:rPr lang="en-US" b="1" dirty="0" smtClean="0"/>
              <a:t>ucation</a:t>
            </a:r>
            <a:r>
              <a:rPr b="1" dirty="0" smtClean="0"/>
              <a:t> </a:t>
            </a:r>
            <a:r>
              <a:rPr b="1" dirty="0"/>
              <a:t>Attorney:</a:t>
            </a:r>
            <a:br>
              <a:rPr b="1" dirty="0"/>
            </a:br>
            <a:r>
              <a:rPr b="1" dirty="0"/>
              <a:t> Jim Comstock-Galagan</a:t>
            </a:r>
          </a:p>
        </p:txBody>
      </p:sp>
      <p:sp>
        <p:nvSpPr>
          <p:cNvPr id="189" name="Shape 189"/>
          <p:cNvSpPr>
            <a:spLocks noGrp="1"/>
          </p:cNvSpPr>
          <p:nvPr>
            <p:ph type="body" sz="half" idx="2"/>
          </p:nvPr>
        </p:nvSpPr>
        <p:spPr>
          <a:xfrm>
            <a:off x="671513" y="1985963"/>
            <a:ext cx="4314825" cy="3825875"/>
          </a:xfrm>
          <a:prstGeom prst="rect">
            <a:avLst/>
          </a:prstGeom>
        </p:spPr>
        <p:txBody>
          <a:bodyPr>
            <a:noAutofit/>
          </a:bodyPr>
          <a:lstStyle>
            <a:lvl1pPr>
              <a:lnSpc>
                <a:spcPct val="81000"/>
              </a:lnSpc>
            </a:lvl1pPr>
          </a:lstStyle>
          <a:p>
            <a:r>
              <a:rPr lang="en-US" sz="1800" dirty="0" smtClean="0">
                <a:latin typeface="Calibri" charset="0"/>
                <a:ea typeface="Calibri" charset="0"/>
                <a:cs typeface="Calibri" charset="0"/>
              </a:rPr>
              <a:t>S</a:t>
            </a:r>
            <a:r>
              <a:rPr sz="1800" dirty="0" smtClean="0">
                <a:latin typeface="Calibri" charset="0"/>
                <a:ea typeface="Calibri" charset="0"/>
                <a:cs typeface="Calibri" charset="0"/>
              </a:rPr>
              <a:t>erved </a:t>
            </a:r>
            <a:r>
              <a:rPr sz="1800" dirty="0">
                <a:latin typeface="Calibri" charset="0"/>
                <a:ea typeface="Calibri" charset="0"/>
                <a:cs typeface="Calibri" charset="0"/>
              </a:rPr>
              <a:t>thirteen years (2001-2014) as the Executive Director\Senior Attorney of the Southern Disability Law Center (SDLC) located in New Orleans, LA, with a second office in Austin, TX. Founded in 2001, SDLC is a non-profit legal services organization dedicated to protecting and advancing the legal rights of people with disabilities throughout the South. It partners with the Southern Poverty Law Center, Protection and Advocacy (P&amp;A) programs, Legal Services Corporations (LSC) and disability organizations on major, systemic disability rights issues involving the Individuals with Disabilities Education Act (IDEA), Americans with Disabilities Act (ADA), and the federal Medicaid Act. Recently in November 2014, Jim retired. </a:t>
            </a:r>
          </a:p>
        </p:txBody>
      </p:sp>
      <p:pic>
        <p:nvPicPr>
          <p:cNvPr id="4" name="Picture 3"/>
          <p:cNvPicPr>
            <a:picLocks noChangeAspect="1"/>
          </p:cNvPicPr>
          <p:nvPr/>
        </p:nvPicPr>
        <p:blipFill>
          <a:blip r:embed="rId2"/>
          <a:stretch>
            <a:fillRect/>
          </a:stretch>
        </p:blipFill>
        <p:spPr>
          <a:xfrm>
            <a:off x="5511800" y="1423398"/>
            <a:ext cx="5561013" cy="4388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idx="1"/>
          </p:nvPr>
        </p:nvSpPr>
        <p:spPr>
          <a:xfrm>
            <a:off x="697300" y="2002286"/>
            <a:ext cx="10233800" cy="4351338"/>
          </a:xfrm>
          <a:prstGeom prst="rect">
            <a:avLst/>
          </a:prstGeom>
        </p:spPr>
        <p:txBody>
          <a:bodyPr/>
          <a:lstStyle/>
          <a:p>
            <a:r>
              <a:rPr dirty="0"/>
              <a:t>Definition of Inclusion? Lots of nice, lovely </a:t>
            </a:r>
            <a:r>
              <a:rPr dirty="0" smtClean="0"/>
              <a:t>definitions</a:t>
            </a:r>
            <a:endParaRPr lang="en-US" dirty="0" smtClean="0"/>
          </a:p>
          <a:p>
            <a:endParaRPr dirty="0"/>
          </a:p>
          <a:p>
            <a:r>
              <a:rPr dirty="0"/>
              <a:t>Don’t need any definitions- everyone here today is living proof of what inclusion is and means  </a:t>
            </a:r>
            <a:endParaRPr lang="en-US" dirty="0" smtClean="0"/>
          </a:p>
          <a:p>
            <a:endParaRPr dirty="0"/>
          </a:p>
          <a:p>
            <a:r>
              <a:rPr dirty="0"/>
              <a:t>We experience Inclusion everyday as part of community life – it’s a natural component</a:t>
            </a:r>
          </a:p>
        </p:txBody>
      </p:sp>
      <p:sp>
        <p:nvSpPr>
          <p:cNvPr id="4" name="Shape 250"/>
          <p:cNvSpPr txBox="1">
            <a:spLocks/>
          </p:cNvSpPr>
          <p:nvPr/>
        </p:nvSpPr>
        <p:spPr>
          <a:xfrm>
            <a:off x="697300" y="4356546"/>
            <a:ext cx="9090800" cy="1839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smtClean="0"/>
          </a:p>
        </p:txBody>
      </p:sp>
      <p:sp>
        <p:nvSpPr>
          <p:cNvPr id="9" name="Shape 231"/>
          <p:cNvSpPr>
            <a:spLocks noGrp="1"/>
          </p:cNvSpPr>
          <p:nvPr>
            <p:ph type="title"/>
          </p:nvPr>
        </p:nvSpPr>
        <p:spPr>
          <a:xfrm>
            <a:off x="697300" y="836612"/>
            <a:ext cx="10515600" cy="1325563"/>
          </a:xfrm>
          <a:prstGeom prst="rect">
            <a:avLst/>
          </a:prstGeom>
        </p:spPr>
        <p:txBody>
          <a:bodyPr>
            <a:normAutofit/>
          </a:bodyPr>
          <a:lstStyle>
            <a:lvl1pPr>
              <a:defRPr sz="3200" u="sng"/>
            </a:lvl1pPr>
          </a:lstStyle>
          <a:p>
            <a:r>
              <a:rPr sz="3800" b="1" dirty="0"/>
              <a:t>Inclusion Matters to Everyone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idx="1"/>
          </p:nvPr>
        </p:nvSpPr>
        <p:spPr>
          <a:xfrm>
            <a:off x="697300" y="2002286"/>
            <a:ext cx="10233800" cy="4351338"/>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 </a:t>
            </a:r>
            <a:endParaRPr dirty="0"/>
          </a:p>
        </p:txBody>
      </p:sp>
      <p:sp>
        <p:nvSpPr>
          <p:cNvPr id="4" name="Shape 250"/>
          <p:cNvSpPr txBox="1">
            <a:spLocks/>
          </p:cNvSpPr>
          <p:nvPr/>
        </p:nvSpPr>
        <p:spPr>
          <a:xfrm>
            <a:off x="697300" y="2002287"/>
            <a:ext cx="9090800" cy="1880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Community Life is defined by inclusion, by </a:t>
            </a:r>
            <a:r>
              <a:rPr lang="en-US" dirty="0" smtClean="0"/>
              <a:t>belonging</a:t>
            </a:r>
          </a:p>
          <a:p>
            <a:pPr marL="0" indent="0">
              <a:buNone/>
            </a:pPr>
            <a:endParaRPr lang="en-US" sz="1000" dirty="0" smtClean="0"/>
          </a:p>
          <a:p>
            <a:pPr lvl="1">
              <a:defRPr sz="2400"/>
            </a:pPr>
            <a:r>
              <a:rPr lang="en-US" sz="2800" dirty="0" smtClean="0"/>
              <a:t>Family</a:t>
            </a:r>
          </a:p>
          <a:p>
            <a:pPr lvl="1">
              <a:defRPr sz="2400"/>
            </a:pPr>
            <a:r>
              <a:rPr lang="en-US" sz="2800" dirty="0" smtClean="0"/>
              <a:t>Church</a:t>
            </a:r>
          </a:p>
          <a:p>
            <a:pPr lvl="1">
              <a:defRPr sz="2400"/>
            </a:pPr>
            <a:r>
              <a:rPr lang="en-US" sz="2800" dirty="0" smtClean="0"/>
              <a:t>School</a:t>
            </a:r>
          </a:p>
          <a:p>
            <a:pPr lvl="1">
              <a:defRPr sz="2400"/>
            </a:pPr>
            <a:r>
              <a:rPr lang="en-US" sz="2800" dirty="0" smtClean="0">
                <a:solidFill>
                  <a:schemeClr val="tx1"/>
                </a:solidFill>
              </a:rPr>
              <a:t>Work</a:t>
            </a:r>
          </a:p>
          <a:p>
            <a:pPr lvl="1">
              <a:defRPr sz="2400"/>
            </a:pPr>
            <a:r>
              <a:rPr lang="en-US" sz="2800" dirty="0" smtClean="0">
                <a:solidFill>
                  <a:schemeClr val="tx1"/>
                </a:solidFill>
              </a:rPr>
              <a:t>Neighborhood</a:t>
            </a:r>
          </a:p>
          <a:p>
            <a:pPr lvl="1">
              <a:defRPr sz="2400"/>
            </a:pPr>
            <a:r>
              <a:rPr lang="en-US" sz="2800" dirty="0" smtClean="0">
                <a:solidFill>
                  <a:schemeClr val="tx1"/>
                </a:solidFill>
              </a:rPr>
              <a:t>Community </a:t>
            </a:r>
            <a:r>
              <a:rPr lang="en-US" sz="2800" dirty="0">
                <a:solidFill>
                  <a:schemeClr val="tx1"/>
                </a:solidFill>
              </a:rPr>
              <a:t>organizations</a:t>
            </a:r>
          </a:p>
          <a:p>
            <a:pPr lvl="1">
              <a:defRPr sz="2400"/>
            </a:pPr>
            <a:endParaRPr lang="en-US" sz="2800" dirty="0" smtClean="0"/>
          </a:p>
        </p:txBody>
      </p:sp>
      <p:sp>
        <p:nvSpPr>
          <p:cNvPr id="9" name="Shape 231"/>
          <p:cNvSpPr>
            <a:spLocks noGrp="1"/>
          </p:cNvSpPr>
          <p:nvPr>
            <p:ph type="title"/>
          </p:nvPr>
        </p:nvSpPr>
        <p:spPr>
          <a:xfrm>
            <a:off x="697300" y="836612"/>
            <a:ext cx="10515600" cy="1325563"/>
          </a:xfrm>
          <a:prstGeom prst="rect">
            <a:avLst/>
          </a:prstGeom>
        </p:spPr>
        <p:txBody>
          <a:bodyPr>
            <a:normAutofit/>
          </a:bodyPr>
          <a:lstStyle>
            <a:lvl1pPr>
              <a:defRPr sz="3200" u="sng"/>
            </a:lvl1pPr>
          </a:lstStyle>
          <a:p>
            <a:r>
              <a:rPr sz="3800" b="1" dirty="0"/>
              <a:t>Inclusion Matters to Everyone</a:t>
            </a:r>
          </a:p>
        </p:txBody>
      </p:sp>
    </p:spTree>
    <p:extLst>
      <p:ext uri="{BB962C8B-B14F-4D97-AF65-F5344CB8AC3E}">
        <p14:creationId xmlns:p14="http://schemas.microsoft.com/office/powerpoint/2010/main" val="21057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idx="1"/>
          </p:nvPr>
        </p:nvSpPr>
        <p:spPr>
          <a:xfrm>
            <a:off x="697300" y="2497137"/>
            <a:ext cx="10233800" cy="2060575"/>
          </a:xfrm>
          <a:prstGeom prst="rect">
            <a:avLst/>
          </a:prstGeom>
        </p:spPr>
        <p:txBody>
          <a:bodyPr/>
          <a:lstStyle>
            <a:lvl1pPr>
              <a:buSzTx/>
              <a:buNone/>
              <a:defRPr sz="4400"/>
            </a:lvl1pPr>
          </a:lstStyle>
          <a:p>
            <a:r>
              <a:rPr dirty="0"/>
              <a:t>Think of or write </a:t>
            </a:r>
            <a:r>
              <a:rPr b="1" dirty="0"/>
              <a:t>2 words </a:t>
            </a:r>
            <a:r>
              <a:rPr dirty="0"/>
              <a:t>that describe </a:t>
            </a:r>
            <a:r>
              <a:rPr dirty="0" smtClean="0"/>
              <a:t>the</a:t>
            </a:r>
            <a:endParaRPr lang="en-US" dirty="0" smtClean="0"/>
          </a:p>
          <a:p>
            <a:r>
              <a:rPr dirty="0" smtClean="0"/>
              <a:t>experience </a:t>
            </a:r>
            <a:r>
              <a:rPr dirty="0"/>
              <a:t>of being included</a:t>
            </a:r>
          </a:p>
        </p:txBody>
      </p:sp>
      <p:sp>
        <p:nvSpPr>
          <p:cNvPr id="7" name="Shape 231"/>
          <p:cNvSpPr>
            <a:spLocks noGrp="1"/>
          </p:cNvSpPr>
          <p:nvPr>
            <p:ph type="title"/>
          </p:nvPr>
        </p:nvSpPr>
        <p:spPr>
          <a:xfrm>
            <a:off x="697300" y="836612"/>
            <a:ext cx="10515600" cy="1325563"/>
          </a:xfrm>
          <a:prstGeom prst="rect">
            <a:avLst/>
          </a:prstGeom>
        </p:spPr>
        <p:txBody>
          <a:bodyPr>
            <a:normAutofit/>
          </a:bodyPr>
          <a:lstStyle>
            <a:lvl1pPr>
              <a:defRPr sz="3200" u="sng"/>
            </a:lvl1pPr>
          </a:lstStyle>
          <a:p>
            <a:r>
              <a:rPr sz="3800" b="1" dirty="0"/>
              <a:t>Inclusion Matters to Everyone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idx="1"/>
          </p:nvPr>
        </p:nvSpPr>
        <p:spPr>
          <a:xfrm>
            <a:off x="697300" y="2138362"/>
            <a:ext cx="3460363" cy="3095625"/>
          </a:xfrm>
          <a:prstGeom prst="rect">
            <a:avLst/>
          </a:prstGeom>
        </p:spPr>
        <p:txBody>
          <a:bodyPr>
            <a:normAutofit/>
          </a:bodyPr>
          <a:lstStyle/>
          <a:p>
            <a:r>
              <a:rPr sz="3000" dirty="0"/>
              <a:t>Accepted</a:t>
            </a:r>
          </a:p>
          <a:p>
            <a:r>
              <a:rPr sz="3000" dirty="0"/>
              <a:t>Connected</a:t>
            </a:r>
          </a:p>
          <a:p>
            <a:r>
              <a:rPr sz="3000" dirty="0"/>
              <a:t>Respected</a:t>
            </a:r>
          </a:p>
          <a:p>
            <a:r>
              <a:rPr sz="3000" dirty="0"/>
              <a:t>Valued</a:t>
            </a:r>
          </a:p>
          <a:p>
            <a:r>
              <a:rPr sz="3000" dirty="0" smtClean="0"/>
              <a:t>Appreciated</a:t>
            </a:r>
            <a:endParaRPr sz="3000" dirty="0"/>
          </a:p>
        </p:txBody>
      </p:sp>
      <p:sp>
        <p:nvSpPr>
          <p:cNvPr id="5" name="Shape 231"/>
          <p:cNvSpPr txBox="1">
            <a:spLocks/>
          </p:cNvSpPr>
          <p:nvPr/>
        </p:nvSpPr>
        <p:spPr>
          <a:xfrm>
            <a:off x="697300" y="8366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u="sng"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sz="3800" b="1" dirty="0" smtClean="0"/>
              <a:t>Inclusion Words</a:t>
            </a:r>
            <a:endParaRPr lang="en-US" sz="3800" b="1" dirty="0"/>
          </a:p>
        </p:txBody>
      </p:sp>
      <p:sp>
        <p:nvSpPr>
          <p:cNvPr id="3" name="TextBox 2"/>
          <p:cNvSpPr txBox="1"/>
          <p:nvPr/>
        </p:nvSpPr>
        <p:spPr>
          <a:xfrm>
            <a:off x="4157663" y="2138362"/>
            <a:ext cx="2667718" cy="1938992"/>
          </a:xfrm>
          <a:prstGeom prst="rect">
            <a:avLst/>
          </a:prstGeom>
          <a:noFill/>
        </p:spPr>
        <p:txBody>
          <a:bodyPr wrap="none" rtlCol="0">
            <a:spAutoFit/>
          </a:bodyPr>
          <a:lstStyle/>
          <a:p>
            <a:pPr marL="457200" indent="-457200">
              <a:buFont typeface="Arial" charset="0"/>
              <a:buChar char="•"/>
            </a:pPr>
            <a:r>
              <a:rPr lang="en-US" sz="3000" dirty="0">
                <a:solidFill>
                  <a:schemeClr val="tx1"/>
                </a:solidFill>
              </a:rPr>
              <a:t>Wanted</a:t>
            </a:r>
          </a:p>
          <a:p>
            <a:pPr marL="457200" indent="-457200">
              <a:buFont typeface="Arial" charset="0"/>
              <a:buChar char="•"/>
            </a:pPr>
            <a:r>
              <a:rPr lang="en-US" sz="3000" dirty="0">
                <a:solidFill>
                  <a:schemeClr val="tx1"/>
                </a:solidFill>
              </a:rPr>
              <a:t>Contributing</a:t>
            </a:r>
          </a:p>
          <a:p>
            <a:pPr marL="457200" indent="-457200">
              <a:buFont typeface="Arial" charset="0"/>
              <a:buChar char="•"/>
            </a:pPr>
            <a:r>
              <a:rPr lang="en-US" sz="3000" dirty="0">
                <a:solidFill>
                  <a:schemeClr val="tx1"/>
                </a:solidFill>
              </a:rPr>
              <a:t>Loved</a:t>
            </a:r>
          </a:p>
          <a:p>
            <a:pPr marL="457200" indent="-457200">
              <a:buFont typeface="Arial" charset="0"/>
              <a:buChar char="•"/>
            </a:pPr>
            <a:r>
              <a:rPr lang="en-US" sz="3000" dirty="0" smtClean="0">
                <a:solidFill>
                  <a:schemeClr val="tx1"/>
                </a:solidFill>
              </a:rPr>
              <a:t>Belonging</a:t>
            </a:r>
            <a:endParaRPr lang="en-US" sz="3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idx="1"/>
          </p:nvPr>
        </p:nvSpPr>
        <p:spPr>
          <a:xfrm>
            <a:off x="697299" y="2297112"/>
            <a:ext cx="10646975" cy="2874963"/>
          </a:xfrm>
          <a:prstGeom prst="rect">
            <a:avLst/>
          </a:prstGeom>
        </p:spPr>
        <p:txBody>
          <a:bodyPr>
            <a:normAutofit/>
          </a:bodyPr>
          <a:lstStyle/>
          <a:p>
            <a:pPr>
              <a:buSzTx/>
              <a:buNone/>
              <a:defRPr sz="4400"/>
            </a:pPr>
            <a:r>
              <a:rPr dirty="0"/>
              <a:t>Think of or write </a:t>
            </a:r>
            <a:r>
              <a:rPr b="1" dirty="0"/>
              <a:t>2 words </a:t>
            </a:r>
            <a:r>
              <a:rPr dirty="0"/>
              <a:t>that describe </a:t>
            </a:r>
            <a:r>
              <a:rPr dirty="0" smtClean="0"/>
              <a:t>the</a:t>
            </a:r>
            <a:r>
              <a:rPr lang="en-US" dirty="0" smtClean="0"/>
              <a:t> </a:t>
            </a:r>
            <a:r>
              <a:rPr dirty="0" smtClean="0"/>
              <a:t>experience </a:t>
            </a:r>
            <a:r>
              <a:rPr dirty="0"/>
              <a:t>of being excluded, left-out. </a:t>
            </a:r>
            <a:endParaRPr lang="en-US" dirty="0" smtClean="0"/>
          </a:p>
          <a:p>
            <a:pPr>
              <a:buSzTx/>
              <a:buNone/>
              <a:defRPr sz="4400"/>
            </a:pPr>
            <a:endParaRPr sz="300" dirty="0"/>
          </a:p>
          <a:p>
            <a:pPr>
              <a:buSzTx/>
              <a:buNone/>
              <a:defRPr sz="4400"/>
            </a:pPr>
            <a:r>
              <a:rPr dirty="0"/>
              <a:t>Every adult has experienced exclusion or rejection at some point</a:t>
            </a:r>
          </a:p>
        </p:txBody>
      </p:sp>
      <p:sp>
        <p:nvSpPr>
          <p:cNvPr id="7" name="Shape 231"/>
          <p:cNvSpPr>
            <a:spLocks noGrp="1"/>
          </p:cNvSpPr>
          <p:nvPr>
            <p:ph type="title"/>
          </p:nvPr>
        </p:nvSpPr>
        <p:spPr>
          <a:xfrm>
            <a:off x="697300" y="836612"/>
            <a:ext cx="10515600" cy="1325563"/>
          </a:xfrm>
          <a:prstGeom prst="rect">
            <a:avLst/>
          </a:prstGeom>
        </p:spPr>
        <p:txBody>
          <a:bodyPr>
            <a:normAutofit/>
          </a:bodyPr>
          <a:lstStyle>
            <a:lvl1pPr>
              <a:defRPr sz="3200" u="sng"/>
            </a:lvl1pPr>
          </a:lstStyle>
          <a:p>
            <a:r>
              <a:rPr sz="3800" b="1" dirty="0"/>
              <a:t>Inclusion Matters to Everyone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a:xfrm>
            <a:off x="795338" y="774700"/>
            <a:ext cx="8229600" cy="1020763"/>
          </a:xfrm>
          <a:prstGeom prst="rect">
            <a:avLst/>
          </a:prstGeom>
        </p:spPr>
        <p:txBody>
          <a:bodyPr>
            <a:normAutofit/>
          </a:bodyPr>
          <a:lstStyle>
            <a:lvl1pPr>
              <a:defRPr sz="3200" u="sng"/>
            </a:lvl1pPr>
          </a:lstStyle>
          <a:p>
            <a:r>
              <a:rPr sz="3800" dirty="0"/>
              <a:t>Exclusion Words</a:t>
            </a:r>
          </a:p>
        </p:txBody>
      </p:sp>
      <p:sp>
        <p:nvSpPr>
          <p:cNvPr id="262" name="Shape 262"/>
          <p:cNvSpPr>
            <a:spLocks noGrp="1"/>
          </p:cNvSpPr>
          <p:nvPr>
            <p:ph idx="1"/>
          </p:nvPr>
        </p:nvSpPr>
        <p:spPr>
          <a:xfrm>
            <a:off x="795338" y="1795463"/>
            <a:ext cx="8229600" cy="4906963"/>
          </a:xfrm>
          <a:prstGeom prst="rect">
            <a:avLst/>
          </a:prstGeom>
        </p:spPr>
        <p:txBody>
          <a:bodyPr/>
          <a:lstStyle/>
          <a:p>
            <a:r>
              <a:rPr dirty="0"/>
              <a:t>Pain			               </a:t>
            </a:r>
          </a:p>
          <a:p>
            <a:r>
              <a:rPr dirty="0"/>
              <a:t>Alone</a:t>
            </a:r>
          </a:p>
          <a:p>
            <a:r>
              <a:rPr dirty="0"/>
              <a:t>Despair</a:t>
            </a:r>
          </a:p>
          <a:p>
            <a:r>
              <a:rPr dirty="0"/>
              <a:t>Rejected</a:t>
            </a:r>
          </a:p>
          <a:p>
            <a:r>
              <a:rPr dirty="0"/>
              <a:t>Angry</a:t>
            </a:r>
          </a:p>
          <a:p>
            <a:r>
              <a:rPr dirty="0"/>
              <a:t>Sad</a:t>
            </a:r>
          </a:p>
          <a:p>
            <a:r>
              <a:rPr dirty="0"/>
              <a:t>Shame</a:t>
            </a:r>
          </a:p>
          <a:p>
            <a:r>
              <a:rPr dirty="0"/>
              <a:t>Empty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p:nvPr/>
        </p:nvSpPr>
        <p:spPr>
          <a:xfrm>
            <a:off x="923925" y="571501"/>
            <a:ext cx="8763000" cy="11695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5200"/>
              </a:spcBef>
              <a:defRPr sz="8800" b="1">
                <a:solidFill>
                  <a:srgbClr val="7DA62C"/>
                </a:solidFill>
                <a:effectLst>
                  <a:outerShdw blurRad="38100" dist="38100" dir="2700000" rotWithShape="0">
                    <a:srgbClr val="C0C0C0"/>
                  </a:outerShdw>
                </a:effectLst>
                <a:latin typeface="Tahoma"/>
                <a:ea typeface="Tahoma"/>
                <a:cs typeface="Tahoma"/>
                <a:sym typeface="Tahoma"/>
              </a:defRPr>
            </a:lvl1pPr>
          </a:lstStyle>
          <a:p>
            <a:r>
              <a:rPr sz="7000" dirty="0"/>
              <a:t>What’s the link</a:t>
            </a:r>
          </a:p>
        </p:txBody>
      </p:sp>
      <p:sp>
        <p:nvSpPr>
          <p:cNvPr id="265" name="Shape 265"/>
          <p:cNvSpPr/>
          <p:nvPr/>
        </p:nvSpPr>
        <p:spPr>
          <a:xfrm>
            <a:off x="4386262" y="5084316"/>
            <a:ext cx="8839200" cy="11695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5700"/>
              </a:spcBef>
              <a:defRPr sz="9600" b="1">
                <a:solidFill>
                  <a:srgbClr val="7DA62C"/>
                </a:solidFill>
                <a:effectLst>
                  <a:outerShdw blurRad="38100" dist="38100" dir="2700000" rotWithShape="0">
                    <a:srgbClr val="C0C0C0"/>
                  </a:outerShdw>
                </a:effectLst>
                <a:latin typeface="Tahoma"/>
                <a:ea typeface="Tahoma"/>
                <a:cs typeface="Tahoma"/>
                <a:sym typeface="Tahoma"/>
              </a:defRPr>
            </a:lvl1pPr>
          </a:lstStyle>
          <a:p>
            <a:r>
              <a:rPr sz="7000" dirty="0"/>
              <a:t>to education?</a:t>
            </a:r>
          </a:p>
        </p:txBody>
      </p:sp>
      <p:pic>
        <p:nvPicPr>
          <p:cNvPr id="2" name="Picture 1"/>
          <p:cNvPicPr>
            <a:picLocks noChangeAspect="1"/>
          </p:cNvPicPr>
          <p:nvPr/>
        </p:nvPicPr>
        <p:blipFill>
          <a:blip r:embed="rId2"/>
          <a:stretch>
            <a:fillRect/>
          </a:stretch>
        </p:blipFill>
        <p:spPr>
          <a:xfrm>
            <a:off x="3178175" y="2009014"/>
            <a:ext cx="4254500" cy="3187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671512" y="234370"/>
            <a:ext cx="10644188" cy="1077218"/>
          </a:xfrm>
          <a:prstGeom prst="rect">
            <a:avLst/>
          </a:prstGeom>
          <a:ln w="12700">
            <a:miter lim="400000"/>
          </a:ln>
          <a:effectLst/>
          <a:extLst>
            <a:ext uri="{C572A759-6A51-4108-AA02-DFA0A04FC94B}">
              <ma14:wrappingTextBoxFlag xmlns:ma14="http://schemas.microsoft.com/office/mac/drawingml/2011/main" val="1"/>
            </a:ext>
          </a:extLst>
        </p:spPr>
        <p:txBody>
          <a:bodyPr wrap="square" lIns="45719" rIns="45719">
            <a:spAutoFit/>
          </a:bodyPr>
          <a:lstStyle/>
          <a:p>
            <a:pPr algn="ctr">
              <a:spcBef>
                <a:spcPts val="2400"/>
              </a:spcBef>
              <a:defRPr sz="4000" b="1" i="1">
                <a:solidFill>
                  <a:srgbClr val="7DA62C"/>
                </a:solidFill>
                <a:effectLst>
                  <a:outerShdw blurRad="38100" dist="38100" dir="2700000" rotWithShape="0">
                    <a:srgbClr val="C0C0C0"/>
                  </a:outerShdw>
                </a:effectLst>
                <a:latin typeface="Tiepolo Book"/>
                <a:ea typeface="Tiepolo Book"/>
                <a:cs typeface="Tiepolo Book"/>
                <a:sym typeface="Tiepolo Book"/>
              </a:defRPr>
            </a:pPr>
            <a:r>
              <a:rPr sz="3200" dirty="0"/>
              <a:t>Intentionally</a:t>
            </a:r>
            <a:r>
              <a:rPr sz="3200" i="0" dirty="0"/>
              <a:t> organizing &amp; structuring classrooms, lessons, activities so students </a:t>
            </a:r>
          </a:p>
        </p:txBody>
      </p:sp>
      <p:sp>
        <p:nvSpPr>
          <p:cNvPr id="269" name="Shape 269"/>
          <p:cNvSpPr/>
          <p:nvPr/>
        </p:nvSpPr>
        <p:spPr>
          <a:xfrm>
            <a:off x="935642" y="1311588"/>
            <a:ext cx="2971800" cy="49911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100"/>
              </a:spcBef>
              <a:defRPr sz="3600" b="1">
                <a:solidFill>
                  <a:srgbClr val="7DA62C"/>
                </a:solidFill>
                <a:latin typeface="Tiepolo Book"/>
                <a:ea typeface="Tiepolo Book"/>
                <a:cs typeface="Tiepolo Book"/>
                <a:sym typeface="Tiepolo Book"/>
              </a:defRPr>
            </a:pPr>
            <a:r>
              <a:rPr lang="en-US" dirty="0" smtClean="0"/>
              <a:t>E</a:t>
            </a:r>
            <a:r>
              <a:rPr dirty="0" smtClean="0"/>
              <a:t>xperience</a:t>
            </a:r>
            <a:r>
              <a:rPr dirty="0"/>
              <a:t>:</a:t>
            </a:r>
            <a:endParaRPr dirty="0">
              <a:latin typeface="Arial"/>
              <a:ea typeface="Arial"/>
              <a:cs typeface="Arial"/>
              <a:sym typeface="Arial"/>
            </a:endParaRPr>
          </a:p>
          <a:p>
            <a:pPr>
              <a:spcBef>
                <a:spcPts val="1600"/>
              </a:spcBef>
              <a:defRPr sz="2800">
                <a:solidFill>
                  <a:srgbClr val="7DA62C"/>
                </a:solidFill>
                <a:latin typeface="Bradley Hand ITC"/>
                <a:ea typeface="Bradley Hand ITC"/>
                <a:cs typeface="Bradley Hand ITC"/>
                <a:sym typeface="Bradley Hand ITC"/>
              </a:defRPr>
            </a:pPr>
            <a:r>
              <a:rPr sz="2700" dirty="0">
                <a:latin typeface="+mn-lt"/>
                <a:ea typeface="Arial" charset="0"/>
                <a:cs typeface="Arial" charset="0"/>
              </a:rPr>
              <a:t>Belonging</a:t>
            </a:r>
            <a:endParaRPr sz="2700" dirty="0">
              <a:solidFill>
                <a:srgbClr val="FFFFFF"/>
              </a:solidFill>
              <a:latin typeface="+mn-lt"/>
              <a:ea typeface="Arial" charset="0"/>
              <a:cs typeface="Arial" charset="0"/>
              <a:sym typeface="Arial"/>
            </a:endParaRPr>
          </a:p>
          <a:p>
            <a:pPr>
              <a:spcBef>
                <a:spcPts val="1600"/>
              </a:spcBef>
              <a:defRPr sz="2800">
                <a:solidFill>
                  <a:srgbClr val="7DA62C"/>
                </a:solidFill>
                <a:latin typeface="Bradley Hand ITC"/>
                <a:ea typeface="Bradley Hand ITC"/>
                <a:cs typeface="Bradley Hand ITC"/>
                <a:sym typeface="Bradley Hand ITC"/>
              </a:defRPr>
            </a:pPr>
            <a:r>
              <a:rPr sz="2700" dirty="0">
                <a:latin typeface="+mn-lt"/>
                <a:ea typeface="Arial" charset="0"/>
                <a:cs typeface="Arial" charset="0"/>
              </a:rPr>
              <a:t>Contribution</a:t>
            </a:r>
            <a:endParaRPr sz="2700" dirty="0">
              <a:solidFill>
                <a:srgbClr val="FFFFFF"/>
              </a:solidFill>
              <a:latin typeface="+mn-lt"/>
              <a:ea typeface="Arial" charset="0"/>
              <a:cs typeface="Arial" charset="0"/>
              <a:sym typeface="Arial"/>
            </a:endParaRPr>
          </a:p>
          <a:p>
            <a:pPr>
              <a:spcBef>
                <a:spcPts val="1600"/>
              </a:spcBef>
              <a:defRPr sz="2800">
                <a:solidFill>
                  <a:srgbClr val="7DA62C"/>
                </a:solidFill>
                <a:latin typeface="Bradley Hand ITC"/>
                <a:ea typeface="Bradley Hand ITC"/>
                <a:cs typeface="Bradley Hand ITC"/>
                <a:sym typeface="Bradley Hand ITC"/>
              </a:defRPr>
            </a:pPr>
            <a:r>
              <a:rPr sz="2700" dirty="0">
                <a:latin typeface="+mn-lt"/>
                <a:ea typeface="Arial" charset="0"/>
                <a:cs typeface="Arial" charset="0"/>
              </a:rPr>
              <a:t>Connection</a:t>
            </a:r>
            <a:endParaRPr sz="2700" dirty="0">
              <a:solidFill>
                <a:srgbClr val="FFFFFF"/>
              </a:solidFill>
              <a:latin typeface="+mn-lt"/>
              <a:ea typeface="Arial" charset="0"/>
              <a:cs typeface="Arial" charset="0"/>
              <a:sym typeface="Arial"/>
            </a:endParaRPr>
          </a:p>
          <a:p>
            <a:pPr>
              <a:spcBef>
                <a:spcPts val="1600"/>
              </a:spcBef>
              <a:defRPr sz="2800">
                <a:solidFill>
                  <a:srgbClr val="7DA62C"/>
                </a:solidFill>
                <a:latin typeface="Bradley Hand ITC"/>
                <a:ea typeface="Bradley Hand ITC"/>
                <a:cs typeface="Bradley Hand ITC"/>
                <a:sym typeface="Bradley Hand ITC"/>
              </a:defRPr>
            </a:pPr>
            <a:r>
              <a:rPr sz="2700" dirty="0">
                <a:latin typeface="+mn-lt"/>
                <a:ea typeface="Arial" charset="0"/>
                <a:cs typeface="Arial" charset="0"/>
              </a:rPr>
              <a:t>Respect</a:t>
            </a:r>
            <a:endParaRPr sz="2700" dirty="0">
              <a:solidFill>
                <a:srgbClr val="FFFFFF"/>
              </a:solidFill>
              <a:latin typeface="+mn-lt"/>
              <a:ea typeface="Arial" charset="0"/>
              <a:cs typeface="Arial" charset="0"/>
              <a:sym typeface="Arial"/>
            </a:endParaRPr>
          </a:p>
          <a:p>
            <a:pPr>
              <a:spcBef>
                <a:spcPts val="1600"/>
              </a:spcBef>
              <a:defRPr sz="2800">
                <a:solidFill>
                  <a:srgbClr val="7DA62C"/>
                </a:solidFill>
                <a:latin typeface="Bradley Hand ITC"/>
                <a:ea typeface="Bradley Hand ITC"/>
                <a:cs typeface="Bradley Hand ITC"/>
                <a:sym typeface="Bradley Hand ITC"/>
              </a:defRPr>
            </a:pPr>
            <a:r>
              <a:rPr sz="2700" dirty="0">
                <a:latin typeface="+mn-lt"/>
                <a:ea typeface="Arial" charset="0"/>
                <a:cs typeface="Arial" charset="0"/>
              </a:rPr>
              <a:t>Acceptance</a:t>
            </a:r>
            <a:endParaRPr sz="2700" dirty="0">
              <a:solidFill>
                <a:srgbClr val="FFFFFF"/>
              </a:solidFill>
              <a:latin typeface="+mn-lt"/>
              <a:ea typeface="Arial" charset="0"/>
              <a:cs typeface="Arial" charset="0"/>
              <a:sym typeface="Arial"/>
            </a:endParaRPr>
          </a:p>
          <a:p>
            <a:pPr>
              <a:spcBef>
                <a:spcPts val="1600"/>
              </a:spcBef>
              <a:defRPr sz="2800">
                <a:solidFill>
                  <a:srgbClr val="7DA62C"/>
                </a:solidFill>
                <a:latin typeface="Bradley Hand ITC"/>
                <a:ea typeface="Bradley Hand ITC"/>
                <a:cs typeface="Bradley Hand ITC"/>
                <a:sym typeface="Bradley Hand ITC"/>
              </a:defRPr>
            </a:pPr>
            <a:r>
              <a:rPr sz="2700" dirty="0">
                <a:latin typeface="+mn-lt"/>
                <a:ea typeface="Arial" charset="0"/>
                <a:cs typeface="Arial" charset="0"/>
              </a:rPr>
              <a:t>Fulfillment</a:t>
            </a:r>
            <a:endParaRPr sz="2700" dirty="0">
              <a:solidFill>
                <a:srgbClr val="FFFFFF"/>
              </a:solidFill>
              <a:latin typeface="+mn-lt"/>
              <a:ea typeface="Arial" charset="0"/>
              <a:cs typeface="Arial" charset="0"/>
              <a:sym typeface="Arial"/>
            </a:endParaRPr>
          </a:p>
          <a:p>
            <a:pPr>
              <a:spcBef>
                <a:spcPts val="1600"/>
              </a:spcBef>
              <a:defRPr sz="2800">
                <a:solidFill>
                  <a:srgbClr val="7DA62C"/>
                </a:solidFill>
                <a:latin typeface="Bradley Hand ITC"/>
                <a:ea typeface="Bradley Hand ITC"/>
                <a:cs typeface="Bradley Hand ITC"/>
                <a:sym typeface="Bradley Hand ITC"/>
              </a:defRPr>
            </a:pPr>
            <a:r>
              <a:rPr sz="2700" dirty="0">
                <a:latin typeface="+mn-lt"/>
                <a:ea typeface="Arial" charset="0"/>
                <a:cs typeface="Arial" charset="0"/>
              </a:rPr>
              <a:t>Appreciation</a:t>
            </a:r>
            <a:endParaRPr sz="2700" b="1" dirty="0">
              <a:latin typeface="+mn-lt"/>
              <a:ea typeface="Arial" charset="0"/>
              <a:cs typeface="Arial" charset="0"/>
              <a:sym typeface="Arial"/>
            </a:endParaRPr>
          </a:p>
        </p:txBody>
      </p:sp>
      <p:sp>
        <p:nvSpPr>
          <p:cNvPr id="270" name="Shape 270"/>
          <p:cNvSpPr/>
          <p:nvPr/>
        </p:nvSpPr>
        <p:spPr>
          <a:xfrm>
            <a:off x="6879242" y="1458772"/>
            <a:ext cx="4098091" cy="504240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gn="r">
              <a:lnSpc>
                <a:spcPct val="75000"/>
              </a:lnSpc>
              <a:spcBef>
                <a:spcPts val="1900"/>
              </a:spcBef>
              <a:defRPr sz="3200" b="1" i="1" u="sng">
                <a:solidFill>
                  <a:srgbClr val="7DA62C"/>
                </a:solidFill>
                <a:latin typeface="Tiepolo Book"/>
                <a:ea typeface="Tiepolo Book"/>
                <a:cs typeface="Tiepolo Book"/>
                <a:sym typeface="Tiepolo Book"/>
              </a:defRPr>
            </a:pPr>
            <a:r>
              <a:rPr lang="en-US" sz="3600" dirty="0"/>
              <a:t>D</a:t>
            </a:r>
            <a:r>
              <a:rPr sz="3600" smtClean="0"/>
              <a:t>o </a:t>
            </a:r>
            <a:r>
              <a:rPr lang="en-US" sz="3600" smtClean="0"/>
              <a:t>N</a:t>
            </a:r>
            <a:r>
              <a:rPr sz="3600" smtClean="0"/>
              <a:t>ot</a:t>
            </a:r>
            <a:r>
              <a:rPr sz="3600" i="0" u="none" smtClean="0"/>
              <a:t> </a:t>
            </a:r>
            <a:r>
              <a:rPr lang="en-US" sz="3600" i="0" u="none" dirty="0" smtClean="0"/>
              <a:t>E</a:t>
            </a:r>
            <a:r>
              <a:rPr sz="3600" i="0" u="none" dirty="0" smtClean="0"/>
              <a:t>xperience</a:t>
            </a:r>
            <a:r>
              <a:rPr sz="3600" i="0" u="none" dirty="0"/>
              <a:t>:</a:t>
            </a:r>
            <a:endParaRPr sz="3600" dirty="0">
              <a:latin typeface="Arial"/>
              <a:ea typeface="Arial"/>
              <a:cs typeface="Arial"/>
              <a:sym typeface="Arial"/>
            </a:endParaRPr>
          </a:p>
          <a:p>
            <a:pPr algn="r">
              <a:lnSpc>
                <a:spcPct val="75000"/>
              </a:lnSpc>
              <a:spcBef>
                <a:spcPts val="1900"/>
              </a:spcBef>
              <a:defRPr sz="3200">
                <a:solidFill>
                  <a:srgbClr val="7DA62C"/>
                </a:solidFill>
                <a:latin typeface="Bradley Hand ITC"/>
                <a:ea typeface="Bradley Hand ITC"/>
                <a:cs typeface="Bradley Hand ITC"/>
                <a:sym typeface="Bradley Hand ITC"/>
              </a:defRPr>
            </a:pPr>
            <a:r>
              <a:rPr sz="2800" dirty="0">
                <a:latin typeface="+mn-lt"/>
              </a:rPr>
              <a:t>Isolation</a:t>
            </a:r>
            <a:endParaRPr sz="2800" dirty="0">
              <a:solidFill>
                <a:srgbClr val="FFFFFF"/>
              </a:solidFill>
              <a:latin typeface="+mn-lt"/>
              <a:ea typeface="Arial"/>
              <a:cs typeface="Arial"/>
              <a:sym typeface="Arial"/>
            </a:endParaRPr>
          </a:p>
          <a:p>
            <a:pPr algn="r">
              <a:lnSpc>
                <a:spcPct val="75000"/>
              </a:lnSpc>
              <a:spcBef>
                <a:spcPts val="1900"/>
              </a:spcBef>
              <a:defRPr sz="3200">
                <a:solidFill>
                  <a:srgbClr val="7DA62C"/>
                </a:solidFill>
                <a:latin typeface="Bradley Hand ITC"/>
                <a:ea typeface="Bradley Hand ITC"/>
                <a:cs typeface="Bradley Hand ITC"/>
                <a:sym typeface="Bradley Hand ITC"/>
              </a:defRPr>
            </a:pPr>
            <a:r>
              <a:rPr sz="2800" dirty="0">
                <a:latin typeface="+mn-lt"/>
              </a:rPr>
              <a:t>Loneliness</a:t>
            </a:r>
            <a:endParaRPr sz="2800" dirty="0">
              <a:solidFill>
                <a:srgbClr val="FFFFFF"/>
              </a:solidFill>
              <a:latin typeface="+mn-lt"/>
              <a:ea typeface="Arial"/>
              <a:cs typeface="Arial"/>
              <a:sym typeface="Arial"/>
            </a:endParaRPr>
          </a:p>
          <a:p>
            <a:pPr algn="r">
              <a:lnSpc>
                <a:spcPct val="75000"/>
              </a:lnSpc>
              <a:spcBef>
                <a:spcPts val="1900"/>
              </a:spcBef>
              <a:defRPr sz="3200">
                <a:solidFill>
                  <a:srgbClr val="7DA62C"/>
                </a:solidFill>
                <a:latin typeface="Bradley Hand ITC"/>
                <a:ea typeface="Bradley Hand ITC"/>
                <a:cs typeface="Bradley Hand ITC"/>
                <a:sym typeface="Bradley Hand ITC"/>
              </a:defRPr>
            </a:pPr>
            <a:r>
              <a:rPr sz="2800" dirty="0">
                <a:latin typeface="+mn-lt"/>
              </a:rPr>
              <a:t>Shame</a:t>
            </a:r>
            <a:endParaRPr sz="2800" dirty="0">
              <a:solidFill>
                <a:srgbClr val="FFFFFF"/>
              </a:solidFill>
              <a:latin typeface="+mn-lt"/>
              <a:ea typeface="Arial"/>
              <a:cs typeface="Arial"/>
              <a:sym typeface="Arial"/>
            </a:endParaRPr>
          </a:p>
          <a:p>
            <a:pPr algn="r">
              <a:lnSpc>
                <a:spcPct val="75000"/>
              </a:lnSpc>
              <a:spcBef>
                <a:spcPts val="1900"/>
              </a:spcBef>
              <a:defRPr sz="3200">
                <a:solidFill>
                  <a:srgbClr val="7DA62C"/>
                </a:solidFill>
                <a:latin typeface="Bradley Hand ITC"/>
                <a:ea typeface="Bradley Hand ITC"/>
                <a:cs typeface="Bradley Hand ITC"/>
                <a:sym typeface="Bradley Hand ITC"/>
              </a:defRPr>
            </a:pPr>
            <a:r>
              <a:rPr sz="2800" dirty="0">
                <a:latin typeface="+mn-lt"/>
              </a:rPr>
              <a:t>Pain</a:t>
            </a:r>
            <a:endParaRPr sz="2800" dirty="0">
              <a:solidFill>
                <a:srgbClr val="FFFFFF"/>
              </a:solidFill>
              <a:latin typeface="+mn-lt"/>
              <a:ea typeface="Arial"/>
              <a:cs typeface="Arial"/>
              <a:sym typeface="Arial"/>
            </a:endParaRPr>
          </a:p>
          <a:p>
            <a:pPr algn="r">
              <a:lnSpc>
                <a:spcPct val="75000"/>
              </a:lnSpc>
              <a:spcBef>
                <a:spcPts val="1900"/>
              </a:spcBef>
              <a:defRPr sz="3200">
                <a:solidFill>
                  <a:srgbClr val="7DA62C"/>
                </a:solidFill>
                <a:latin typeface="Bradley Hand ITC"/>
                <a:ea typeface="Bradley Hand ITC"/>
                <a:cs typeface="Bradley Hand ITC"/>
                <a:sym typeface="Bradley Hand ITC"/>
              </a:defRPr>
            </a:pPr>
            <a:r>
              <a:rPr sz="2800" dirty="0">
                <a:latin typeface="+mn-lt"/>
              </a:rPr>
              <a:t>Helplessness</a:t>
            </a:r>
            <a:endParaRPr sz="2800" dirty="0">
              <a:solidFill>
                <a:srgbClr val="FFFFFF"/>
              </a:solidFill>
              <a:latin typeface="+mn-lt"/>
              <a:ea typeface="Arial"/>
              <a:cs typeface="Arial"/>
              <a:sym typeface="Arial"/>
            </a:endParaRPr>
          </a:p>
          <a:p>
            <a:pPr algn="r">
              <a:lnSpc>
                <a:spcPct val="75000"/>
              </a:lnSpc>
              <a:spcBef>
                <a:spcPts val="1900"/>
              </a:spcBef>
              <a:defRPr sz="3200">
                <a:solidFill>
                  <a:srgbClr val="7DA62C"/>
                </a:solidFill>
                <a:latin typeface="Bradley Hand ITC"/>
                <a:ea typeface="Bradley Hand ITC"/>
                <a:cs typeface="Bradley Hand ITC"/>
                <a:sym typeface="Bradley Hand ITC"/>
              </a:defRPr>
            </a:pPr>
            <a:r>
              <a:rPr sz="2800" dirty="0">
                <a:latin typeface="+mn-lt"/>
              </a:rPr>
              <a:t>Low Self-Esteem</a:t>
            </a:r>
            <a:endParaRPr sz="2800" dirty="0">
              <a:solidFill>
                <a:srgbClr val="FFFFFF"/>
              </a:solidFill>
              <a:latin typeface="+mn-lt"/>
              <a:ea typeface="Arial"/>
              <a:cs typeface="Arial"/>
              <a:sym typeface="Arial"/>
            </a:endParaRPr>
          </a:p>
          <a:p>
            <a:pPr algn="r">
              <a:lnSpc>
                <a:spcPct val="75000"/>
              </a:lnSpc>
              <a:spcBef>
                <a:spcPts val="1900"/>
              </a:spcBef>
              <a:defRPr sz="3200">
                <a:solidFill>
                  <a:srgbClr val="7DA62C"/>
                </a:solidFill>
                <a:latin typeface="Bradley Hand ITC"/>
                <a:ea typeface="Bradley Hand ITC"/>
                <a:cs typeface="Bradley Hand ITC"/>
                <a:sym typeface="Bradley Hand ITC"/>
              </a:defRPr>
            </a:pPr>
            <a:r>
              <a:rPr sz="2800" dirty="0">
                <a:latin typeface="+mn-lt"/>
              </a:rPr>
              <a:t>Anger</a:t>
            </a:r>
            <a:endParaRPr sz="2800" dirty="0">
              <a:solidFill>
                <a:srgbClr val="FFFFFF"/>
              </a:solidFill>
              <a:latin typeface="+mn-lt"/>
              <a:ea typeface="Arial"/>
              <a:cs typeface="Arial"/>
              <a:sym typeface="Arial"/>
            </a:endParaRPr>
          </a:p>
          <a:p>
            <a:pPr algn="r">
              <a:lnSpc>
                <a:spcPct val="75000"/>
              </a:lnSpc>
              <a:spcBef>
                <a:spcPts val="1900"/>
              </a:spcBef>
              <a:defRPr sz="3200">
                <a:solidFill>
                  <a:srgbClr val="7DA62C"/>
                </a:solidFill>
                <a:latin typeface="Bradley Hand ITC"/>
                <a:ea typeface="Bradley Hand ITC"/>
                <a:cs typeface="Bradley Hand ITC"/>
                <a:sym typeface="Bradley Hand ITC"/>
              </a:defRPr>
            </a:pPr>
            <a:r>
              <a:rPr sz="2800" dirty="0">
                <a:latin typeface="+mn-lt"/>
              </a:rPr>
              <a:t>Rejection</a:t>
            </a:r>
            <a:endParaRPr sz="2800" dirty="0">
              <a:latin typeface="+mn-lt"/>
              <a:ea typeface="Arial"/>
              <a:cs typeface="Arial"/>
              <a:sym typeface="Arial"/>
            </a:endParaRPr>
          </a:p>
        </p:txBody>
      </p:sp>
      <p:pic>
        <p:nvPicPr>
          <p:cNvPr id="2" name="Picture 1"/>
          <p:cNvPicPr>
            <a:picLocks noChangeAspect="1"/>
          </p:cNvPicPr>
          <p:nvPr/>
        </p:nvPicPr>
        <p:blipFill>
          <a:blip r:embed="rId2"/>
          <a:stretch>
            <a:fillRect/>
          </a:stretch>
        </p:blipFill>
        <p:spPr>
          <a:xfrm>
            <a:off x="3907442" y="2554400"/>
            <a:ext cx="3805320" cy="2851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p:nvPr/>
        </p:nvSpPr>
        <p:spPr>
          <a:xfrm>
            <a:off x="1676400" y="746344"/>
            <a:ext cx="9753600" cy="13234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5200"/>
              </a:spcBef>
              <a:defRPr sz="8800">
                <a:solidFill>
                  <a:srgbClr val="7DA62C"/>
                </a:solidFill>
                <a:effectLst>
                  <a:outerShdw blurRad="38100" dist="38100" dir="2700000" rotWithShape="0">
                    <a:srgbClr val="C0C0C0"/>
                  </a:outerShdw>
                </a:effectLst>
                <a:latin typeface="Bradley Hand ITC"/>
                <a:ea typeface="Bradley Hand ITC"/>
                <a:cs typeface="Bradley Hand ITC"/>
                <a:sym typeface="Bradley Hand ITC"/>
              </a:defRPr>
            </a:lvl1pPr>
          </a:lstStyle>
          <a:p>
            <a:r>
              <a:rPr sz="8000" dirty="0"/>
              <a:t>Inclusion matters...</a:t>
            </a:r>
          </a:p>
        </p:txBody>
      </p:sp>
      <p:sp>
        <p:nvSpPr>
          <p:cNvPr id="274" name="Shape 274"/>
          <p:cNvSpPr/>
          <p:nvPr/>
        </p:nvSpPr>
        <p:spPr>
          <a:xfrm>
            <a:off x="2295525" y="2800350"/>
            <a:ext cx="8205788" cy="1323439"/>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spcBef>
                <a:spcPts val="5700"/>
              </a:spcBef>
              <a:defRPr sz="9600">
                <a:solidFill>
                  <a:srgbClr val="7DA62C"/>
                </a:solidFill>
                <a:effectLst>
                  <a:outerShdw blurRad="38100" dist="38100" dir="2700000" rotWithShape="0">
                    <a:srgbClr val="C0C0C0"/>
                  </a:outerShdw>
                </a:effectLst>
                <a:latin typeface="Bradley Hand ITC"/>
                <a:ea typeface="Bradley Hand ITC"/>
                <a:cs typeface="Bradley Hand ITC"/>
                <a:sym typeface="Bradley Hand ITC"/>
              </a:defRPr>
            </a:lvl1pPr>
          </a:lstStyle>
          <a:p>
            <a:r>
              <a:rPr sz="8000" dirty="0"/>
              <a:t>To EVERYONE!</a:t>
            </a:r>
          </a:p>
        </p:txBody>
      </p:sp>
      <p:sp>
        <p:nvSpPr>
          <p:cNvPr id="275" name="Shape 275"/>
          <p:cNvSpPr/>
          <p:nvPr/>
        </p:nvSpPr>
        <p:spPr>
          <a:xfrm>
            <a:off x="1538288" y="5290184"/>
            <a:ext cx="9144000"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400"/>
              </a:spcBef>
              <a:defRPr sz="4000" b="1" i="1">
                <a:solidFill>
                  <a:srgbClr val="7DA62C"/>
                </a:solidFill>
                <a:effectLst>
                  <a:outerShdw blurRad="38100" dist="38100" dir="2700000" rotWithShape="0">
                    <a:srgbClr val="C0C0C0"/>
                  </a:outerShdw>
                </a:effectLst>
                <a:latin typeface="Tiepolo Book"/>
                <a:ea typeface="Tiepolo Book"/>
                <a:cs typeface="Tiepolo Book"/>
                <a:sym typeface="Tiepolo Book"/>
              </a:defRPr>
            </a:lvl1pPr>
          </a:lstStyle>
          <a:p>
            <a:r>
              <a:t>DO what you CAN DO to make it happen!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p:cNvSpPr>
          <p:nvPr>
            <p:ph idx="1"/>
          </p:nvPr>
        </p:nvSpPr>
        <p:spPr>
          <a:xfrm>
            <a:off x="866775" y="1023937"/>
            <a:ext cx="9691688" cy="5410200"/>
          </a:xfrm>
          <a:prstGeom prst="rect">
            <a:avLst/>
          </a:prstGeom>
        </p:spPr>
        <p:txBody>
          <a:bodyPr>
            <a:normAutofit/>
          </a:bodyPr>
          <a:lstStyle/>
          <a:p>
            <a:pPr>
              <a:lnSpc>
                <a:spcPct val="80000"/>
              </a:lnSpc>
              <a:buSzTx/>
              <a:buNone/>
            </a:pPr>
            <a:r>
              <a:rPr dirty="0"/>
              <a:t>  “This is my story; it is the story of a human, not of an invented, or possible, or idealized, or otherwise absent figure, but of a unique being of flesh and blood</a:t>
            </a:r>
            <a:r>
              <a:rPr dirty="0" smtClean="0"/>
              <a:t>.</a:t>
            </a:r>
            <a:r>
              <a:rPr lang="en-US" dirty="0" smtClean="0"/>
              <a:t>"</a:t>
            </a:r>
            <a:r>
              <a:rPr dirty="0" smtClean="0"/>
              <a:t> </a:t>
            </a:r>
            <a:endParaRPr lang="en-US" dirty="0" smtClean="0"/>
          </a:p>
          <a:p>
            <a:pPr>
              <a:lnSpc>
                <a:spcPct val="80000"/>
              </a:lnSpc>
              <a:buSzTx/>
              <a:buNone/>
            </a:pPr>
            <a:endParaRPr dirty="0"/>
          </a:p>
          <a:p>
            <a:pPr>
              <a:lnSpc>
                <a:spcPct val="80000"/>
              </a:lnSpc>
              <a:buSzTx/>
              <a:buNone/>
            </a:pPr>
            <a:r>
              <a:rPr dirty="0"/>
              <a:t>  </a:t>
            </a:r>
            <a:r>
              <a:rPr lang="en-US" dirty="0" smtClean="0"/>
              <a:t>"</a:t>
            </a:r>
            <a:r>
              <a:rPr dirty="0" smtClean="0"/>
              <a:t> </a:t>
            </a:r>
            <a:r>
              <a:rPr dirty="0"/>
              <a:t>Yet, what a real living human being is made of seems to be less understood today than at any time before ….every human is more than just him\herself ; he\she represents the unique, the very special and always significant and remarkable point at which the world’s phenomena intersect, only once in this way and never again. That is why every human’s story is important, eternal, sacred</a:t>
            </a:r>
            <a:r>
              <a:rPr dirty="0" smtClean="0"/>
              <a:t>!</a:t>
            </a:r>
            <a:r>
              <a:rPr lang="en-US" dirty="0" smtClean="0"/>
              <a:t>"</a:t>
            </a:r>
            <a:r>
              <a:rPr dirty="0" smtClean="0"/>
              <a:t>   </a:t>
            </a:r>
            <a:endParaRPr dirty="0"/>
          </a:p>
          <a:p>
            <a:pPr>
              <a:lnSpc>
                <a:spcPct val="80000"/>
              </a:lnSpc>
              <a:buSzTx/>
              <a:buNone/>
            </a:pPr>
            <a:r>
              <a:rPr dirty="0"/>
              <a:t>   </a:t>
            </a:r>
            <a:r>
              <a:rPr dirty="0" smtClean="0"/>
              <a:t>                 </a:t>
            </a:r>
            <a:endParaRPr dirty="0"/>
          </a:p>
          <a:p>
            <a:pPr>
              <a:lnSpc>
                <a:spcPct val="80000"/>
              </a:lnSpc>
              <a:buSzTx/>
              <a:buNone/>
              <a:defRPr>
                <a:solidFill>
                  <a:srgbClr val="FBCA98"/>
                </a:solidFill>
              </a:defRPr>
            </a:pPr>
            <a:r>
              <a:rPr lang="en-US" dirty="0" smtClean="0"/>
              <a:t>   </a:t>
            </a:r>
            <a:r>
              <a:rPr dirty="0" smtClean="0"/>
              <a:t>HERMAN </a:t>
            </a:r>
            <a:r>
              <a:rPr dirty="0"/>
              <a:t>HESSE, 1925</a:t>
            </a:r>
          </a:p>
        </p:txBody>
      </p:sp>
    </p:spTree>
    <p:extLst>
      <p:ext uri="{BB962C8B-B14F-4D97-AF65-F5344CB8AC3E}">
        <p14:creationId xmlns:p14="http://schemas.microsoft.com/office/powerpoint/2010/main" val="831432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p:nvPr/>
        </p:nvSpPr>
        <p:spPr>
          <a:xfrm>
            <a:off x="455676" y="2975356"/>
            <a:ext cx="9982201"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5200"/>
              </a:spcBef>
              <a:defRPr sz="8800" b="1">
                <a:solidFill>
                  <a:srgbClr val="0000CC"/>
                </a:solidFill>
                <a:effectLst>
                  <a:outerShdw blurRad="38100" dist="38100" dir="2700000" rotWithShape="0">
                    <a:srgbClr val="C0C0C0"/>
                  </a:outerShdw>
                </a:effectLst>
                <a:latin typeface="Tahoma"/>
                <a:ea typeface="Tahoma"/>
                <a:cs typeface="Tahoma"/>
                <a:sym typeface="Tahoma"/>
              </a:defRPr>
            </a:pPr>
            <a:r>
              <a:t> </a:t>
            </a:r>
            <a:r>
              <a:rPr sz="4800">
                <a:solidFill>
                  <a:srgbClr val="49BBD1"/>
                </a:solidFill>
              </a:rPr>
              <a:t>matters…</a:t>
            </a:r>
          </a:p>
        </p:txBody>
      </p:sp>
      <p:sp>
        <p:nvSpPr>
          <p:cNvPr id="192" name="Shape 192"/>
          <p:cNvSpPr/>
          <p:nvPr/>
        </p:nvSpPr>
        <p:spPr>
          <a:xfrm>
            <a:off x="4294632" y="3924765"/>
            <a:ext cx="7315201" cy="278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5200"/>
              </a:spcBef>
              <a:defRPr sz="8800" b="1">
                <a:solidFill>
                  <a:srgbClr val="7DA62C"/>
                </a:solidFill>
                <a:effectLst>
                  <a:outerShdw blurRad="38100" dist="38100" dir="2700000" rotWithShape="0">
                    <a:srgbClr val="C0C0C0"/>
                  </a:outerShdw>
                </a:effectLst>
                <a:latin typeface="Tahoma"/>
                <a:ea typeface="Tahoma"/>
                <a:cs typeface="Tahoma"/>
                <a:sym typeface="Tahoma"/>
              </a:defRPr>
            </a:lvl1pPr>
          </a:lstStyle>
          <a:p>
            <a:r>
              <a:t>...to EVERYONE!</a:t>
            </a:r>
          </a:p>
        </p:txBody>
      </p:sp>
      <p:pic>
        <p:nvPicPr>
          <p:cNvPr id="2" name="Picture 1"/>
          <p:cNvPicPr>
            <a:picLocks noChangeAspect="1"/>
          </p:cNvPicPr>
          <p:nvPr/>
        </p:nvPicPr>
        <p:blipFill>
          <a:blip r:embed="rId2"/>
          <a:stretch>
            <a:fillRect/>
          </a:stretch>
        </p:blipFill>
        <p:spPr>
          <a:xfrm>
            <a:off x="2314575" y="428625"/>
            <a:ext cx="7620000"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229" y="834484"/>
            <a:ext cx="10515600" cy="1085202"/>
          </a:xfrm>
        </p:spPr>
        <p:txBody>
          <a:bodyPr>
            <a:normAutofit/>
          </a:bodyPr>
          <a:lstStyle/>
          <a:p>
            <a:r>
              <a:rPr lang="en-US" sz="3200" u="sng" dirty="0" smtClean="0">
                <a:solidFill>
                  <a:schemeClr val="tx1">
                    <a:lumMod val="95000"/>
                    <a:lumOff val="5000"/>
                  </a:schemeClr>
                </a:solidFill>
              </a:rPr>
              <a:t/>
            </a:r>
            <a:br>
              <a:rPr lang="en-US" sz="3200" u="sng" dirty="0" smtClean="0">
                <a:solidFill>
                  <a:schemeClr val="tx1">
                    <a:lumMod val="95000"/>
                    <a:lumOff val="5000"/>
                  </a:schemeClr>
                </a:solidFill>
              </a:rPr>
            </a:br>
            <a:r>
              <a:rPr lang="en-US" sz="3200" b="1" u="sng" dirty="0" smtClean="0">
                <a:solidFill>
                  <a:schemeClr val="tx1">
                    <a:lumMod val="95000"/>
                    <a:lumOff val="5000"/>
                  </a:schemeClr>
                </a:solidFill>
              </a:rPr>
              <a:t>Next Steps</a:t>
            </a:r>
            <a:endParaRPr lang="en-US" sz="3200" b="1" u="sng" dirty="0">
              <a:solidFill>
                <a:schemeClr val="tx1">
                  <a:lumMod val="95000"/>
                  <a:lumOff val="5000"/>
                </a:schemeClr>
              </a:solidFill>
            </a:endParaRPr>
          </a:p>
        </p:txBody>
      </p:sp>
      <p:sp>
        <p:nvSpPr>
          <p:cNvPr id="3" name="Content Placeholder 2"/>
          <p:cNvSpPr>
            <a:spLocks noGrp="1"/>
          </p:cNvSpPr>
          <p:nvPr>
            <p:ph idx="1"/>
          </p:nvPr>
        </p:nvSpPr>
        <p:spPr>
          <a:xfrm>
            <a:off x="895229" y="2089872"/>
            <a:ext cx="10515600" cy="4076411"/>
          </a:xfrm>
        </p:spPr>
        <p:txBody>
          <a:bodyPr>
            <a:normAutofit/>
          </a:bodyPr>
          <a:lstStyle/>
          <a:p>
            <a:pPr lvl="0"/>
            <a:r>
              <a:rPr lang="en-US" sz="2600" dirty="0">
                <a:solidFill>
                  <a:schemeClr val="tx1">
                    <a:lumMod val="95000"/>
                    <a:lumOff val="5000"/>
                  </a:schemeClr>
                </a:solidFill>
              </a:rPr>
              <a:t>Free resources for each training module are available for download from the PWSA (USA) website – </a:t>
            </a:r>
            <a:r>
              <a:rPr lang="en-US" sz="2600" dirty="0">
                <a:solidFill>
                  <a:srgbClr val="FFC000"/>
                </a:solidFill>
              </a:rPr>
              <a:t>www.pwsausa.org</a:t>
            </a:r>
            <a:r>
              <a:rPr lang="en-US" sz="2600" dirty="0">
                <a:solidFill>
                  <a:schemeClr val="tx1">
                    <a:lumMod val="95000"/>
                    <a:lumOff val="5000"/>
                  </a:schemeClr>
                </a:solidFill>
              </a:rPr>
              <a:t>. </a:t>
            </a:r>
            <a:endParaRPr lang="en-US" sz="2600" dirty="0" smtClean="0">
              <a:solidFill>
                <a:schemeClr val="tx1">
                  <a:lumMod val="95000"/>
                  <a:lumOff val="5000"/>
                </a:schemeClr>
              </a:solidFill>
            </a:endParaRPr>
          </a:p>
          <a:p>
            <a:pPr marL="0" lvl="0" indent="0">
              <a:buNone/>
            </a:pPr>
            <a:endParaRPr lang="en-US" sz="500" dirty="0" smtClean="0">
              <a:solidFill>
                <a:schemeClr val="tx1">
                  <a:lumMod val="95000"/>
                  <a:lumOff val="5000"/>
                </a:schemeClr>
              </a:solidFill>
            </a:endParaRPr>
          </a:p>
          <a:p>
            <a:pPr lvl="0"/>
            <a:r>
              <a:rPr lang="en-US" sz="2600" dirty="0" smtClean="0">
                <a:solidFill>
                  <a:schemeClr val="tx1">
                    <a:lumMod val="95000"/>
                    <a:lumOff val="5000"/>
                  </a:schemeClr>
                </a:solidFill>
              </a:rPr>
              <a:t>If </a:t>
            </a:r>
            <a:r>
              <a:rPr lang="en-US" sz="2600" dirty="0">
                <a:solidFill>
                  <a:schemeClr val="tx1">
                    <a:lumMod val="95000"/>
                    <a:lumOff val="5000"/>
                  </a:schemeClr>
                </a:solidFill>
              </a:rPr>
              <a:t>you need assistance with a school issue, please contact PWSA (USA) at </a:t>
            </a:r>
            <a:r>
              <a:rPr lang="en-US" sz="2600" dirty="0">
                <a:solidFill>
                  <a:srgbClr val="FFC000"/>
                </a:solidFill>
              </a:rPr>
              <a:t>800-926-4797</a:t>
            </a:r>
            <a:r>
              <a:rPr lang="en-US" sz="2600" dirty="0">
                <a:solidFill>
                  <a:schemeClr val="tx1">
                    <a:lumMod val="95000"/>
                    <a:lumOff val="5000"/>
                  </a:schemeClr>
                </a:solidFill>
              </a:rPr>
              <a:t> and ask to speak to a Family Support Counselor</a:t>
            </a:r>
            <a:r>
              <a:rPr lang="en-US" sz="2600" dirty="0" smtClean="0">
                <a:solidFill>
                  <a:schemeClr val="tx1">
                    <a:lumMod val="95000"/>
                    <a:lumOff val="5000"/>
                  </a:schemeClr>
                </a:solidFill>
              </a:rPr>
              <a:t>.</a:t>
            </a:r>
          </a:p>
          <a:p>
            <a:pPr marL="0" lvl="0" indent="0">
              <a:buNone/>
            </a:pPr>
            <a:endParaRPr lang="en-US" sz="500" dirty="0" smtClean="0">
              <a:solidFill>
                <a:schemeClr val="tx1">
                  <a:lumMod val="95000"/>
                  <a:lumOff val="5000"/>
                </a:schemeClr>
              </a:solidFill>
            </a:endParaRPr>
          </a:p>
          <a:p>
            <a:pPr lvl="0"/>
            <a:r>
              <a:rPr lang="en-US" sz="2600" dirty="0" smtClean="0">
                <a:solidFill>
                  <a:schemeClr val="tx1">
                    <a:lumMod val="95000"/>
                    <a:lumOff val="5000"/>
                  </a:schemeClr>
                </a:solidFill>
              </a:rPr>
              <a:t>If </a:t>
            </a:r>
            <a:r>
              <a:rPr lang="en-US" sz="2600" dirty="0">
                <a:solidFill>
                  <a:schemeClr val="tx1">
                    <a:lumMod val="95000"/>
                    <a:lumOff val="5000"/>
                  </a:schemeClr>
                </a:solidFill>
              </a:rPr>
              <a:t>you have questions or comments about this module or the WSEAT </a:t>
            </a:r>
            <a:r>
              <a:rPr lang="en-US" sz="2600" dirty="0" smtClean="0">
                <a:solidFill>
                  <a:schemeClr val="tx1">
                    <a:lumMod val="95000"/>
                    <a:lumOff val="5000"/>
                  </a:schemeClr>
                </a:solidFill>
              </a:rPr>
              <a:t>in </a:t>
            </a:r>
            <a:r>
              <a:rPr lang="en-US" sz="2600" dirty="0">
                <a:solidFill>
                  <a:schemeClr val="tx1">
                    <a:lumMod val="95000"/>
                    <a:lumOff val="5000"/>
                  </a:schemeClr>
                </a:solidFill>
              </a:rPr>
              <a:t>general, please contact Evan Farrar at </a:t>
            </a:r>
            <a:r>
              <a:rPr lang="en-US" sz="2600" dirty="0" err="1">
                <a:solidFill>
                  <a:srgbClr val="FFC000"/>
                </a:solidFill>
              </a:rPr>
              <a:t>efarrar@pwsausa.org</a:t>
            </a:r>
            <a:r>
              <a:rPr lang="en-US" sz="2600" dirty="0">
                <a:solidFill>
                  <a:schemeClr val="tx1">
                    <a:lumMod val="95000"/>
                    <a:lumOff val="5000"/>
                  </a:schemeClr>
                </a:solidFill>
              </a:rPr>
              <a:t> </a:t>
            </a:r>
            <a:endParaRPr lang="en-US" sz="2600" dirty="0" smtClean="0">
              <a:solidFill>
                <a:schemeClr val="tx1">
                  <a:lumMod val="95000"/>
                  <a:lumOff val="5000"/>
                </a:schemeClr>
              </a:solidFill>
            </a:endParaRPr>
          </a:p>
          <a:p>
            <a:pPr marL="0" lvl="0" indent="0">
              <a:buNone/>
            </a:pPr>
            <a:endParaRPr lang="en-US" sz="500" dirty="0" smtClean="0">
              <a:solidFill>
                <a:schemeClr val="tx1">
                  <a:lumMod val="95000"/>
                  <a:lumOff val="5000"/>
                </a:schemeClr>
              </a:solidFill>
            </a:endParaRPr>
          </a:p>
          <a:p>
            <a:pPr lvl="0"/>
            <a:r>
              <a:rPr lang="en-US" sz="2600" dirty="0" smtClean="0">
                <a:solidFill>
                  <a:schemeClr val="tx1">
                    <a:lumMod val="95000"/>
                    <a:lumOff val="5000"/>
                  </a:schemeClr>
                </a:solidFill>
              </a:rPr>
              <a:t>No </a:t>
            </a:r>
            <a:r>
              <a:rPr lang="en-US" sz="2600" dirty="0">
                <a:solidFill>
                  <a:schemeClr val="tx1">
                    <a:lumMod val="95000"/>
                    <a:lumOff val="5000"/>
                  </a:schemeClr>
                </a:solidFill>
              </a:rPr>
              <a:t>portion of the WSEAT </a:t>
            </a:r>
            <a:r>
              <a:rPr lang="en-US" sz="2600" dirty="0" smtClean="0">
                <a:solidFill>
                  <a:schemeClr val="tx1">
                    <a:lumMod val="95000"/>
                    <a:lumOff val="5000"/>
                  </a:schemeClr>
                </a:solidFill>
              </a:rPr>
              <a:t>is </a:t>
            </a:r>
            <a:r>
              <a:rPr lang="en-US" sz="2600" dirty="0">
                <a:solidFill>
                  <a:schemeClr val="tx1">
                    <a:lumMod val="95000"/>
                    <a:lumOff val="5000"/>
                  </a:schemeClr>
                </a:solidFill>
              </a:rPr>
              <a:t>reproducible </a:t>
            </a:r>
            <a:r>
              <a:rPr lang="en-US" sz="2600" dirty="0" smtClean="0">
                <a:solidFill>
                  <a:schemeClr val="tx1">
                    <a:lumMod val="95000"/>
                    <a:lumOff val="5000"/>
                  </a:schemeClr>
                </a:solidFill>
              </a:rPr>
              <a:t>without </a:t>
            </a:r>
            <a:r>
              <a:rPr lang="en-US" sz="2600" dirty="0">
                <a:solidFill>
                  <a:schemeClr val="tx1">
                    <a:lumMod val="95000"/>
                    <a:lumOff val="5000"/>
                  </a:schemeClr>
                </a:solidFill>
              </a:rPr>
              <a:t>the written permission of PWSA (USA) and/or the presenters of each module</a:t>
            </a:r>
            <a:r>
              <a:rPr lang="en-US" sz="2600" dirty="0" smtClean="0">
                <a:solidFill>
                  <a:schemeClr val="tx1">
                    <a:lumMod val="95000"/>
                    <a:lumOff val="5000"/>
                  </a:schemeClr>
                </a:solidFill>
              </a:rPr>
              <a:t>.</a:t>
            </a:r>
          </a:p>
          <a:p>
            <a:pPr marL="0" lv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350" y="664297"/>
            <a:ext cx="2657354" cy="1085202"/>
          </a:xfrm>
          <a:prstGeom prst="rect">
            <a:avLst/>
          </a:prstGeom>
        </p:spPr>
      </p:pic>
    </p:spTree>
    <p:extLst>
      <p:ext uri="{BB962C8B-B14F-4D97-AF65-F5344CB8AC3E}">
        <p14:creationId xmlns:p14="http://schemas.microsoft.com/office/powerpoint/2010/main" val="1264141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8754" y="2847753"/>
            <a:ext cx="10515600" cy="1967134"/>
          </a:xfrm>
        </p:spPr>
        <p:txBody>
          <a:bodyPr>
            <a:normAutofit/>
          </a:bodyPr>
          <a:lstStyle/>
          <a:p>
            <a:pPr marL="0" indent="0">
              <a:buNone/>
            </a:pPr>
            <a:r>
              <a:rPr lang="en-US" sz="5000" dirty="0" smtClean="0"/>
              <a:t>This concludes the webinar...  </a:t>
            </a:r>
          </a:p>
          <a:p>
            <a:pPr marL="0" indent="0">
              <a:buNone/>
            </a:pPr>
            <a:r>
              <a:rPr lang="en-US" sz="5000" b="1" dirty="0" smtClean="0"/>
              <a:t>Thank you for attending</a:t>
            </a:r>
            <a:endParaRPr lang="en-US" sz="5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350" y="664297"/>
            <a:ext cx="2657354" cy="1085202"/>
          </a:xfrm>
          <a:prstGeom prst="rect">
            <a:avLst/>
          </a:prstGeom>
        </p:spPr>
      </p:pic>
    </p:spTree>
    <p:extLst>
      <p:ext uri="{BB962C8B-B14F-4D97-AF65-F5344CB8AC3E}">
        <p14:creationId xmlns:p14="http://schemas.microsoft.com/office/powerpoint/2010/main" val="137838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5386388"/>
            <a:ext cx="4114800" cy="1335087"/>
          </a:xfrm>
          <a:prstGeom prst="rect">
            <a:avLst/>
          </a:prstGeom>
        </p:spPr>
        <p:txBody>
          <a:bodyPr/>
          <a:lstStyle/>
          <a:p>
            <a:r>
              <a:rPr lang="en-US" sz="1200" dirty="0" smtClean="0">
                <a:latin typeface="Georgia" charset="0"/>
                <a:ea typeface="Georgia" charset="0"/>
                <a:cs typeface="Georgia" charset="0"/>
              </a:rPr>
              <a:t>The Wyatt Special Education Advocacy Training (WSEAT) </a:t>
            </a:r>
          </a:p>
          <a:p>
            <a:r>
              <a:rPr lang="en-US" sz="1200" dirty="0" smtClean="0">
                <a:latin typeface="Georgia" charset="0"/>
                <a:ea typeface="Georgia" charset="0"/>
                <a:cs typeface="Georgia" charset="0"/>
              </a:rPr>
              <a:t>A Resource of PWSA (USA)  www.pwsausa.org</a:t>
            </a:r>
            <a:endParaRPr lang="en-US" sz="1200" dirty="0">
              <a:latin typeface="Georgia" charset="0"/>
              <a:ea typeface="Georgia" charset="0"/>
              <a:cs typeface="Georgia"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350" y="664296"/>
            <a:ext cx="2657354" cy="1085202"/>
          </a:xfrm>
          <a:prstGeom prst="rect">
            <a:avLst/>
          </a:prstGeom>
        </p:spPr>
      </p:pic>
      <p:sp>
        <p:nvSpPr>
          <p:cNvPr id="3" name="TextBox 2"/>
          <p:cNvSpPr txBox="1"/>
          <p:nvPr/>
        </p:nvSpPr>
        <p:spPr>
          <a:xfrm>
            <a:off x="738188" y="2286001"/>
            <a:ext cx="9205913" cy="2462213"/>
          </a:xfrm>
          <a:prstGeom prst="rect">
            <a:avLst/>
          </a:prstGeom>
          <a:noFill/>
        </p:spPr>
        <p:txBody>
          <a:bodyPr wrap="square" rtlCol="0">
            <a:spAutoFit/>
          </a:bodyPr>
          <a:lstStyle/>
          <a:p>
            <a:r>
              <a:rPr lang="en-US" sz="2200" b="1" dirty="0">
                <a:solidFill>
                  <a:schemeClr val="tx1">
                    <a:lumMod val="95000"/>
                    <a:lumOff val="5000"/>
                  </a:schemeClr>
                </a:solidFill>
                <a:latin typeface="Calibri" charset="0"/>
                <a:ea typeface="Calibri" charset="0"/>
                <a:cs typeface="Calibri" charset="0"/>
              </a:rPr>
              <a:t>The Wyatt Special Education Advocacy Training </a:t>
            </a:r>
            <a:r>
              <a:rPr lang="en-US" sz="2200" dirty="0">
                <a:solidFill>
                  <a:schemeClr val="tx1">
                    <a:lumMod val="95000"/>
                    <a:lumOff val="5000"/>
                  </a:schemeClr>
                </a:solidFill>
                <a:latin typeface="Calibri" charset="0"/>
                <a:ea typeface="Calibri" charset="0"/>
                <a:cs typeface="Calibri" charset="0"/>
              </a:rPr>
              <a:t>(WSEAT) is generously funded by the PWSA (USA) Willett Fund and a generous grant from the RBC Foundation allowing PWSA (USA) to provide this important training  for free to the PWS Community.  </a:t>
            </a:r>
            <a:endParaRPr lang="en-US" sz="2200" dirty="0" smtClean="0">
              <a:solidFill>
                <a:schemeClr val="tx1">
                  <a:lumMod val="95000"/>
                  <a:lumOff val="5000"/>
                </a:schemeClr>
              </a:solidFill>
              <a:latin typeface="Calibri" charset="0"/>
              <a:ea typeface="Calibri" charset="0"/>
              <a:cs typeface="Calibri" charset="0"/>
            </a:endParaRPr>
          </a:p>
          <a:p>
            <a:endParaRPr lang="en-US" sz="2200" dirty="0">
              <a:solidFill>
                <a:schemeClr val="tx1">
                  <a:lumMod val="95000"/>
                  <a:lumOff val="5000"/>
                </a:schemeClr>
              </a:solidFill>
              <a:latin typeface="Calibri" charset="0"/>
              <a:ea typeface="Calibri" charset="0"/>
              <a:cs typeface="Calibri" charset="0"/>
            </a:endParaRPr>
          </a:p>
          <a:p>
            <a:r>
              <a:rPr lang="en-US" sz="2200" i="1" dirty="0" smtClean="0">
                <a:solidFill>
                  <a:schemeClr val="tx1">
                    <a:lumMod val="95000"/>
                    <a:lumOff val="5000"/>
                  </a:schemeClr>
                </a:solidFill>
                <a:latin typeface="Calibri" charset="0"/>
                <a:ea typeface="Calibri" charset="0"/>
                <a:cs typeface="Calibri" charset="0"/>
              </a:rPr>
              <a:t>The </a:t>
            </a:r>
            <a:r>
              <a:rPr lang="en-US" sz="2200" i="1" dirty="0">
                <a:solidFill>
                  <a:schemeClr val="tx1">
                    <a:lumMod val="95000"/>
                    <a:lumOff val="5000"/>
                  </a:schemeClr>
                </a:solidFill>
                <a:latin typeface="Calibri" charset="0"/>
                <a:ea typeface="Calibri" charset="0"/>
                <a:cs typeface="Calibri" charset="0"/>
              </a:rPr>
              <a:t>WSEAT is named in memory of David Wyatt who was PWSA (USA)’s first Crisis Intervention and Family Support Counselor.</a:t>
            </a:r>
            <a:endParaRPr lang="en-US" sz="2200" i="1" dirty="0">
              <a:latin typeface="Calibri" charset="0"/>
              <a:ea typeface="Calibri" charset="0"/>
              <a:cs typeface="Calibri" charset="0"/>
            </a:endParaRPr>
          </a:p>
        </p:txBody>
      </p:sp>
    </p:spTree>
    <p:extLst>
      <p:ext uri="{BB962C8B-B14F-4D97-AF65-F5344CB8AC3E}">
        <p14:creationId xmlns:p14="http://schemas.microsoft.com/office/powerpoint/2010/main" val="164128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5700714"/>
            <a:ext cx="4114800" cy="671511"/>
          </a:xfrm>
          <a:prstGeom prst="rect">
            <a:avLst/>
          </a:prstGeom>
        </p:spPr>
        <p:txBody>
          <a:bodyPr/>
          <a:lstStyle/>
          <a:p>
            <a:r>
              <a:rPr lang="en-US" dirty="0" smtClean="0"/>
              <a:t>The Wyatt Special Education Advocacy Training (WSEAT) </a:t>
            </a:r>
          </a:p>
          <a:p>
            <a:r>
              <a:rPr lang="en-US" dirty="0" smtClean="0"/>
              <a:t>A Resource of PWSA (USA)  www.pwsausa.org</a:t>
            </a:r>
            <a:endParaRPr lang="en-US" dirty="0"/>
          </a:p>
        </p:txBody>
      </p:sp>
      <p:sp>
        <p:nvSpPr>
          <p:cNvPr id="6" name="TextBox 5"/>
          <p:cNvSpPr txBox="1"/>
          <p:nvPr/>
        </p:nvSpPr>
        <p:spPr>
          <a:xfrm>
            <a:off x="657225" y="1992385"/>
            <a:ext cx="9129712" cy="3200876"/>
          </a:xfrm>
          <a:prstGeom prst="rect">
            <a:avLst/>
          </a:prstGeom>
          <a:noFill/>
        </p:spPr>
        <p:txBody>
          <a:bodyPr wrap="square" rtlCol="0">
            <a:spAutoFit/>
          </a:bodyPr>
          <a:lstStyle/>
          <a:p>
            <a:r>
              <a:rPr lang="en-US" sz="2200" b="1" dirty="0" smtClean="0">
                <a:solidFill>
                  <a:schemeClr val="tx1"/>
                </a:solidFill>
              </a:rPr>
              <a:t>DISCLAIMER</a:t>
            </a:r>
            <a:r>
              <a:rPr lang="en-US" dirty="0">
                <a:solidFill>
                  <a:schemeClr val="tx1"/>
                </a:solidFill>
              </a:rPr>
              <a:t/>
            </a:r>
            <a:br>
              <a:rPr lang="en-US" dirty="0">
                <a:solidFill>
                  <a:schemeClr val="tx1"/>
                </a:solidFill>
              </a:rPr>
            </a:br>
            <a:r>
              <a:rPr lang="en-US" dirty="0" smtClean="0">
                <a:solidFill>
                  <a:schemeClr val="tx1"/>
                </a:solidFill>
              </a:rPr>
              <a:t>While </a:t>
            </a:r>
            <a:r>
              <a:rPr lang="en-US" dirty="0">
                <a:solidFill>
                  <a:schemeClr val="tx1"/>
                </a:solidFill>
              </a:rPr>
              <a:t>every effort is made to ensure that the training materials provided in this module are updated with the most recent best practices and developments in the field of special education advocacy and supporting students with </a:t>
            </a:r>
            <a:r>
              <a:rPr lang="en-US" dirty="0" err="1">
                <a:solidFill>
                  <a:schemeClr val="tx1"/>
                </a:solidFill>
              </a:rPr>
              <a:t>Prader</a:t>
            </a:r>
            <a:r>
              <a:rPr lang="en-US" dirty="0">
                <a:solidFill>
                  <a:schemeClr val="tx1"/>
                </a:solidFill>
              </a:rPr>
              <a:t>-Willi syndrome in school settings this may not always be possible.  New developments may occur and not be included in this module of training until it is updated. Additionally, some statements and views in these materials may represent the opinions of the presenter and not necessarily the views of the </a:t>
            </a:r>
            <a:r>
              <a:rPr lang="en-US" dirty="0" err="1">
                <a:solidFill>
                  <a:schemeClr val="tx1"/>
                </a:solidFill>
              </a:rPr>
              <a:t>Prader</a:t>
            </a:r>
            <a:r>
              <a:rPr lang="en-US" dirty="0">
                <a:solidFill>
                  <a:schemeClr val="tx1"/>
                </a:solidFill>
              </a:rPr>
              <a:t>-Willi Syndrome Association (USA).  The information in this training is not intended as legal advice and it should not be relied upon or used for legal purposes.  The </a:t>
            </a:r>
            <a:r>
              <a:rPr lang="en-US" dirty="0" err="1">
                <a:solidFill>
                  <a:schemeClr val="tx1"/>
                </a:solidFill>
              </a:rPr>
              <a:t>Prader</a:t>
            </a:r>
            <a:r>
              <a:rPr lang="en-US" dirty="0">
                <a:solidFill>
                  <a:schemeClr val="tx1"/>
                </a:solidFill>
              </a:rPr>
              <a:t>-Willi Syndrome Association (USA) expressly disclaims any liability for any direct or indirect damage resulting from the use of this training as a whole or parts thereof.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350" y="664296"/>
            <a:ext cx="2657354" cy="1085202"/>
          </a:xfrm>
          <a:prstGeom prst="rect">
            <a:avLst/>
          </a:prstGeom>
        </p:spPr>
      </p:pic>
    </p:spTree>
    <p:extLst>
      <p:ext uri="{BB962C8B-B14F-4D97-AF65-F5344CB8AC3E}">
        <p14:creationId xmlns:p14="http://schemas.microsoft.com/office/powerpoint/2010/main" val="63934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p:nvPr/>
        </p:nvSpPr>
        <p:spPr>
          <a:xfrm>
            <a:off x="1538288" y="319723"/>
            <a:ext cx="9144000" cy="10926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4300"/>
              </a:spcBef>
              <a:defRPr sz="7200" b="1">
                <a:solidFill>
                  <a:srgbClr val="7DA62C"/>
                </a:solidFill>
                <a:effectLst>
                  <a:outerShdw blurRad="38100" dist="38100" dir="2700000" rotWithShape="0">
                    <a:srgbClr val="C0C0C0"/>
                  </a:outerShdw>
                </a:effectLst>
                <a:latin typeface="Tahoma"/>
                <a:ea typeface="Tahoma"/>
                <a:cs typeface="Tahoma"/>
                <a:sym typeface="Tahoma"/>
              </a:defRPr>
            </a:lvl1pPr>
          </a:lstStyle>
          <a:p>
            <a:r>
              <a:rPr sz="6500" dirty="0"/>
              <a:t>Accommodations...</a:t>
            </a:r>
          </a:p>
        </p:txBody>
      </p:sp>
      <p:sp>
        <p:nvSpPr>
          <p:cNvPr id="196" name="Shape 196"/>
          <p:cNvSpPr/>
          <p:nvPr/>
        </p:nvSpPr>
        <p:spPr>
          <a:xfrm>
            <a:off x="1421891" y="4449764"/>
            <a:ext cx="8833867" cy="193899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gn="ctr">
              <a:spcBef>
                <a:spcPts val="4800"/>
              </a:spcBef>
              <a:defRPr sz="7200" b="1">
                <a:solidFill>
                  <a:srgbClr val="7DA62C"/>
                </a:solidFill>
                <a:effectLst>
                  <a:outerShdw blurRad="38100" dist="38100" dir="2700000" rotWithShape="0">
                    <a:srgbClr val="C0C0C0"/>
                  </a:outerShdw>
                </a:effectLst>
                <a:latin typeface="Tahoma"/>
                <a:ea typeface="Tahoma"/>
                <a:cs typeface="Tahoma"/>
                <a:sym typeface="Tahoma"/>
              </a:defRPr>
            </a:pPr>
            <a:r>
              <a:rPr sz="6000" dirty="0"/>
              <a:t>The DNA </a:t>
            </a:r>
            <a:r>
              <a:rPr sz="6000" dirty="0" smtClean="0"/>
              <a:t>of</a:t>
            </a:r>
            <a:r>
              <a:rPr lang="en-US" sz="6000" dirty="0" smtClean="0"/>
              <a:t> </a:t>
            </a:r>
            <a:r>
              <a:rPr sz="6000" dirty="0" smtClean="0"/>
              <a:t>Community </a:t>
            </a:r>
            <a:r>
              <a:rPr sz="6000" dirty="0"/>
              <a:t>Life</a:t>
            </a:r>
          </a:p>
        </p:txBody>
      </p:sp>
      <p:pic>
        <p:nvPicPr>
          <p:cNvPr id="2" name="Picture 1"/>
          <p:cNvPicPr>
            <a:picLocks noChangeAspect="1"/>
          </p:cNvPicPr>
          <p:nvPr/>
        </p:nvPicPr>
        <p:blipFill>
          <a:blip r:embed="rId2"/>
          <a:stretch>
            <a:fillRect/>
          </a:stretch>
        </p:blipFill>
        <p:spPr>
          <a:xfrm>
            <a:off x="2841625" y="1516064"/>
            <a:ext cx="5994400" cy="2933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xfrm>
            <a:off x="752475" y="774700"/>
            <a:ext cx="8229600" cy="868363"/>
          </a:xfrm>
          <a:prstGeom prst="rect">
            <a:avLst/>
          </a:prstGeom>
        </p:spPr>
        <p:txBody>
          <a:bodyPr>
            <a:normAutofit/>
          </a:bodyPr>
          <a:lstStyle>
            <a:lvl1pPr>
              <a:defRPr sz="4800" u="sng"/>
            </a:lvl1pPr>
          </a:lstStyle>
          <a:p>
            <a:r>
              <a:rPr sz="3800" b="1" dirty="0" smtClean="0"/>
              <a:t>Inclusion </a:t>
            </a:r>
            <a:r>
              <a:rPr sz="3800" b="1" dirty="0"/>
              <a:t>Matters to Everyone </a:t>
            </a:r>
          </a:p>
        </p:txBody>
      </p:sp>
      <p:sp>
        <p:nvSpPr>
          <p:cNvPr id="200" name="Shape 200"/>
          <p:cNvSpPr>
            <a:spLocks noGrp="1"/>
          </p:cNvSpPr>
          <p:nvPr>
            <p:ph idx="1"/>
          </p:nvPr>
        </p:nvSpPr>
        <p:spPr>
          <a:xfrm>
            <a:off x="752475" y="1895475"/>
            <a:ext cx="8229600" cy="5105400"/>
          </a:xfrm>
          <a:prstGeom prst="rect">
            <a:avLst/>
          </a:prstGeom>
        </p:spPr>
        <p:txBody>
          <a:bodyPr/>
          <a:lstStyle/>
          <a:p>
            <a:r>
              <a:rPr dirty="0"/>
              <a:t>Accommodations – DNA of All Community </a:t>
            </a:r>
            <a:r>
              <a:rPr dirty="0" smtClean="0"/>
              <a:t>Life</a:t>
            </a:r>
            <a:endParaRPr lang="en-US" dirty="0" smtClean="0"/>
          </a:p>
          <a:p>
            <a:pPr marL="0" indent="0">
              <a:buNone/>
            </a:pPr>
            <a:endParaRPr sz="1000" dirty="0"/>
          </a:p>
          <a:p>
            <a:r>
              <a:rPr dirty="0"/>
              <a:t>Everyone Needs Accommodations to Function in Inclusive School, Work, and Community Settings</a:t>
            </a:r>
          </a:p>
          <a:p>
            <a:pPr marL="0" indent="0">
              <a:buSzTx/>
              <a:buNone/>
            </a:pPr>
            <a:endParaRPr sz="1000" dirty="0"/>
          </a:p>
          <a:p>
            <a:r>
              <a:rPr dirty="0"/>
              <a:t>We are Far More Alike than Different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xfrm>
            <a:off x="738188" y="633413"/>
            <a:ext cx="11049000" cy="1295400"/>
          </a:xfrm>
          <a:prstGeom prst="rect">
            <a:avLst/>
          </a:prstGeom>
        </p:spPr>
        <p:txBody>
          <a:bodyPr>
            <a:noAutofit/>
          </a:bodyPr>
          <a:lstStyle/>
          <a:p>
            <a:pPr defTabSz="868680">
              <a:defRPr sz="3040" u="sng"/>
            </a:pPr>
            <a:r>
              <a:rPr sz="3800" b="1" dirty="0"/>
              <a:t/>
            </a:r>
            <a:br>
              <a:rPr sz="3800" b="1" dirty="0"/>
            </a:br>
            <a:r>
              <a:rPr sz="3800" b="1" dirty="0" smtClean="0"/>
              <a:t>Accommodations</a:t>
            </a:r>
            <a:r>
              <a:rPr lang="en-US" sz="3800" b="1" dirty="0" smtClean="0"/>
              <a:t>:</a:t>
            </a:r>
            <a:r>
              <a:rPr sz="3800" b="1" dirty="0" smtClean="0"/>
              <a:t> </a:t>
            </a:r>
            <a:r>
              <a:rPr lang="en-US" sz="3800" b="1" dirty="0" smtClean="0"/>
              <a:t/>
            </a:r>
            <a:br>
              <a:rPr lang="en-US" sz="3800" b="1" dirty="0" smtClean="0"/>
            </a:br>
            <a:r>
              <a:rPr sz="3800" b="1" dirty="0" smtClean="0"/>
              <a:t>DNA </a:t>
            </a:r>
            <a:r>
              <a:rPr sz="3800" b="1" dirty="0"/>
              <a:t>of All Community Life</a:t>
            </a:r>
            <a:br>
              <a:rPr sz="3800" b="1" dirty="0"/>
            </a:br>
            <a:endParaRPr sz="3800" b="1" dirty="0"/>
          </a:p>
        </p:txBody>
      </p:sp>
      <p:sp>
        <p:nvSpPr>
          <p:cNvPr id="203" name="Shape 203"/>
          <p:cNvSpPr>
            <a:spLocks noGrp="1"/>
          </p:cNvSpPr>
          <p:nvPr>
            <p:ph idx="1"/>
          </p:nvPr>
        </p:nvSpPr>
        <p:spPr>
          <a:xfrm>
            <a:off x="738188" y="1724025"/>
            <a:ext cx="8229600" cy="4874895"/>
          </a:xfrm>
          <a:prstGeom prst="rect">
            <a:avLst/>
          </a:prstGeom>
        </p:spPr>
        <p:txBody>
          <a:bodyPr/>
          <a:lstStyle/>
          <a:p>
            <a:pPr marL="0" indent="0">
              <a:spcBef>
                <a:spcPts val="0"/>
              </a:spcBef>
              <a:buSzTx/>
              <a:buNone/>
            </a:pPr>
            <a:endParaRPr dirty="0"/>
          </a:p>
          <a:p>
            <a:pPr>
              <a:spcBef>
                <a:spcPts val="0"/>
              </a:spcBef>
            </a:pPr>
            <a:r>
              <a:rPr dirty="0"/>
              <a:t>Universal thread of community life</a:t>
            </a:r>
          </a:p>
          <a:p>
            <a:pPr marL="0" indent="0">
              <a:spcBef>
                <a:spcPts val="0"/>
              </a:spcBef>
              <a:buSzTx/>
              <a:buNone/>
            </a:pPr>
            <a:endParaRPr dirty="0"/>
          </a:p>
          <a:p>
            <a:pPr>
              <a:spcBef>
                <a:spcPts val="0"/>
              </a:spcBef>
            </a:pPr>
            <a:r>
              <a:rPr dirty="0"/>
              <a:t>Linchpin of all disability rights legislation- Rehab Act of 1973; IDEA; FHAA and ADA</a:t>
            </a:r>
          </a:p>
          <a:p>
            <a:pPr marL="0" indent="0">
              <a:spcBef>
                <a:spcPts val="0"/>
              </a:spcBef>
              <a:buSzTx/>
              <a:buNone/>
            </a:pPr>
            <a:endParaRPr dirty="0"/>
          </a:p>
          <a:p>
            <a:pPr>
              <a:spcBef>
                <a:spcPts val="0"/>
              </a:spcBef>
            </a:pPr>
            <a:r>
              <a:rPr dirty="0"/>
              <a:t>Today, far too few </a:t>
            </a:r>
            <a:r>
              <a:rPr lang="en-US" dirty="0" smtClean="0"/>
              <a:t>a</a:t>
            </a:r>
            <a:r>
              <a:rPr dirty="0" smtClean="0"/>
              <a:t>ccommodations </a:t>
            </a:r>
            <a:r>
              <a:rPr dirty="0"/>
              <a:t>are being made for students with disabilities in our schools</a:t>
            </a:r>
          </a:p>
          <a:p>
            <a:pPr marL="0" indent="0">
              <a:spcBef>
                <a:spcPts val="0"/>
              </a:spcBef>
              <a:buSzTx/>
              <a:buNone/>
            </a:pPr>
            <a:endParaRPr dirty="0"/>
          </a:p>
          <a:p>
            <a:pPr>
              <a:spcBef>
                <a:spcPts val="0"/>
              </a:spcBef>
            </a:pPr>
            <a:r>
              <a:rPr dirty="0"/>
              <a:t>Result – Far too many </a:t>
            </a:r>
            <a:r>
              <a:rPr lang="en-US" dirty="0" smtClean="0"/>
              <a:t>s</a:t>
            </a:r>
            <a:r>
              <a:rPr dirty="0" smtClean="0"/>
              <a:t>tudents </a:t>
            </a:r>
            <a:r>
              <a:rPr dirty="0"/>
              <a:t>with disabilities in segregated/self-contained classrooms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idx="1"/>
          </p:nvPr>
        </p:nvSpPr>
        <p:spPr>
          <a:xfrm>
            <a:off x="738188" y="2157412"/>
            <a:ext cx="8229600" cy="3886200"/>
          </a:xfrm>
          <a:prstGeom prst="rect">
            <a:avLst/>
          </a:prstGeom>
        </p:spPr>
        <p:txBody>
          <a:bodyPr/>
          <a:lstStyle/>
          <a:p>
            <a:pPr>
              <a:defRPr i="1"/>
            </a:pPr>
            <a:r>
              <a:rPr dirty="0"/>
              <a:t>The Irony- every human needs </a:t>
            </a:r>
            <a:r>
              <a:rPr lang="en-US" dirty="0" smtClean="0"/>
              <a:t>a</a:t>
            </a:r>
            <a:r>
              <a:rPr dirty="0" smtClean="0"/>
              <a:t>ccommodations </a:t>
            </a:r>
            <a:r>
              <a:rPr dirty="0"/>
              <a:t>to function and thrive in community life</a:t>
            </a:r>
          </a:p>
          <a:p>
            <a:pPr marL="0" indent="0">
              <a:buSzTx/>
              <a:buNone/>
              <a:defRPr i="1"/>
            </a:pPr>
            <a:endParaRPr sz="1000" dirty="0"/>
          </a:p>
          <a:p>
            <a:r>
              <a:rPr dirty="0"/>
              <a:t>Numerous </a:t>
            </a:r>
            <a:r>
              <a:rPr lang="en-US" dirty="0" smtClean="0"/>
              <a:t>a</a:t>
            </a:r>
            <a:r>
              <a:rPr dirty="0" smtClean="0"/>
              <a:t>ccommodations </a:t>
            </a:r>
            <a:r>
              <a:rPr dirty="0"/>
              <a:t>are made for each and every one of us, each and every day in the community</a:t>
            </a:r>
          </a:p>
          <a:p>
            <a:pPr marL="0" indent="0">
              <a:buSzTx/>
              <a:buNone/>
            </a:pPr>
            <a:endParaRPr sz="1000" dirty="0"/>
          </a:p>
          <a:p>
            <a:r>
              <a:rPr dirty="0"/>
              <a:t>Several examples of </a:t>
            </a:r>
            <a:r>
              <a:rPr lang="en-US" dirty="0" smtClean="0"/>
              <a:t>a</a:t>
            </a:r>
            <a:r>
              <a:rPr dirty="0" smtClean="0"/>
              <a:t>ccommodations </a:t>
            </a:r>
            <a:r>
              <a:rPr dirty="0"/>
              <a:t>in </a:t>
            </a:r>
            <a:r>
              <a:rPr lang="en-US" dirty="0" smtClean="0"/>
              <a:t>any</a:t>
            </a:r>
            <a:r>
              <a:rPr dirty="0" smtClean="0"/>
              <a:t> </a:t>
            </a:r>
            <a:r>
              <a:rPr dirty="0"/>
              <a:t>room at </a:t>
            </a:r>
            <a:r>
              <a:rPr lang="en-US" dirty="0" smtClean="0"/>
              <a:t>any time</a:t>
            </a:r>
            <a:r>
              <a:rPr dirty="0" smtClean="0"/>
              <a:t>. </a:t>
            </a:r>
            <a:endParaRPr dirty="0"/>
          </a:p>
        </p:txBody>
      </p:sp>
      <p:sp>
        <p:nvSpPr>
          <p:cNvPr id="6" name="Shape 202"/>
          <p:cNvSpPr>
            <a:spLocks noGrp="1"/>
          </p:cNvSpPr>
          <p:nvPr>
            <p:ph type="title"/>
          </p:nvPr>
        </p:nvSpPr>
        <p:spPr>
          <a:xfrm>
            <a:off x="738188" y="633413"/>
            <a:ext cx="11049000" cy="1295400"/>
          </a:xfrm>
          <a:prstGeom prst="rect">
            <a:avLst/>
          </a:prstGeom>
        </p:spPr>
        <p:txBody>
          <a:bodyPr>
            <a:noAutofit/>
          </a:bodyPr>
          <a:lstStyle/>
          <a:p>
            <a:pPr defTabSz="868680">
              <a:defRPr sz="3040" u="sng"/>
            </a:pPr>
            <a:r>
              <a:rPr sz="3800" b="1" dirty="0"/>
              <a:t/>
            </a:r>
            <a:br>
              <a:rPr sz="3800" b="1" dirty="0"/>
            </a:br>
            <a:r>
              <a:rPr sz="3800" b="1" dirty="0" smtClean="0"/>
              <a:t>Accommodations</a:t>
            </a:r>
            <a:r>
              <a:rPr lang="en-US" sz="3800" b="1" dirty="0" smtClean="0"/>
              <a:t>:</a:t>
            </a:r>
            <a:r>
              <a:rPr sz="3800" b="1" dirty="0" smtClean="0"/>
              <a:t> </a:t>
            </a:r>
            <a:r>
              <a:rPr lang="en-US" sz="3800" b="1" dirty="0" smtClean="0"/>
              <a:t/>
            </a:r>
            <a:br>
              <a:rPr lang="en-US" sz="3800" b="1" dirty="0" smtClean="0"/>
            </a:br>
            <a:r>
              <a:rPr sz="3800" b="1" dirty="0" smtClean="0"/>
              <a:t>DNA </a:t>
            </a:r>
            <a:r>
              <a:rPr sz="3800" b="1" dirty="0"/>
              <a:t>of All Community Life</a:t>
            </a:r>
            <a:br>
              <a:rPr sz="3800" b="1" dirty="0"/>
            </a:br>
            <a:endParaRPr sz="3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p:nvPr/>
        </p:nvSpPr>
        <p:spPr>
          <a:xfrm>
            <a:off x="1775442" y="5445687"/>
            <a:ext cx="822960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2800"/>
              </a:spcBef>
              <a:defRPr sz="4800" b="1">
                <a:solidFill>
                  <a:srgbClr val="7DA62C"/>
                </a:solidFill>
                <a:effectLst>
                  <a:outerShdw blurRad="38100" dist="38100" dir="2700000" rotWithShape="0">
                    <a:srgbClr val="C0C0C0"/>
                  </a:outerShdw>
                </a:effectLst>
                <a:latin typeface="Tahoma"/>
                <a:ea typeface="Tahoma"/>
                <a:cs typeface="Tahoma"/>
                <a:sym typeface="Tahoma"/>
              </a:defRPr>
            </a:pPr>
            <a:r>
              <a:rPr lang="en-US" dirty="0" smtClean="0"/>
              <a:t>T</a:t>
            </a:r>
            <a:r>
              <a:rPr dirty="0" smtClean="0"/>
              <a:t>hink </a:t>
            </a:r>
            <a:r>
              <a:rPr dirty="0"/>
              <a:t>you don’t  use ‘</a:t>
            </a:r>
            <a:r>
              <a:rPr dirty="0" err="1"/>
              <a:t>em</a:t>
            </a:r>
            <a:r>
              <a:rPr dirty="0"/>
              <a:t>?</a:t>
            </a:r>
            <a:r>
              <a:rPr sz="2800" dirty="0"/>
              <a:t>  </a:t>
            </a:r>
          </a:p>
        </p:txBody>
      </p:sp>
      <p:sp>
        <p:nvSpPr>
          <p:cNvPr id="209" name="Shape 209"/>
          <p:cNvSpPr/>
          <p:nvPr/>
        </p:nvSpPr>
        <p:spPr>
          <a:xfrm>
            <a:off x="8020050" y="6210125"/>
            <a:ext cx="3324225" cy="553998"/>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spcBef>
                <a:spcPts val="1000"/>
              </a:spcBef>
              <a:defRPr>
                <a:solidFill>
                  <a:srgbClr val="7DA62C"/>
                </a:solidFill>
                <a:latin typeface="Bradley Hand ITC"/>
                <a:ea typeface="Bradley Hand ITC"/>
                <a:cs typeface="Bradley Hand ITC"/>
                <a:sym typeface="Bradley Hand ITC"/>
              </a:defRPr>
            </a:lvl1pPr>
          </a:lstStyle>
          <a:p>
            <a:r>
              <a:rPr sz="3000" dirty="0"/>
              <a:t>Think again.</a:t>
            </a:r>
          </a:p>
        </p:txBody>
      </p:sp>
      <p:sp>
        <p:nvSpPr>
          <p:cNvPr id="210" name="Shape 210"/>
          <p:cNvSpPr/>
          <p:nvPr/>
        </p:nvSpPr>
        <p:spPr>
          <a:xfrm>
            <a:off x="2976562" y="317855"/>
            <a:ext cx="670560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800"/>
              </a:spcBef>
              <a:defRPr sz="4800" b="1">
                <a:solidFill>
                  <a:srgbClr val="7DA62C"/>
                </a:solidFill>
                <a:effectLst>
                  <a:outerShdw blurRad="38100" dist="38100" dir="2700000" rotWithShape="0">
                    <a:srgbClr val="C0C0C0"/>
                  </a:outerShdw>
                </a:effectLst>
                <a:latin typeface="Tahoma"/>
                <a:ea typeface="Tahoma"/>
                <a:cs typeface="Tahoma"/>
                <a:sym typeface="Tahoma"/>
              </a:defRPr>
            </a:lvl1pPr>
          </a:lstStyle>
          <a:p>
            <a:r>
              <a:rPr dirty="0"/>
              <a:t>Accommodations…</a:t>
            </a:r>
          </a:p>
        </p:txBody>
      </p:sp>
      <p:graphicFrame>
        <p:nvGraphicFramePr>
          <p:cNvPr id="3" name="Object 2"/>
          <p:cNvGraphicFramePr>
            <a:graphicFrameLocks noChangeAspect="1"/>
          </p:cNvGraphicFramePr>
          <p:nvPr>
            <p:extLst>
              <p:ext uri="{D42A27DB-BD31-4B8C-83A1-F6EECF244321}">
                <p14:modId xmlns:p14="http://schemas.microsoft.com/office/powerpoint/2010/main" val="1487346929"/>
              </p:ext>
            </p:extLst>
          </p:nvPr>
        </p:nvGraphicFramePr>
        <p:xfrm>
          <a:off x="2838203" y="1255548"/>
          <a:ext cx="6000997" cy="4000665"/>
        </p:xfrm>
        <a:graphic>
          <a:graphicData uri="http://schemas.openxmlformats.org/presentationml/2006/ole">
            <mc:AlternateContent xmlns:mc="http://schemas.openxmlformats.org/markup-compatibility/2006">
              <mc:Choice xmlns:v="urn:schemas-microsoft-com:vml" Requires="v">
                <p:oleObj spid="_x0000_s1039" r:id="rId3" imgW="5486400" imgH="3657600" progId="">
                  <p:embed/>
                </p:oleObj>
              </mc:Choice>
              <mc:Fallback>
                <p:oleObj r:id="rId3" imgW="5486400" imgH="3657600" progId="">
                  <p:embed/>
                  <p:pic>
                    <p:nvPicPr>
                      <p:cNvPr id="0" name=""/>
                      <p:cNvPicPr/>
                      <p:nvPr/>
                    </p:nvPicPr>
                    <p:blipFill>
                      <a:blip r:embed="rId4"/>
                      <a:stretch>
                        <a:fillRect/>
                      </a:stretch>
                    </p:blipFill>
                    <p:spPr>
                      <a:xfrm>
                        <a:off x="2838203" y="1255548"/>
                        <a:ext cx="6000997" cy="400066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idx="1"/>
          </p:nvPr>
        </p:nvSpPr>
        <p:spPr>
          <a:xfrm>
            <a:off x="738188" y="2187891"/>
            <a:ext cx="8869682" cy="3669984"/>
          </a:xfrm>
          <a:prstGeom prst="rect">
            <a:avLst/>
          </a:prstGeom>
        </p:spPr>
        <p:txBody>
          <a:bodyPr/>
          <a:lstStyle/>
          <a:p>
            <a:r>
              <a:rPr dirty="0"/>
              <a:t>Accommodations are necessary in every community setting – home, school, work, social settings, etc.</a:t>
            </a:r>
          </a:p>
          <a:p>
            <a:pPr>
              <a:buSzTx/>
              <a:buNone/>
            </a:pPr>
            <a:endParaRPr sz="1000" dirty="0"/>
          </a:p>
          <a:p>
            <a:r>
              <a:rPr dirty="0"/>
              <a:t>Why do we need Accommodations?</a:t>
            </a:r>
          </a:p>
          <a:p>
            <a:pPr>
              <a:buSzTx/>
              <a:buNone/>
            </a:pPr>
            <a:endParaRPr sz="1000" dirty="0"/>
          </a:p>
          <a:p>
            <a:r>
              <a:rPr dirty="0"/>
              <a:t>We all need and use Accommodations to overcome </a:t>
            </a:r>
            <a:r>
              <a:rPr i="1" dirty="0"/>
              <a:t>basic human limitations.</a:t>
            </a:r>
          </a:p>
        </p:txBody>
      </p:sp>
      <p:sp>
        <p:nvSpPr>
          <p:cNvPr id="7" name="Shape 202"/>
          <p:cNvSpPr>
            <a:spLocks noGrp="1"/>
          </p:cNvSpPr>
          <p:nvPr>
            <p:ph type="title"/>
          </p:nvPr>
        </p:nvSpPr>
        <p:spPr>
          <a:xfrm>
            <a:off x="738188" y="633413"/>
            <a:ext cx="11049000" cy="1295400"/>
          </a:xfrm>
          <a:prstGeom prst="rect">
            <a:avLst/>
          </a:prstGeom>
        </p:spPr>
        <p:txBody>
          <a:bodyPr>
            <a:noAutofit/>
          </a:bodyPr>
          <a:lstStyle/>
          <a:p>
            <a:pPr defTabSz="868680">
              <a:defRPr sz="3040" u="sng"/>
            </a:pPr>
            <a:r>
              <a:rPr sz="3800" b="1" dirty="0"/>
              <a:t/>
            </a:r>
            <a:br>
              <a:rPr sz="3800" b="1" dirty="0"/>
            </a:br>
            <a:r>
              <a:rPr sz="3800" b="1" dirty="0" smtClean="0"/>
              <a:t>Accommodations</a:t>
            </a:r>
            <a:r>
              <a:rPr lang="en-US" sz="3800" b="1" dirty="0" smtClean="0"/>
              <a:t>:</a:t>
            </a:r>
            <a:r>
              <a:rPr sz="3800" b="1" dirty="0" smtClean="0"/>
              <a:t> </a:t>
            </a:r>
            <a:r>
              <a:rPr lang="en-US" sz="3800" b="1" dirty="0" smtClean="0"/>
              <a:t/>
            </a:r>
            <a:br>
              <a:rPr lang="en-US" sz="3800" b="1" dirty="0" smtClean="0"/>
            </a:br>
            <a:r>
              <a:rPr sz="3800" b="1" dirty="0" smtClean="0"/>
              <a:t>DNA </a:t>
            </a:r>
            <a:r>
              <a:rPr sz="3800" b="1" dirty="0"/>
              <a:t>of All Community Life</a:t>
            </a:r>
            <a:br>
              <a:rPr sz="3800" b="1" dirty="0"/>
            </a:br>
            <a:endParaRPr sz="3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Depth">
  <a:themeElements>
    <a:clrScheme name="Depth">
      <a:dk1>
        <a:srgbClr val="000000"/>
      </a:dk1>
      <a:lt1>
        <a:srgbClr val="FFFFFF"/>
      </a:lt1>
      <a:dk2>
        <a:srgbClr val="A7A7A7"/>
      </a:dk2>
      <a:lt2>
        <a:srgbClr val="535353"/>
      </a:lt2>
      <a:accent1>
        <a:srgbClr val="41AEBD"/>
      </a:accent1>
      <a:accent2>
        <a:srgbClr val="97E9D5"/>
      </a:accent2>
      <a:accent3>
        <a:srgbClr val="A2CF49"/>
      </a:accent3>
      <a:accent4>
        <a:srgbClr val="608F3D"/>
      </a:accent4>
      <a:accent5>
        <a:srgbClr val="F4DE3A"/>
      </a:accent5>
      <a:accent6>
        <a:srgbClr val="FCB11C"/>
      </a:accent6>
      <a:hlink>
        <a:srgbClr val="0000FF"/>
      </a:hlink>
      <a:folHlink>
        <a:srgbClr val="FF00FF"/>
      </a:folHlink>
    </a:clrScheme>
    <a:fontScheme name="Depth">
      <a:majorFont>
        <a:latin typeface="Helvetica"/>
        <a:ea typeface="Helvetica"/>
        <a:cs typeface="Helvetica"/>
      </a:majorFont>
      <a:minorFont>
        <a:latin typeface="Calibri"/>
        <a:ea typeface="Calibri"/>
        <a:cs typeface="Calibri"/>
      </a:minorFont>
    </a:fontScheme>
    <a:fmtScheme name="Dept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Depth</Template>
  <TotalTime>543</TotalTime>
  <Words>1140</Words>
  <Application>Microsoft Macintosh PowerPoint</Application>
  <PresentationFormat>Widescreen</PresentationFormat>
  <Paragraphs>175</Paragraphs>
  <Slides>33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33</vt:i4>
      </vt:variant>
    </vt:vector>
  </HeadingPairs>
  <TitlesOfParts>
    <vt:vector size="42" baseType="lpstr">
      <vt:lpstr>Bradley Hand ITC</vt:lpstr>
      <vt:lpstr>Calibri</vt:lpstr>
      <vt:lpstr>Corbel</vt:lpstr>
      <vt:lpstr>Georgia</vt:lpstr>
      <vt:lpstr>Stencil</vt:lpstr>
      <vt:lpstr>Tahoma</vt:lpstr>
      <vt:lpstr>Tiepolo Book</vt:lpstr>
      <vt:lpstr>Arial</vt:lpstr>
      <vt:lpstr>Depth</vt:lpstr>
      <vt:lpstr>PowerPoint Presentation</vt:lpstr>
      <vt:lpstr>Special Education Attorney:  Jim Comstock-Galagan</vt:lpstr>
      <vt:lpstr>PowerPoint Presentation</vt:lpstr>
      <vt:lpstr>PowerPoint Presentation</vt:lpstr>
      <vt:lpstr>Inclusion Matters to Everyone </vt:lpstr>
      <vt:lpstr> Accommodations:  DNA of All Community Life </vt:lpstr>
      <vt:lpstr> Accommodations:  DNA of All Community Life </vt:lpstr>
      <vt:lpstr>PowerPoint Presentation</vt:lpstr>
      <vt:lpstr> Accommodations:  DNA of All Community Life </vt:lpstr>
      <vt:lpstr> Accommodations:  DNA of All Community Life </vt:lpstr>
      <vt:lpstr> Accommodations:  DNA of All Community Life </vt:lpstr>
      <vt:lpstr> Accommodations:  DNA of All Community Life </vt:lpstr>
      <vt:lpstr> Accommodations:  DNA of All Community Life </vt:lpstr>
      <vt:lpstr> Accommodations:  DNA of All Community Life </vt:lpstr>
      <vt:lpstr>Inclusion Matters to Everyone</vt:lpstr>
      <vt:lpstr>Inclusion Matters to Everyone</vt:lpstr>
      <vt:lpstr>PowerPoint Presentation</vt:lpstr>
      <vt:lpstr>PowerPoint Presentation</vt:lpstr>
      <vt:lpstr>PowerPoint Presentation</vt:lpstr>
      <vt:lpstr>Inclusion Matters to Everyone</vt:lpstr>
      <vt:lpstr>Inclusion Matters to Everyone</vt:lpstr>
      <vt:lpstr>Inclusion Matters to Everyone</vt:lpstr>
      <vt:lpstr>PowerPoint Presentation</vt:lpstr>
      <vt:lpstr>Inclusion Matters to Everyone</vt:lpstr>
      <vt:lpstr>Exclusion Words</vt:lpstr>
      <vt:lpstr>PowerPoint Presentation</vt:lpstr>
      <vt:lpstr>PowerPoint Presentation</vt:lpstr>
      <vt:lpstr>PowerPoint Presentation</vt:lpstr>
      <vt:lpstr>PowerPoint Presentation</vt:lpstr>
      <vt:lpstr> Next Steps</vt:lpstr>
      <vt:lpstr>PowerPoint Presentation</vt:lpstr>
      <vt:lpstr>PowerPoint Presentation</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SPECIAL EDUCATION  LAW   MODULE   SIX</dc:title>
  <dc:creator>JimCG</dc:creator>
  <cp:lastModifiedBy>Microsoft Office User</cp:lastModifiedBy>
  <cp:revision>116</cp:revision>
  <dcterms:modified xsi:type="dcterms:W3CDTF">2017-01-18T02:31:32Z</dcterms:modified>
</cp:coreProperties>
</file>