
<file path=[Content_Types].xml><?xml version="1.0" encoding="utf-8"?>
<Types xmlns="http://schemas.openxmlformats.org/package/2006/content-types">
  <Default Extension="xml" ContentType="application/xml"/>
  <Default Extension="jpeg" ContentType="image/jpeg"/>
  <Default Extension="png" ContentType="image/png"/>
  <Default Extension="wdp" ContentType="image/vnd.ms-photo"/>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1"/>
  </p:notesMasterIdLst>
  <p:sldIdLst>
    <p:sldId id="291" r:id="rId2"/>
    <p:sldId id="257" r:id="rId3"/>
    <p:sldId id="282" r:id="rId4"/>
    <p:sldId id="258" r:id="rId5"/>
    <p:sldId id="259" r:id="rId6"/>
    <p:sldId id="283" r:id="rId7"/>
    <p:sldId id="260" r:id="rId8"/>
    <p:sldId id="261" r:id="rId9"/>
    <p:sldId id="262" r:id="rId10"/>
    <p:sldId id="284" r:id="rId11"/>
    <p:sldId id="263" r:id="rId12"/>
    <p:sldId id="264" r:id="rId13"/>
    <p:sldId id="285" r:id="rId14"/>
    <p:sldId id="265" r:id="rId15"/>
    <p:sldId id="286" r:id="rId16"/>
    <p:sldId id="266" r:id="rId17"/>
    <p:sldId id="267" r:id="rId18"/>
    <p:sldId id="287" r:id="rId19"/>
    <p:sldId id="268" r:id="rId20"/>
    <p:sldId id="269" r:id="rId21"/>
    <p:sldId id="270" r:id="rId22"/>
    <p:sldId id="288" r:id="rId23"/>
    <p:sldId id="271" r:id="rId24"/>
    <p:sldId id="289" r:id="rId25"/>
    <p:sldId id="272" r:id="rId26"/>
    <p:sldId id="273" r:id="rId27"/>
    <p:sldId id="274" r:id="rId28"/>
    <p:sldId id="275" r:id="rId29"/>
    <p:sldId id="290" r:id="rId30"/>
    <p:sldId id="276" r:id="rId31"/>
    <p:sldId id="277" r:id="rId32"/>
    <p:sldId id="278" r:id="rId33"/>
    <p:sldId id="279" r:id="rId34"/>
    <p:sldId id="280" r:id="rId35"/>
    <p:sldId id="281" r:id="rId36"/>
    <p:sldId id="292" r:id="rId37"/>
    <p:sldId id="293" r:id="rId38"/>
    <p:sldId id="294" r:id="rId39"/>
    <p:sldId id="295"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017"/>
    <p:restoredTop sz="94629"/>
  </p:normalViewPr>
  <p:slideViewPr>
    <p:cSldViewPr>
      <p:cViewPr>
        <p:scale>
          <a:sx n="80" d="100"/>
          <a:sy n="80" d="100"/>
        </p:scale>
        <p:origin x="2024" y="7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notesMaster" Target="notesMasters/notesMaster1.xml"/><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17FF48-78B3-41FB-8EA8-BD3F3A26B923}" type="datetimeFigureOut">
              <a:rPr lang="en-US" smtClean="0"/>
              <a:t>1/26/17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B8D7B1-9783-47FD-BE1E-0779BEC0805F}" type="slidenum">
              <a:rPr lang="en-US" smtClean="0"/>
              <a:t>‹#›</a:t>
            </a:fld>
            <a:endParaRPr lang="en-US"/>
          </a:p>
        </p:txBody>
      </p:sp>
    </p:spTree>
    <p:extLst>
      <p:ext uri="{BB962C8B-B14F-4D97-AF65-F5344CB8AC3E}">
        <p14:creationId xmlns:p14="http://schemas.microsoft.com/office/powerpoint/2010/main" val="3995208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36F62FE-9F48-4834-B814-036FB7E53A6F}" type="datetime1">
              <a:rPr lang="en-US" smtClean="0"/>
              <a:t>1/26/17</a:t>
            </a:fld>
            <a:endParaRPr lang="en-US"/>
          </a:p>
        </p:txBody>
      </p:sp>
      <p:sp>
        <p:nvSpPr>
          <p:cNvPr id="5" name="Footer Placeholder 4"/>
          <p:cNvSpPr>
            <a:spLocks noGrp="1"/>
          </p:cNvSpPr>
          <p:nvPr>
            <p:ph type="ftr" sz="quarter" idx="11"/>
          </p:nvPr>
        </p:nvSpPr>
        <p:spPr>
          <a:xfrm>
            <a:off x="812805" y="6272785"/>
            <a:ext cx="4745736" cy="365125"/>
          </a:xfrm>
        </p:spPr>
        <p:txBody>
          <a:bodyPr/>
          <a:lstStyle/>
          <a:p>
            <a:endParaRPr lang="en-US"/>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82C67E91-9874-418B-902D-835B4BC92AB3}" type="slidenum">
              <a:rPr lang="en-US" smtClean="0"/>
              <a:t>‹#›</a:t>
            </a:fld>
            <a:endParaRPr lang="en-US"/>
          </a:p>
        </p:txBody>
      </p:sp>
    </p:spTree>
    <p:extLst>
      <p:ext uri="{BB962C8B-B14F-4D97-AF65-F5344CB8AC3E}">
        <p14:creationId xmlns:p14="http://schemas.microsoft.com/office/powerpoint/2010/main" val="1311533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4ECE3D-C844-4974-A203-C0F0135A8568}" type="datetime1">
              <a:rPr lang="en-US" smtClean="0"/>
              <a:t>1/26/17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C67E91-9874-418B-902D-835B4BC92AB3}" type="slidenum">
              <a:rPr lang="en-US" smtClean="0"/>
              <a:t>‹#›</a:t>
            </a:fld>
            <a:endParaRPr lang="en-US"/>
          </a:p>
        </p:txBody>
      </p:sp>
    </p:spTree>
    <p:extLst>
      <p:ext uri="{BB962C8B-B14F-4D97-AF65-F5344CB8AC3E}">
        <p14:creationId xmlns:p14="http://schemas.microsoft.com/office/powerpoint/2010/main" val="716933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68B7F8E-7CF9-4238-96AF-DB3C5E1E5CF7}" type="datetime1">
              <a:rPr lang="en-US" smtClean="0"/>
              <a:t>1/26/17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C67E91-9874-418B-902D-835B4BC92AB3}" type="slidenum">
              <a:rPr lang="en-US" smtClean="0"/>
              <a:t>‹#›</a:t>
            </a:fld>
            <a:endParaRPr lang="en-US"/>
          </a:p>
        </p:txBody>
      </p:sp>
    </p:spTree>
    <p:extLst>
      <p:ext uri="{BB962C8B-B14F-4D97-AF65-F5344CB8AC3E}">
        <p14:creationId xmlns:p14="http://schemas.microsoft.com/office/powerpoint/2010/main" val="2115688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9EC1F2-26F9-4AF8-BA0D-D185FA18C083}" type="datetime1">
              <a:rPr lang="en-US" smtClean="0"/>
              <a:t>1/26/17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C67E91-9874-418B-902D-835B4BC92AB3}" type="slidenum">
              <a:rPr lang="en-US" smtClean="0"/>
              <a:t>‹#›</a:t>
            </a:fld>
            <a:endParaRPr lang="en-US"/>
          </a:p>
        </p:txBody>
      </p:sp>
    </p:spTree>
    <p:extLst>
      <p:ext uri="{BB962C8B-B14F-4D97-AF65-F5344CB8AC3E}">
        <p14:creationId xmlns:p14="http://schemas.microsoft.com/office/powerpoint/2010/main" val="1174020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n-US" smtClean="0"/>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9CB2084F-C83A-4440-9D02-ACFF8B591C0E}" type="datetime1">
              <a:rPr lang="en-US" smtClean="0"/>
              <a:t>1/26/17</a:t>
            </a:fld>
            <a:endParaRPr lang="en-US"/>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endParaRPr lang="en-US"/>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82C67E91-9874-418B-902D-835B4BC92AB3}" type="slidenum">
              <a:rPr lang="en-US" smtClean="0"/>
              <a:t>‹#›</a:t>
            </a:fld>
            <a:endParaRPr lang="en-US"/>
          </a:p>
        </p:txBody>
      </p:sp>
    </p:spTree>
    <p:extLst>
      <p:ext uri="{BB962C8B-B14F-4D97-AF65-F5344CB8AC3E}">
        <p14:creationId xmlns:p14="http://schemas.microsoft.com/office/powerpoint/2010/main" val="680962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B9E7561-BCA1-4EA8-BBC7-5C022FC2D5F1}" type="datetime1">
              <a:rPr lang="en-US" smtClean="0"/>
              <a:t>1/26/17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C67E91-9874-418B-902D-835B4BC92AB3}" type="slidenum">
              <a:rPr lang="en-US" smtClean="0"/>
              <a:t>‹#›</a:t>
            </a:fld>
            <a:endParaRPr lang="en-US"/>
          </a:p>
        </p:txBody>
      </p:sp>
    </p:spTree>
    <p:extLst>
      <p:ext uri="{BB962C8B-B14F-4D97-AF65-F5344CB8AC3E}">
        <p14:creationId xmlns:p14="http://schemas.microsoft.com/office/powerpoint/2010/main" val="1003122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CCD7A9-43C2-49FC-B2AE-9C77A8A99C68}" type="datetime1">
              <a:rPr lang="en-US" smtClean="0"/>
              <a:t>1/26/17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C67E91-9874-418B-902D-835B4BC92AB3}"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728925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92B5A006-EF7B-4B8C-80C2-D1855AA84F78}" type="datetime1">
              <a:rPr lang="en-US" smtClean="0"/>
              <a:t>1/26/17</a:t>
            </a:fld>
            <a:endParaRPr 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en-US"/>
          </a:p>
        </p:txBody>
      </p:sp>
      <p:sp>
        <p:nvSpPr>
          <p:cNvPr id="5" name="Slide Number Placeholder 4"/>
          <p:cNvSpPr>
            <a:spLocks noGrp="1"/>
          </p:cNvSpPr>
          <p:nvPr>
            <p:ph type="sldNum" sz="quarter" idx="12"/>
          </p:nvPr>
        </p:nvSpPr>
        <p:spPr/>
        <p:txBody>
          <a:bodyPr/>
          <a:lstStyle/>
          <a:p>
            <a:fld id="{82C67E91-9874-418B-902D-835B4BC92AB3}"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57348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FDEEFF-82B4-4E23-8FAB-1CA301DD1F87}" type="datetime1">
              <a:rPr lang="en-US" smtClean="0"/>
              <a:t>1/26/17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C67E91-9874-418B-902D-835B4BC92AB3}" type="slidenum">
              <a:rPr lang="en-US" smtClean="0"/>
              <a:t>‹#›</a:t>
            </a:fld>
            <a:endParaRPr lang="en-US"/>
          </a:p>
        </p:txBody>
      </p:sp>
    </p:spTree>
    <p:extLst>
      <p:ext uri="{BB962C8B-B14F-4D97-AF65-F5344CB8AC3E}">
        <p14:creationId xmlns:p14="http://schemas.microsoft.com/office/powerpoint/2010/main" val="813090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9" name="Date Placeholder 8"/>
          <p:cNvSpPr>
            <a:spLocks noGrp="1"/>
          </p:cNvSpPr>
          <p:nvPr>
            <p:ph type="dt" sz="half" idx="10"/>
          </p:nvPr>
        </p:nvSpPr>
        <p:spPr/>
        <p:txBody>
          <a:bodyPr/>
          <a:lstStyle/>
          <a:p>
            <a:fld id="{D8A8803B-1039-40D5-A024-4C7DD44E9E45}" type="datetime1">
              <a:rPr lang="en-US" smtClean="0"/>
              <a:t>1/26/17</a:t>
            </a:fld>
            <a:endParaRPr lang="en-US"/>
          </a:p>
        </p:txBody>
      </p:sp>
      <p:sp>
        <p:nvSpPr>
          <p:cNvPr id="10" name="Footer Placeholder 9"/>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82C67E91-9874-418B-902D-835B4BC92AB3}" type="slidenum">
              <a:rPr lang="en-US" smtClean="0"/>
              <a:t>‹#›</a:t>
            </a:fld>
            <a:endParaRPr lang="en-US"/>
          </a:p>
        </p:txBody>
      </p:sp>
    </p:spTree>
    <p:extLst>
      <p:ext uri="{BB962C8B-B14F-4D97-AF65-F5344CB8AC3E}">
        <p14:creationId xmlns:p14="http://schemas.microsoft.com/office/powerpoint/2010/main" val="1172411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6227805"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8" name="Date Placeholder 7"/>
          <p:cNvSpPr>
            <a:spLocks noGrp="1"/>
          </p:cNvSpPr>
          <p:nvPr>
            <p:ph type="dt" sz="half" idx="10"/>
          </p:nvPr>
        </p:nvSpPr>
        <p:spPr/>
        <p:txBody>
          <a:bodyPr/>
          <a:lstStyle/>
          <a:p>
            <a:fld id="{C831202B-BE0B-4A62-9922-0BF5960B8BCC}" type="datetime1">
              <a:rPr lang="en-US" smtClean="0"/>
              <a:t>1/26/17</a:t>
            </a:fld>
            <a:endParaRPr lang="en-US"/>
          </a:p>
        </p:txBody>
      </p:sp>
      <p:sp>
        <p:nvSpPr>
          <p:cNvPr id="10" name="Slide Number Placeholder 9"/>
          <p:cNvSpPr>
            <a:spLocks noGrp="1"/>
          </p:cNvSpPr>
          <p:nvPr>
            <p:ph type="sldNum" sz="quarter" idx="12"/>
          </p:nvPr>
        </p:nvSpPr>
        <p:spPr/>
        <p:txBody>
          <a:bodyPr/>
          <a:lstStyle/>
          <a:p>
            <a:fld id="{82C67E91-9874-418B-902D-835B4BC92AB3}" type="slidenum">
              <a:rPr lang="en-US" smtClean="0"/>
              <a:t>‹#›</a:t>
            </a:fld>
            <a:endParaRPr lang="en-US"/>
          </a:p>
        </p:txBody>
      </p:sp>
    </p:spTree>
    <p:extLst>
      <p:ext uri="{BB962C8B-B14F-4D97-AF65-F5344CB8AC3E}">
        <p14:creationId xmlns:p14="http://schemas.microsoft.com/office/powerpoint/2010/main" val="155172001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4" Type="http://schemas.microsoft.com/office/2007/relationships/hdphoto" Target="../media/hdphoto1.wdp"/><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32FDA614-31EA-4470-BE9B-7A7740D3056D}" type="datetime1">
              <a:rPr lang="en-US" smtClean="0"/>
              <a:t>1/26/17</a:t>
            </a:fld>
            <a:endParaRPr lang="en-US"/>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endParaRPr lang="en-US"/>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82C67E91-9874-418B-902D-835B4BC92AB3}" type="slidenum">
              <a:rPr lang="en-US" smtClean="0"/>
              <a:t>‹#›</a:t>
            </a:fld>
            <a:endParaRPr lang="en-US"/>
          </a:p>
        </p:txBody>
      </p:sp>
    </p:spTree>
    <p:extLst>
      <p:ext uri="{BB962C8B-B14F-4D97-AF65-F5344CB8AC3E}">
        <p14:creationId xmlns:p14="http://schemas.microsoft.com/office/powerpoint/2010/main" val="121468977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jp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667473" y="3505199"/>
            <a:ext cx="5778682" cy="732065"/>
          </a:xfrm>
        </p:spPr>
        <p:txBody>
          <a:bodyPr>
            <a:noAutofit/>
          </a:bodyPr>
          <a:lstStyle/>
          <a:p>
            <a:pPr algn="ctr"/>
            <a:r>
              <a:rPr lang="en-US" sz="5500" b="1" u="sng" smtClean="0"/>
              <a:t>Module 6</a:t>
            </a:r>
            <a:r>
              <a:rPr lang="en-US" sz="5500" smtClean="0"/>
              <a:t>:  </a:t>
            </a:r>
            <a:r>
              <a:rPr lang="en-US" sz="5500" dirty="0" smtClean="0"/>
              <a:t/>
            </a:r>
            <a:br>
              <a:rPr lang="en-US" sz="5500" dirty="0" smtClean="0"/>
            </a:br>
            <a:r>
              <a:rPr lang="en-US" sz="5500" dirty="0" smtClean="0"/>
              <a:t>PWS In THE SCHOOL ENVIRONMENT</a:t>
            </a:r>
            <a:endParaRPr lang="en-US" sz="55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89684" y="838200"/>
            <a:ext cx="2734260" cy="1113062"/>
          </a:xfrm>
          <a:prstGeom prst="rect">
            <a:avLst/>
          </a:prstGeom>
        </p:spPr>
      </p:pic>
      <p:sp>
        <p:nvSpPr>
          <p:cNvPr id="5" name="Footer Placeholder 4"/>
          <p:cNvSpPr>
            <a:spLocks noGrp="1"/>
          </p:cNvSpPr>
          <p:nvPr>
            <p:ph type="ftr" sz="quarter" idx="11"/>
          </p:nvPr>
        </p:nvSpPr>
        <p:spPr>
          <a:xfrm>
            <a:off x="2183946" y="5791201"/>
            <a:ext cx="4745736" cy="846710"/>
          </a:xfrm>
        </p:spPr>
        <p:txBody>
          <a:bodyPr/>
          <a:lstStyle/>
          <a:p>
            <a:pPr algn="ctr"/>
            <a:r>
              <a:rPr lang="en-US" dirty="0" smtClean="0"/>
              <a:t>The Wyatt Special Education Advocacy Training (WSEAT) </a:t>
            </a:r>
          </a:p>
          <a:p>
            <a:pPr algn="ctr"/>
            <a:r>
              <a:rPr lang="en-US" dirty="0" smtClean="0"/>
              <a:t>A Resource of PWSA (USA)  www.pwsausa.org</a:t>
            </a:r>
            <a:endParaRPr lang="en-US" dirty="0"/>
          </a:p>
        </p:txBody>
      </p:sp>
    </p:spTree>
    <p:extLst>
      <p:ext uri="{BB962C8B-B14F-4D97-AF65-F5344CB8AC3E}">
        <p14:creationId xmlns:p14="http://schemas.microsoft.com/office/powerpoint/2010/main" val="16366027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681" y="1524000"/>
            <a:ext cx="8229600" cy="5113910"/>
          </a:xfrm>
        </p:spPr>
        <p:txBody>
          <a:bodyPr>
            <a:normAutofit/>
          </a:bodyPr>
          <a:lstStyle/>
          <a:p>
            <a:pPr lvl="1"/>
            <a:r>
              <a:rPr lang="en-US" sz="1700" dirty="0" smtClean="0"/>
              <a:t>There should be no food in the classroom, including candy dishes/drawers, drink containers for students or staff, or random ‘treats’. Teacher should refrain from rewarding the class with food items. Optional rewards can be extra recess time, extra free time, lunch with the teacher, non-food items.</a:t>
            </a:r>
          </a:p>
          <a:p>
            <a:pPr marL="274320" lvl="1" indent="0">
              <a:buNone/>
            </a:pPr>
            <a:endParaRPr lang="en-US" sz="500" dirty="0" smtClean="0"/>
          </a:p>
          <a:p>
            <a:pPr lvl="1"/>
            <a:r>
              <a:rPr lang="en-US" sz="1700" dirty="0" smtClean="0"/>
              <a:t>Birthday/holiday food treats should be pre-planned and as healthy as possible. Parents should be notified at least one week prior to any unavoidable food situations in the classroom.</a:t>
            </a:r>
          </a:p>
          <a:p>
            <a:pPr marL="274320" lvl="1" indent="0">
              <a:buNone/>
            </a:pPr>
            <a:endParaRPr lang="en-US" sz="500" dirty="0" smtClean="0"/>
          </a:p>
          <a:p>
            <a:pPr lvl="1"/>
            <a:r>
              <a:rPr lang="en-US" sz="1700" dirty="0" smtClean="0"/>
              <a:t>The IEP team should be aware that the student eats only the food sent from home and/or food choices which are pre-planned with the parent(s). </a:t>
            </a:r>
          </a:p>
          <a:p>
            <a:pPr marL="274320" lvl="1" indent="0">
              <a:buNone/>
            </a:pPr>
            <a:endParaRPr lang="en-US" sz="500" dirty="0" smtClean="0"/>
          </a:p>
          <a:p>
            <a:pPr lvl="1"/>
            <a:r>
              <a:rPr lang="en-US" sz="1700" dirty="0" smtClean="0"/>
              <a:t>The IEP team should assess the entire school building, including transportation vehicles,  for food-security issues. Are there candy dishes sitting out in the main office? Does the school have and enforce a no-food policy on school transportation? Are there vending machines in the school? Has the school arranged for 1:1 supervision for the student during lunch and snack times, on school transportation, and when the student is walking through the school?</a:t>
            </a:r>
          </a:p>
        </p:txBody>
      </p:sp>
      <p:sp>
        <p:nvSpPr>
          <p:cNvPr id="4" name="Slide Number Placeholder 3"/>
          <p:cNvSpPr>
            <a:spLocks noGrp="1"/>
          </p:cNvSpPr>
          <p:nvPr>
            <p:ph type="sldNum" sz="quarter" idx="12"/>
          </p:nvPr>
        </p:nvSpPr>
        <p:spPr/>
        <p:txBody>
          <a:bodyPr/>
          <a:lstStyle/>
          <a:p>
            <a:fld id="{82C67E91-9874-418B-902D-835B4BC92AB3}" type="slidenum">
              <a:rPr lang="en-US" smtClean="0"/>
              <a:t>10</a:t>
            </a:fld>
            <a:endParaRPr lang="en-US"/>
          </a:p>
        </p:txBody>
      </p:sp>
      <p:sp>
        <p:nvSpPr>
          <p:cNvPr id="6" name="Title 1"/>
          <p:cNvSpPr txBox="1">
            <a:spLocks/>
          </p:cNvSpPr>
          <p:nvPr/>
        </p:nvSpPr>
        <p:spPr>
          <a:xfrm>
            <a:off x="533400" y="304800"/>
            <a:ext cx="8305800"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sz="3200" b="1" dirty="0" smtClean="0"/>
              <a:t>4. Food-secure environment</a:t>
            </a:r>
            <a:endParaRPr lang="en-US" sz="2800" dirty="0"/>
          </a:p>
        </p:txBody>
      </p:sp>
    </p:spTree>
    <p:extLst>
      <p:ext uri="{BB962C8B-B14F-4D97-AF65-F5344CB8AC3E}">
        <p14:creationId xmlns:p14="http://schemas.microsoft.com/office/powerpoint/2010/main" val="16037081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4904" y="1600200"/>
            <a:ext cx="7772400" cy="4474952"/>
          </a:xfrm>
        </p:spPr>
        <p:txBody>
          <a:bodyPr>
            <a:normAutofit/>
          </a:bodyPr>
          <a:lstStyle/>
          <a:p>
            <a:r>
              <a:rPr lang="en-US" dirty="0" smtClean="0"/>
              <a:t>“Yearly training for staff” can be written in to the IEP </a:t>
            </a:r>
            <a:r>
              <a:rPr lang="en-US" u="sng" dirty="0" smtClean="0"/>
              <a:t>every year</a:t>
            </a:r>
            <a:r>
              <a:rPr lang="en-US" dirty="0" smtClean="0"/>
              <a:t> as a related service. </a:t>
            </a:r>
          </a:p>
          <a:p>
            <a:pPr lvl="1">
              <a:buFont typeface="Arial" charset="0"/>
              <a:buChar char="•"/>
            </a:pPr>
            <a:r>
              <a:rPr lang="en-US" sz="1700" dirty="0" smtClean="0"/>
              <a:t>Staff training is especially important when there is a change in teachers, and when the student transitions to a new school building.</a:t>
            </a:r>
          </a:p>
          <a:p>
            <a:r>
              <a:rPr lang="en-US" dirty="0" smtClean="0"/>
              <a:t>Training can be done by the parent or by a PWS professional. </a:t>
            </a:r>
          </a:p>
          <a:p>
            <a:r>
              <a:rPr lang="en-US" dirty="0" smtClean="0"/>
              <a:t>Regular training is crucial because:</a:t>
            </a:r>
          </a:p>
          <a:p>
            <a:pPr lvl="1">
              <a:buFont typeface="Arial" charset="0"/>
              <a:buChar char="•"/>
            </a:pPr>
            <a:r>
              <a:rPr lang="en-US" sz="1700" dirty="0" smtClean="0"/>
              <a:t>The child’s teachers and staff change over time. </a:t>
            </a:r>
          </a:p>
          <a:p>
            <a:pPr lvl="1">
              <a:buFont typeface="Arial" charset="0"/>
              <a:buChar char="•"/>
            </a:pPr>
            <a:r>
              <a:rPr lang="en-US" sz="1700" dirty="0" smtClean="0"/>
              <a:t>The child’s needs will change as they get older.</a:t>
            </a:r>
          </a:p>
          <a:p>
            <a:pPr lvl="1">
              <a:buFont typeface="Arial" charset="0"/>
              <a:buChar char="•"/>
            </a:pPr>
            <a:r>
              <a:rPr lang="en-US" sz="1700" dirty="0" smtClean="0"/>
              <a:t>PWS is very complex, and just having IEP goals in various academic areas is not enough. </a:t>
            </a:r>
          </a:p>
          <a:p>
            <a:r>
              <a:rPr lang="en-US" dirty="0" smtClean="0"/>
              <a:t>In order for the student’s day and treatment to be as consistent as possible, the entire IEP team needs to be ‘on the same page’. </a:t>
            </a:r>
          </a:p>
          <a:p>
            <a:pPr marL="0" indent="0" algn="r">
              <a:buNone/>
            </a:pPr>
            <a:r>
              <a:rPr lang="en-US" sz="1500" dirty="0">
                <a:solidFill>
                  <a:srgbClr val="C00000"/>
                </a:solidFill>
              </a:rPr>
              <a:t>[2, 3, 4, 6, 9, 11, 12, 14, 17]</a:t>
            </a:r>
            <a:endParaRPr lang="en-US" sz="1500" dirty="0"/>
          </a:p>
          <a:p>
            <a:pPr marL="0" indent="0">
              <a:buNone/>
            </a:pPr>
            <a:endParaRPr lang="en-US" dirty="0"/>
          </a:p>
        </p:txBody>
      </p:sp>
      <p:sp>
        <p:nvSpPr>
          <p:cNvPr id="4" name="Slide Number Placeholder 3"/>
          <p:cNvSpPr>
            <a:spLocks noGrp="1"/>
          </p:cNvSpPr>
          <p:nvPr>
            <p:ph type="sldNum" sz="quarter" idx="12"/>
          </p:nvPr>
        </p:nvSpPr>
        <p:spPr/>
        <p:txBody>
          <a:bodyPr/>
          <a:lstStyle/>
          <a:p>
            <a:fld id="{82C67E91-9874-418B-902D-835B4BC92AB3}" type="slidenum">
              <a:rPr lang="en-US" smtClean="0"/>
              <a:t>11</a:t>
            </a:fld>
            <a:endParaRPr lang="en-US"/>
          </a:p>
        </p:txBody>
      </p:sp>
      <p:sp>
        <p:nvSpPr>
          <p:cNvPr id="6" name="Title 1"/>
          <p:cNvSpPr txBox="1">
            <a:spLocks/>
          </p:cNvSpPr>
          <p:nvPr/>
        </p:nvSpPr>
        <p:spPr>
          <a:xfrm>
            <a:off x="457200" y="304800"/>
            <a:ext cx="8382000"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sz="3200" b="1" smtClean="0"/>
              <a:t>5. </a:t>
            </a:r>
            <a:r>
              <a:rPr lang="en-US" sz="3200" b="1" dirty="0" smtClean="0"/>
              <a:t>staff training, knowledge &amp; interest</a:t>
            </a:r>
            <a:endParaRPr lang="en-US" sz="2800" dirty="0"/>
          </a:p>
        </p:txBody>
      </p:sp>
    </p:spTree>
    <p:extLst>
      <p:ext uri="{BB962C8B-B14F-4D97-AF65-F5344CB8AC3E}">
        <p14:creationId xmlns:p14="http://schemas.microsoft.com/office/powerpoint/2010/main" val="24637852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24585"/>
            <a:ext cx="7797546" cy="4648200"/>
          </a:xfrm>
        </p:spPr>
        <p:txBody>
          <a:bodyPr>
            <a:normAutofit/>
          </a:bodyPr>
          <a:lstStyle/>
          <a:p>
            <a:r>
              <a:rPr lang="en-US" dirty="0" smtClean="0"/>
              <a:t>Students with PWS are always going to be very concrete thinkers with a slow processing speed for </a:t>
            </a:r>
            <a:r>
              <a:rPr lang="en-US" i="1" dirty="0" smtClean="0"/>
              <a:t>all situations and interactions.</a:t>
            </a:r>
          </a:p>
          <a:p>
            <a:pPr marL="0" indent="0">
              <a:buNone/>
            </a:pPr>
            <a:endParaRPr lang="en-US" sz="100" dirty="0" smtClean="0"/>
          </a:p>
          <a:p>
            <a:r>
              <a:rPr lang="en-US" dirty="0" smtClean="0"/>
              <a:t>Abstract concepts in all settings – reading, math, human behavior – will be challenging.</a:t>
            </a:r>
          </a:p>
          <a:p>
            <a:pPr marL="0" indent="0">
              <a:buNone/>
            </a:pPr>
            <a:endParaRPr lang="en-US" sz="100" dirty="0" smtClean="0"/>
          </a:p>
          <a:p>
            <a:r>
              <a:rPr lang="en-US" dirty="0" smtClean="0"/>
              <a:t>Communication and interactions with the student should be simple, using clear language and using as few words as possible. </a:t>
            </a:r>
          </a:p>
          <a:p>
            <a:pPr marL="0" indent="0">
              <a:buNone/>
            </a:pPr>
            <a:endParaRPr lang="en-US" sz="100" dirty="0" smtClean="0"/>
          </a:p>
          <a:p>
            <a:r>
              <a:rPr lang="en-US" dirty="0" smtClean="0"/>
              <a:t>Directions should be given one step at a time, checking for comprehension and leaving time for processing and response.</a:t>
            </a:r>
          </a:p>
          <a:p>
            <a:pPr marL="0" indent="0" algn="r">
              <a:buNone/>
            </a:pPr>
            <a:endParaRPr lang="en-US" sz="100" dirty="0">
              <a:solidFill>
                <a:srgbClr val="C00000"/>
              </a:solidFill>
            </a:endParaRPr>
          </a:p>
          <a:p>
            <a:pPr marL="0" indent="0" algn="r">
              <a:buNone/>
            </a:pPr>
            <a:r>
              <a:rPr lang="en-US" sz="1500" dirty="0" smtClean="0">
                <a:solidFill>
                  <a:srgbClr val="C00000"/>
                </a:solidFill>
              </a:rPr>
              <a:t>[</a:t>
            </a:r>
            <a:r>
              <a:rPr lang="en-US" sz="1500" dirty="0">
                <a:solidFill>
                  <a:srgbClr val="C00000"/>
                </a:solidFill>
              </a:rPr>
              <a:t>5, 11, 12, 17</a:t>
            </a:r>
            <a:r>
              <a:rPr lang="en-US" sz="1500" dirty="0" smtClean="0">
                <a:solidFill>
                  <a:srgbClr val="C00000"/>
                </a:solidFill>
              </a:rPr>
              <a:t>]</a:t>
            </a:r>
            <a:endParaRPr lang="en-US" sz="1500" dirty="0">
              <a:solidFill>
                <a:srgbClr val="C00000"/>
              </a:solidFill>
            </a:endParaRPr>
          </a:p>
        </p:txBody>
      </p:sp>
      <p:sp>
        <p:nvSpPr>
          <p:cNvPr id="4" name="Slide Number Placeholder 3"/>
          <p:cNvSpPr>
            <a:spLocks noGrp="1"/>
          </p:cNvSpPr>
          <p:nvPr>
            <p:ph type="sldNum" sz="quarter" idx="12"/>
          </p:nvPr>
        </p:nvSpPr>
        <p:spPr/>
        <p:txBody>
          <a:bodyPr/>
          <a:lstStyle/>
          <a:p>
            <a:fld id="{82C67E91-9874-418B-902D-835B4BC92AB3}" type="slidenum">
              <a:rPr lang="en-US" smtClean="0"/>
              <a:t>12</a:t>
            </a:fld>
            <a:endParaRPr lang="en-US"/>
          </a:p>
        </p:txBody>
      </p:sp>
      <p:sp>
        <p:nvSpPr>
          <p:cNvPr id="7" name="Title 1"/>
          <p:cNvSpPr txBox="1">
            <a:spLocks/>
          </p:cNvSpPr>
          <p:nvPr/>
        </p:nvSpPr>
        <p:spPr>
          <a:xfrm>
            <a:off x="457200" y="304800"/>
            <a:ext cx="8382000"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sz="3200" b="1" smtClean="0"/>
              <a:t>6. </a:t>
            </a:r>
            <a:r>
              <a:rPr lang="en-US" sz="3200" b="1" dirty="0" smtClean="0"/>
              <a:t>Communication with the student</a:t>
            </a:r>
            <a:endParaRPr lang="en-US" sz="2800" dirty="0"/>
          </a:p>
        </p:txBody>
      </p:sp>
    </p:spTree>
    <p:extLst>
      <p:ext uri="{BB962C8B-B14F-4D97-AF65-F5344CB8AC3E}">
        <p14:creationId xmlns:p14="http://schemas.microsoft.com/office/powerpoint/2010/main" val="6223124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9427" y="1676400"/>
            <a:ext cx="7797546" cy="4383024"/>
          </a:xfrm>
        </p:spPr>
        <p:txBody>
          <a:bodyPr>
            <a:normAutofit lnSpcReduction="10000"/>
          </a:bodyPr>
          <a:lstStyle/>
          <a:p>
            <a:r>
              <a:rPr lang="en-US" dirty="0" smtClean="0"/>
              <a:t>If the student is upset or their behavior is escalating, </a:t>
            </a:r>
            <a:r>
              <a:rPr lang="en-US" i="1" dirty="0" err="1" smtClean="0"/>
              <a:t>sshhhh</a:t>
            </a:r>
            <a:r>
              <a:rPr lang="en-US" i="1" dirty="0" smtClean="0"/>
              <a:t>, be quiet. </a:t>
            </a:r>
            <a:r>
              <a:rPr lang="en-US" dirty="0" smtClean="0"/>
              <a:t>Continuing to talk to them or reason with them is too much auditory input and will prolong and increase the behavior issues. </a:t>
            </a:r>
          </a:p>
          <a:p>
            <a:pPr marL="0" indent="0">
              <a:buNone/>
            </a:pPr>
            <a:endParaRPr lang="en-US" sz="100" dirty="0" smtClean="0"/>
          </a:p>
          <a:p>
            <a:pPr lvl="1">
              <a:buFont typeface="Arial" charset="0"/>
              <a:buChar char="•"/>
            </a:pPr>
            <a:r>
              <a:rPr lang="en-US" sz="1700" b="1" u="sng" dirty="0"/>
              <a:t>For the student with PWS, </a:t>
            </a:r>
            <a:r>
              <a:rPr lang="en-US" sz="1700" b="1" i="1" u="sng" dirty="0"/>
              <a:t>behavior IS communication</a:t>
            </a:r>
            <a:r>
              <a:rPr lang="en-US" sz="1700" b="1" i="1" u="sng" dirty="0" smtClean="0"/>
              <a:t>.</a:t>
            </a:r>
            <a:endParaRPr lang="en-US" sz="1700" dirty="0" smtClean="0"/>
          </a:p>
          <a:p>
            <a:r>
              <a:rPr lang="en-US" dirty="0" smtClean="0"/>
              <a:t>The student will pick up on and mimic your communication demeanor; if you are positive and encouraging you will help them feel stable, and if you are angry/hostile, their anxiety will increase.</a:t>
            </a:r>
          </a:p>
          <a:p>
            <a:r>
              <a:rPr lang="en-US" dirty="0" smtClean="0"/>
              <a:t>If the student is fully or partially non-verbal, the IEP team must discuss and decide on coping options, and brainstorm ways for the student to</a:t>
            </a:r>
          </a:p>
          <a:p>
            <a:pPr marL="0" indent="0">
              <a:buNone/>
            </a:pPr>
            <a:endParaRPr lang="en-US" sz="100" dirty="0" smtClean="0"/>
          </a:p>
          <a:p>
            <a:pPr lvl="1">
              <a:buFont typeface="Arial" charset="0"/>
              <a:buChar char="•"/>
            </a:pPr>
            <a:r>
              <a:rPr lang="en-US" sz="1700" dirty="0" smtClean="0"/>
              <a:t>Communicate their feelings and</a:t>
            </a:r>
          </a:p>
          <a:p>
            <a:pPr lvl="1">
              <a:buFont typeface="Arial" charset="0"/>
              <a:buChar char="•"/>
            </a:pPr>
            <a:r>
              <a:rPr lang="en-US" sz="1700" dirty="0"/>
              <a:t>C</a:t>
            </a:r>
            <a:r>
              <a:rPr lang="en-US" sz="1700" dirty="0" smtClean="0"/>
              <a:t>hoose coping options.  </a:t>
            </a:r>
            <a:endParaRPr lang="en-US" sz="1700" dirty="0"/>
          </a:p>
        </p:txBody>
      </p:sp>
      <p:sp>
        <p:nvSpPr>
          <p:cNvPr id="4" name="Slide Number Placeholder 3"/>
          <p:cNvSpPr>
            <a:spLocks noGrp="1"/>
          </p:cNvSpPr>
          <p:nvPr>
            <p:ph type="sldNum" sz="quarter" idx="12"/>
          </p:nvPr>
        </p:nvSpPr>
        <p:spPr/>
        <p:txBody>
          <a:bodyPr/>
          <a:lstStyle/>
          <a:p>
            <a:fld id="{82C67E91-9874-418B-902D-835B4BC92AB3}" type="slidenum">
              <a:rPr lang="en-US" smtClean="0"/>
              <a:t>13</a:t>
            </a:fld>
            <a:endParaRPr lang="en-US"/>
          </a:p>
        </p:txBody>
      </p:sp>
      <p:sp>
        <p:nvSpPr>
          <p:cNvPr id="6" name="Title 1"/>
          <p:cNvSpPr txBox="1">
            <a:spLocks/>
          </p:cNvSpPr>
          <p:nvPr/>
        </p:nvSpPr>
        <p:spPr>
          <a:xfrm>
            <a:off x="457200" y="304800"/>
            <a:ext cx="8382000"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sz="3200" b="1" smtClean="0"/>
              <a:t>6. </a:t>
            </a:r>
            <a:r>
              <a:rPr lang="en-US" sz="3200" b="1" dirty="0" smtClean="0"/>
              <a:t>Communication with the student</a:t>
            </a:r>
            <a:endParaRPr lang="en-US" sz="2800" dirty="0"/>
          </a:p>
        </p:txBody>
      </p:sp>
    </p:spTree>
    <p:extLst>
      <p:ext uri="{BB962C8B-B14F-4D97-AF65-F5344CB8AC3E}">
        <p14:creationId xmlns:p14="http://schemas.microsoft.com/office/powerpoint/2010/main" val="8455793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161835"/>
            <a:ext cx="7772400" cy="4050792"/>
          </a:xfrm>
        </p:spPr>
        <p:txBody>
          <a:bodyPr>
            <a:noAutofit/>
          </a:bodyPr>
          <a:lstStyle/>
          <a:p>
            <a:r>
              <a:rPr lang="en-US" dirty="0" smtClean="0"/>
              <a:t>Parents </a:t>
            </a:r>
            <a:r>
              <a:rPr lang="en-US" dirty="0"/>
              <a:t>are </a:t>
            </a:r>
            <a:r>
              <a:rPr lang="en-US" i="1" dirty="0"/>
              <a:t>equal members </a:t>
            </a:r>
            <a:r>
              <a:rPr lang="en-US" dirty="0"/>
              <a:t>on the IEP team</a:t>
            </a:r>
            <a:r>
              <a:rPr lang="en-US" dirty="0" smtClean="0"/>
              <a:t>. Decisions about their child’s programs, services, and supports require the parent’s input. </a:t>
            </a:r>
          </a:p>
          <a:p>
            <a:r>
              <a:rPr lang="en-US" dirty="0" smtClean="0"/>
              <a:t>Parents should always put requests for adjusted services, additional supports, or assessments </a:t>
            </a:r>
            <a:r>
              <a:rPr lang="en-US" i="1" dirty="0" smtClean="0"/>
              <a:t>in writing to the entire IEP team.</a:t>
            </a:r>
          </a:p>
          <a:p>
            <a:r>
              <a:rPr lang="en-US" dirty="0" smtClean="0"/>
              <a:t>At the beginning of each school year, parents should write up a list of the names and email addresses of all IEP team members.</a:t>
            </a:r>
          </a:p>
          <a:p>
            <a:r>
              <a:rPr lang="en-US" dirty="0" smtClean="0"/>
              <a:t>When parents have concerns, it is best if those concerns are communicated to the entire team through email. </a:t>
            </a:r>
          </a:p>
          <a:p>
            <a:pPr marL="0" indent="0" algn="r">
              <a:buNone/>
            </a:pPr>
            <a:r>
              <a:rPr lang="en-US" sz="1500" dirty="0">
                <a:solidFill>
                  <a:srgbClr val="C00000"/>
                </a:solidFill>
              </a:rPr>
              <a:t>[2-6, 8-18</a:t>
            </a:r>
            <a:r>
              <a:rPr lang="en-US" sz="1500" dirty="0" smtClean="0">
                <a:solidFill>
                  <a:srgbClr val="C00000"/>
                </a:solidFill>
              </a:rPr>
              <a:t>]</a:t>
            </a:r>
            <a:endParaRPr lang="en-US" sz="1500" dirty="0"/>
          </a:p>
        </p:txBody>
      </p:sp>
      <p:sp>
        <p:nvSpPr>
          <p:cNvPr id="4" name="Slide Number Placeholder 3"/>
          <p:cNvSpPr>
            <a:spLocks noGrp="1"/>
          </p:cNvSpPr>
          <p:nvPr>
            <p:ph type="sldNum" sz="quarter" idx="12"/>
          </p:nvPr>
        </p:nvSpPr>
        <p:spPr/>
        <p:txBody>
          <a:bodyPr/>
          <a:lstStyle/>
          <a:p>
            <a:fld id="{82C67E91-9874-418B-902D-835B4BC92AB3}" type="slidenum">
              <a:rPr lang="en-US" smtClean="0"/>
              <a:t>14</a:t>
            </a:fld>
            <a:endParaRPr lang="en-US"/>
          </a:p>
        </p:txBody>
      </p:sp>
      <p:sp>
        <p:nvSpPr>
          <p:cNvPr id="7" name="Title 1"/>
          <p:cNvSpPr txBox="1">
            <a:spLocks/>
          </p:cNvSpPr>
          <p:nvPr/>
        </p:nvSpPr>
        <p:spPr>
          <a:xfrm>
            <a:off x="457200" y="552491"/>
            <a:ext cx="8382000"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sz="3200" b="1" dirty="0" smtClean="0"/>
              <a:t>7. Communication between parents &amp; </a:t>
            </a:r>
            <a:r>
              <a:rPr lang="en-US" sz="3200" b="1" dirty="0" err="1" smtClean="0"/>
              <a:t>iep</a:t>
            </a:r>
            <a:r>
              <a:rPr lang="en-US" sz="3200" b="1" dirty="0" smtClean="0"/>
              <a:t>  </a:t>
            </a:r>
          </a:p>
          <a:p>
            <a:r>
              <a:rPr lang="en-US" sz="3200" b="1" dirty="0"/>
              <a:t> </a:t>
            </a:r>
            <a:r>
              <a:rPr lang="en-US" sz="3200" b="1" dirty="0" smtClean="0"/>
              <a:t>  team members</a:t>
            </a:r>
            <a:endParaRPr lang="en-US" sz="2800" dirty="0"/>
          </a:p>
        </p:txBody>
      </p:sp>
    </p:spTree>
    <p:extLst>
      <p:ext uri="{BB962C8B-B14F-4D97-AF65-F5344CB8AC3E}">
        <p14:creationId xmlns:p14="http://schemas.microsoft.com/office/powerpoint/2010/main" val="21811572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9427" y="2161835"/>
            <a:ext cx="7797546" cy="4050792"/>
          </a:xfrm>
        </p:spPr>
        <p:txBody>
          <a:bodyPr>
            <a:normAutofit/>
          </a:bodyPr>
          <a:lstStyle/>
          <a:p>
            <a:r>
              <a:rPr lang="en-US" dirty="0" smtClean="0"/>
              <a:t>It is not effective to communicate through text messaging.</a:t>
            </a:r>
          </a:p>
          <a:p>
            <a:pPr marL="0" indent="0">
              <a:buNone/>
            </a:pPr>
            <a:endParaRPr lang="en-US" sz="100" dirty="0" smtClean="0"/>
          </a:p>
          <a:p>
            <a:pPr lvl="1">
              <a:buFont typeface="Arial" charset="0"/>
              <a:buChar char="•"/>
            </a:pPr>
            <a:r>
              <a:rPr lang="en-US" sz="1700" dirty="0" smtClean="0"/>
              <a:t>Text messaging does not keep the entire IEP team informed of issues. It also does not formalize concerns or service requests. </a:t>
            </a:r>
          </a:p>
          <a:p>
            <a:pPr lvl="1">
              <a:buFont typeface="Arial" charset="0"/>
              <a:buChar char="•"/>
            </a:pPr>
            <a:r>
              <a:rPr lang="en-US" sz="1700" dirty="0" smtClean="0"/>
              <a:t>Texting with a teacher can give the false impression that an issue has been resolved.</a:t>
            </a:r>
          </a:p>
          <a:p>
            <a:r>
              <a:rPr lang="en-US" dirty="0" smtClean="0"/>
              <a:t>Communication with the team should always keep the long-term relationship with the school and school district in mind. Be firm and polite in making requests.</a:t>
            </a:r>
          </a:p>
          <a:p>
            <a:r>
              <a:rPr lang="en-US" dirty="0" smtClean="0"/>
              <a:t>When in doubt, ask the school staff for data, state law, or school policy to clarify their reasoning. </a:t>
            </a:r>
            <a:endParaRPr lang="en-US" dirty="0"/>
          </a:p>
        </p:txBody>
      </p:sp>
      <p:sp>
        <p:nvSpPr>
          <p:cNvPr id="4" name="Slide Number Placeholder 3"/>
          <p:cNvSpPr>
            <a:spLocks noGrp="1"/>
          </p:cNvSpPr>
          <p:nvPr>
            <p:ph type="sldNum" sz="quarter" idx="12"/>
          </p:nvPr>
        </p:nvSpPr>
        <p:spPr/>
        <p:txBody>
          <a:bodyPr/>
          <a:lstStyle/>
          <a:p>
            <a:fld id="{82C67E91-9874-418B-902D-835B4BC92AB3}" type="slidenum">
              <a:rPr lang="en-US" smtClean="0"/>
              <a:t>15</a:t>
            </a:fld>
            <a:endParaRPr lang="en-US"/>
          </a:p>
        </p:txBody>
      </p:sp>
      <p:sp>
        <p:nvSpPr>
          <p:cNvPr id="6" name="Title 1"/>
          <p:cNvSpPr txBox="1">
            <a:spLocks/>
          </p:cNvSpPr>
          <p:nvPr/>
        </p:nvSpPr>
        <p:spPr>
          <a:xfrm>
            <a:off x="457200" y="552491"/>
            <a:ext cx="8382000"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sz="3200" b="1" dirty="0" smtClean="0"/>
              <a:t>7. Communication between parents &amp; </a:t>
            </a:r>
            <a:r>
              <a:rPr lang="en-US" sz="3200" b="1" dirty="0" err="1" smtClean="0"/>
              <a:t>iep</a:t>
            </a:r>
            <a:r>
              <a:rPr lang="en-US" sz="3200" b="1" dirty="0" smtClean="0"/>
              <a:t>  </a:t>
            </a:r>
          </a:p>
          <a:p>
            <a:r>
              <a:rPr lang="en-US" sz="3200" b="1" dirty="0"/>
              <a:t> </a:t>
            </a:r>
            <a:r>
              <a:rPr lang="en-US" sz="3200" b="1" dirty="0" smtClean="0"/>
              <a:t>  team members</a:t>
            </a:r>
            <a:endParaRPr lang="en-US" sz="2800" dirty="0"/>
          </a:p>
        </p:txBody>
      </p:sp>
    </p:spTree>
    <p:extLst>
      <p:ext uri="{BB962C8B-B14F-4D97-AF65-F5344CB8AC3E}">
        <p14:creationId xmlns:p14="http://schemas.microsoft.com/office/powerpoint/2010/main" val="10308634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22897"/>
            <a:ext cx="7797546" cy="4941136"/>
          </a:xfrm>
        </p:spPr>
        <p:txBody>
          <a:bodyPr>
            <a:normAutofit fontScale="92500" lnSpcReduction="20000"/>
          </a:bodyPr>
          <a:lstStyle/>
          <a:p>
            <a:r>
              <a:rPr lang="en-US" dirty="0" smtClean="0"/>
              <a:t>Individuals with PWS are very concrete thinkers and have a delayed processing speed. They can also be stubborn. Thus:</a:t>
            </a:r>
          </a:p>
          <a:p>
            <a:pPr marL="0" indent="0">
              <a:buNone/>
            </a:pPr>
            <a:endParaRPr lang="en-US" sz="100" dirty="0" smtClean="0"/>
          </a:p>
          <a:p>
            <a:pPr lvl="1">
              <a:buFont typeface="Arial" charset="0"/>
              <a:buChar char="•"/>
            </a:pPr>
            <a:r>
              <a:rPr lang="en-US" dirty="0"/>
              <a:t>Rushing the student causes stress and frustration, which can lead to behavior issues. </a:t>
            </a:r>
            <a:endParaRPr lang="en-US" dirty="0" smtClean="0"/>
          </a:p>
          <a:p>
            <a:pPr marL="274320" lvl="1" indent="0">
              <a:buNone/>
            </a:pPr>
            <a:endParaRPr lang="en-US" sz="100" dirty="0" smtClean="0"/>
          </a:p>
          <a:p>
            <a:pPr lvl="1">
              <a:buFont typeface="Arial" charset="0"/>
              <a:buChar char="•"/>
            </a:pPr>
            <a:r>
              <a:rPr lang="en-US" dirty="0" smtClean="0"/>
              <a:t>Transitioning smoothly between activities and school settings requires that the student be prompted 2-5 minutes ahead that they should finish what they are doing.</a:t>
            </a:r>
          </a:p>
          <a:p>
            <a:pPr marL="274320" lvl="1" indent="0">
              <a:buNone/>
            </a:pPr>
            <a:endParaRPr lang="en-US" sz="100" dirty="0" smtClean="0"/>
          </a:p>
          <a:p>
            <a:pPr lvl="1">
              <a:buFont typeface="Arial" charset="0"/>
              <a:buChar char="•"/>
            </a:pPr>
            <a:r>
              <a:rPr lang="en-US" dirty="0" smtClean="0"/>
              <a:t>If the student regularly becomes upset when not able to finish a worksheet or project, set up a place where unfinished work can be stored, and a set time for the student to come back to it. </a:t>
            </a:r>
          </a:p>
          <a:p>
            <a:pPr marL="274320" lvl="1" indent="0">
              <a:buNone/>
            </a:pPr>
            <a:endParaRPr lang="en-US" sz="100" dirty="0" smtClean="0"/>
          </a:p>
          <a:p>
            <a:pPr lvl="1">
              <a:buFont typeface="Arial" charset="0"/>
              <a:buChar char="•"/>
            </a:pPr>
            <a:r>
              <a:rPr lang="en-US" dirty="0" smtClean="0"/>
              <a:t>A visual schedule, made easily available to the student, can help with transitions.</a:t>
            </a:r>
          </a:p>
          <a:p>
            <a:pPr marL="274320" lvl="1" indent="0">
              <a:buNone/>
            </a:pPr>
            <a:endParaRPr lang="en-US" sz="100" dirty="0" smtClean="0"/>
          </a:p>
          <a:p>
            <a:pPr lvl="1">
              <a:buFont typeface="Arial" charset="0"/>
              <a:buChar char="•"/>
            </a:pPr>
            <a:r>
              <a:rPr lang="en-US" dirty="0" smtClean="0"/>
              <a:t>A timer can also be helpful, as long as the student does not obsess about it and it does not increase anxiety. </a:t>
            </a:r>
          </a:p>
          <a:p>
            <a:pPr marL="274320" lvl="1" indent="0">
              <a:buNone/>
            </a:pPr>
            <a:endParaRPr lang="en-US" sz="100" dirty="0" smtClean="0"/>
          </a:p>
          <a:p>
            <a:pPr lvl="1">
              <a:buFont typeface="Arial" charset="0"/>
              <a:buChar char="•"/>
            </a:pPr>
            <a:r>
              <a:rPr lang="en-US" dirty="0" smtClean="0"/>
              <a:t>The student can also find transitions difficult when in very busy classrooms, as they are distracted by watching their classmates. This is where 1:1 aide support is very helpful in helping the student stay focused.</a:t>
            </a:r>
          </a:p>
          <a:p>
            <a:pPr marL="274320" lvl="1" indent="0" algn="r">
              <a:buNone/>
            </a:pPr>
            <a:r>
              <a:rPr lang="en-US" sz="1600" dirty="0">
                <a:solidFill>
                  <a:srgbClr val="C00000"/>
                </a:solidFill>
              </a:rPr>
              <a:t>[2, 3, 5, 6, 9, 12]</a:t>
            </a:r>
            <a:endParaRPr lang="en-US" sz="1600" dirty="0"/>
          </a:p>
          <a:p>
            <a:pPr marL="274320" lvl="1" indent="0">
              <a:buNone/>
            </a:pPr>
            <a:endParaRPr lang="en-US" dirty="0" smtClean="0"/>
          </a:p>
        </p:txBody>
      </p:sp>
      <p:sp>
        <p:nvSpPr>
          <p:cNvPr id="4" name="Slide Number Placeholder 3"/>
          <p:cNvSpPr>
            <a:spLocks noGrp="1"/>
          </p:cNvSpPr>
          <p:nvPr>
            <p:ph type="sldNum" sz="quarter" idx="12"/>
          </p:nvPr>
        </p:nvSpPr>
        <p:spPr/>
        <p:txBody>
          <a:bodyPr/>
          <a:lstStyle/>
          <a:p>
            <a:fld id="{82C67E91-9874-418B-902D-835B4BC92AB3}" type="slidenum">
              <a:rPr lang="en-US" smtClean="0"/>
              <a:t>16</a:t>
            </a:fld>
            <a:endParaRPr lang="en-US"/>
          </a:p>
        </p:txBody>
      </p:sp>
      <p:sp>
        <p:nvSpPr>
          <p:cNvPr id="6" name="Title 1"/>
          <p:cNvSpPr txBox="1">
            <a:spLocks/>
          </p:cNvSpPr>
          <p:nvPr/>
        </p:nvSpPr>
        <p:spPr>
          <a:xfrm>
            <a:off x="457200" y="304800"/>
            <a:ext cx="8382000"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sz="3200" b="1" dirty="0" smtClean="0"/>
              <a:t>8. transitions</a:t>
            </a:r>
            <a:endParaRPr lang="en-US" sz="2800" dirty="0"/>
          </a:p>
        </p:txBody>
      </p:sp>
    </p:spTree>
    <p:extLst>
      <p:ext uri="{BB962C8B-B14F-4D97-AF65-F5344CB8AC3E}">
        <p14:creationId xmlns:p14="http://schemas.microsoft.com/office/powerpoint/2010/main" val="34565323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3806" y="1676400"/>
            <a:ext cx="7749540" cy="4306824"/>
          </a:xfrm>
        </p:spPr>
        <p:txBody>
          <a:bodyPr>
            <a:noAutofit/>
          </a:bodyPr>
          <a:lstStyle/>
          <a:p>
            <a:r>
              <a:rPr lang="en-US" dirty="0" smtClean="0"/>
              <a:t>Your child may need a different level of supervision than another child with PWS.</a:t>
            </a:r>
          </a:p>
          <a:p>
            <a:pPr marL="0" indent="0">
              <a:buNone/>
            </a:pPr>
            <a:endParaRPr lang="en-US" sz="100" dirty="0" smtClean="0"/>
          </a:p>
          <a:p>
            <a:r>
              <a:rPr lang="en-US" dirty="0" smtClean="0"/>
              <a:t>Always clarify the </a:t>
            </a:r>
            <a:r>
              <a:rPr lang="en-US" i="1" dirty="0" smtClean="0"/>
              <a:t>type </a:t>
            </a:r>
            <a:r>
              <a:rPr lang="en-US" dirty="0" smtClean="0"/>
              <a:t>(aide, paraprofessional) and </a:t>
            </a:r>
            <a:r>
              <a:rPr lang="en-US" i="1" dirty="0" smtClean="0"/>
              <a:t>level </a:t>
            </a:r>
            <a:r>
              <a:rPr lang="en-US" dirty="0" smtClean="0"/>
              <a:t>(1:1 dedicated, 1:1 generalized, proximal, visual, arm’s length) of supervision.</a:t>
            </a:r>
          </a:p>
          <a:p>
            <a:endParaRPr lang="en-US" sz="100" dirty="0" smtClean="0"/>
          </a:p>
          <a:p>
            <a:r>
              <a:rPr lang="en-US" dirty="0" smtClean="0"/>
              <a:t>Always </a:t>
            </a:r>
            <a:r>
              <a:rPr lang="en-US" b="1" i="1" dirty="0" smtClean="0"/>
              <a:t>document the type and level of supervision in the IEP </a:t>
            </a:r>
            <a:r>
              <a:rPr lang="en-US" dirty="0" smtClean="0"/>
              <a:t>(“related services” and/or “accommodations” areas). If it’s not documented, it may not happen. </a:t>
            </a:r>
          </a:p>
          <a:p>
            <a:pPr marL="0" indent="0" algn="r">
              <a:buNone/>
            </a:pPr>
            <a:r>
              <a:rPr lang="en-US" sz="1500" dirty="0">
                <a:solidFill>
                  <a:srgbClr val="C00000"/>
                </a:solidFill>
              </a:rPr>
              <a:t>[2-8, 10 – 18</a:t>
            </a:r>
            <a:r>
              <a:rPr lang="en-US" sz="1500" dirty="0" smtClean="0">
                <a:solidFill>
                  <a:srgbClr val="C00000"/>
                </a:solidFill>
              </a:rPr>
              <a:t>]</a:t>
            </a:r>
            <a:endParaRPr lang="en-US" sz="1500" dirty="0"/>
          </a:p>
        </p:txBody>
      </p:sp>
      <p:sp>
        <p:nvSpPr>
          <p:cNvPr id="4" name="Slide Number Placeholder 3"/>
          <p:cNvSpPr>
            <a:spLocks noGrp="1"/>
          </p:cNvSpPr>
          <p:nvPr>
            <p:ph type="sldNum" sz="quarter" idx="12"/>
          </p:nvPr>
        </p:nvSpPr>
        <p:spPr/>
        <p:txBody>
          <a:bodyPr/>
          <a:lstStyle/>
          <a:p>
            <a:fld id="{82C67E91-9874-418B-902D-835B4BC92AB3}" type="slidenum">
              <a:rPr lang="en-US" smtClean="0"/>
              <a:t>17</a:t>
            </a:fld>
            <a:endParaRPr lang="en-US"/>
          </a:p>
        </p:txBody>
      </p:sp>
      <p:sp>
        <p:nvSpPr>
          <p:cNvPr id="6" name="Title 1"/>
          <p:cNvSpPr txBox="1">
            <a:spLocks/>
          </p:cNvSpPr>
          <p:nvPr/>
        </p:nvSpPr>
        <p:spPr>
          <a:xfrm>
            <a:off x="457200" y="304800"/>
            <a:ext cx="8382000"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sz="3200" b="1" dirty="0"/>
              <a:t>9</a:t>
            </a:r>
            <a:r>
              <a:rPr lang="en-US" sz="3200" b="1" dirty="0" smtClean="0"/>
              <a:t>. supervision</a:t>
            </a:r>
            <a:endParaRPr lang="en-US" sz="2800" dirty="0"/>
          </a:p>
        </p:txBody>
      </p:sp>
    </p:spTree>
    <p:extLst>
      <p:ext uri="{BB962C8B-B14F-4D97-AF65-F5344CB8AC3E}">
        <p14:creationId xmlns:p14="http://schemas.microsoft.com/office/powerpoint/2010/main" val="12211335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8305" y="1417637"/>
            <a:ext cx="7605041" cy="5037710"/>
          </a:xfrm>
        </p:spPr>
        <p:txBody>
          <a:bodyPr>
            <a:noAutofit/>
          </a:bodyPr>
          <a:lstStyle/>
          <a:p>
            <a:r>
              <a:rPr lang="en-US" dirty="0" smtClean="0"/>
              <a:t>Types and levels of supervision:</a:t>
            </a:r>
          </a:p>
          <a:p>
            <a:pPr marL="0" indent="0">
              <a:buNone/>
            </a:pPr>
            <a:endParaRPr lang="en-US" sz="100" dirty="0" smtClean="0"/>
          </a:p>
          <a:p>
            <a:pPr lvl="1">
              <a:buFont typeface="Arial" charset="0"/>
              <a:buChar char="•"/>
            </a:pPr>
            <a:r>
              <a:rPr lang="en-US" sz="1600" dirty="0" smtClean="0"/>
              <a:t>1:1, dedicated paraprofessional support: The same person works 1:1 with student every day. As a paraprofessional, this person can also do curriculum planning. Assists with transitions, schoolwork, behavior plan, food security, social skills practice. </a:t>
            </a:r>
          </a:p>
          <a:p>
            <a:pPr lvl="1">
              <a:buFont typeface="Arial" charset="0"/>
              <a:buChar char="•"/>
            </a:pPr>
            <a:endParaRPr lang="en-US" sz="100" dirty="0" smtClean="0"/>
          </a:p>
          <a:p>
            <a:pPr lvl="1">
              <a:buFont typeface="Arial" charset="0"/>
              <a:buChar char="•"/>
            </a:pPr>
            <a:r>
              <a:rPr lang="en-US" sz="1600" dirty="0" smtClean="0"/>
              <a:t>1:1, dedicated aide support: The same person is assigned to your child every day. Assists with transitions, schoolwork, behavior plan, food security, social skills practice. </a:t>
            </a:r>
          </a:p>
          <a:p>
            <a:pPr lvl="1">
              <a:buFont typeface="Arial" charset="0"/>
              <a:buChar char="•"/>
            </a:pPr>
            <a:endParaRPr lang="en-US" sz="100" dirty="0" smtClean="0"/>
          </a:p>
          <a:p>
            <a:pPr lvl="1">
              <a:buFont typeface="Arial" charset="0"/>
              <a:buChar char="•"/>
            </a:pPr>
            <a:r>
              <a:rPr lang="en-US" sz="1600" dirty="0" smtClean="0"/>
              <a:t>Generalized aide/para support: 1-2 aides/paras are in the room with your child in all settings throughout the day. May also assist other children. </a:t>
            </a:r>
          </a:p>
          <a:p>
            <a:pPr lvl="1">
              <a:buFont typeface="Arial" charset="0"/>
              <a:buChar char="•"/>
            </a:pPr>
            <a:endParaRPr lang="en-US" sz="100" dirty="0" smtClean="0"/>
          </a:p>
          <a:p>
            <a:pPr lvl="1">
              <a:buFont typeface="Arial" charset="0"/>
              <a:buChar char="•"/>
            </a:pPr>
            <a:r>
              <a:rPr lang="en-US" sz="1600" dirty="0" smtClean="0"/>
              <a:t>Proximal supervision: Supervision in the general area of your child, only for transitions and/or the general education setting. Generalized assistance in special education classroom. Close enough to see a potential meltdown or elopement but not always close enough to prevent one.</a:t>
            </a:r>
          </a:p>
          <a:p>
            <a:pPr lvl="1">
              <a:buFont typeface="Arial" charset="0"/>
              <a:buChar char="•"/>
            </a:pPr>
            <a:endParaRPr lang="en-US" sz="100" dirty="0" smtClean="0"/>
          </a:p>
          <a:p>
            <a:pPr lvl="1">
              <a:buFont typeface="Arial" charset="0"/>
              <a:buChar char="•"/>
            </a:pPr>
            <a:r>
              <a:rPr lang="en-US" sz="1600" dirty="0" smtClean="0"/>
              <a:t>Arm’s length supervision: 1:1 supervision by an adult who is always within an arm’s length of your child. Close enough to see a change in your child’s demeanor and prevent a meltdown and/or prevent your child running out of the building. </a:t>
            </a:r>
            <a:endParaRPr lang="en-US" sz="1600" dirty="0"/>
          </a:p>
        </p:txBody>
      </p:sp>
      <p:sp>
        <p:nvSpPr>
          <p:cNvPr id="4" name="Slide Number Placeholder 3"/>
          <p:cNvSpPr>
            <a:spLocks noGrp="1"/>
          </p:cNvSpPr>
          <p:nvPr>
            <p:ph type="sldNum" sz="quarter" idx="12"/>
          </p:nvPr>
        </p:nvSpPr>
        <p:spPr/>
        <p:txBody>
          <a:bodyPr/>
          <a:lstStyle/>
          <a:p>
            <a:fld id="{82C67E91-9874-418B-902D-835B4BC92AB3}" type="slidenum">
              <a:rPr lang="en-US" smtClean="0"/>
              <a:t>18</a:t>
            </a:fld>
            <a:endParaRPr lang="en-US"/>
          </a:p>
        </p:txBody>
      </p:sp>
      <p:sp>
        <p:nvSpPr>
          <p:cNvPr id="6" name="Title 1"/>
          <p:cNvSpPr txBox="1">
            <a:spLocks/>
          </p:cNvSpPr>
          <p:nvPr/>
        </p:nvSpPr>
        <p:spPr>
          <a:xfrm>
            <a:off x="457200" y="304800"/>
            <a:ext cx="8382000"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sz="3200" b="1" dirty="0"/>
              <a:t>9</a:t>
            </a:r>
            <a:r>
              <a:rPr lang="en-US" sz="3200" b="1" dirty="0" smtClean="0"/>
              <a:t>. supervision</a:t>
            </a:r>
            <a:endParaRPr lang="en-US" sz="2800" dirty="0"/>
          </a:p>
        </p:txBody>
      </p:sp>
    </p:spTree>
    <p:extLst>
      <p:ext uri="{BB962C8B-B14F-4D97-AF65-F5344CB8AC3E}">
        <p14:creationId xmlns:p14="http://schemas.microsoft.com/office/powerpoint/2010/main" val="10308970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1985" y="1472185"/>
            <a:ext cx="7713445" cy="4800600"/>
          </a:xfrm>
        </p:spPr>
        <p:txBody>
          <a:bodyPr>
            <a:normAutofit fontScale="85000" lnSpcReduction="10000"/>
          </a:bodyPr>
          <a:lstStyle/>
          <a:p>
            <a:pPr marL="0" indent="0">
              <a:buNone/>
            </a:pPr>
            <a:r>
              <a:rPr lang="en-US" sz="2400" dirty="0" smtClean="0"/>
              <a:t>When/where/why supervision might be needed:</a:t>
            </a:r>
          </a:p>
          <a:p>
            <a:pPr marL="0" indent="0">
              <a:buNone/>
            </a:pPr>
            <a:endParaRPr lang="en-US" sz="100" dirty="0" smtClean="0"/>
          </a:p>
          <a:p>
            <a:pPr>
              <a:buFont typeface="Arial" charset="0"/>
              <a:buChar char="•"/>
            </a:pPr>
            <a:r>
              <a:rPr lang="en-US" dirty="0" smtClean="0"/>
              <a:t>Going to/home from school, on school transportation, for food security/help with social skills/prevent bullying </a:t>
            </a:r>
          </a:p>
          <a:p>
            <a:pPr>
              <a:buFont typeface="Arial" charset="0"/>
              <a:buChar char="•"/>
            </a:pPr>
            <a:r>
              <a:rPr lang="en-US" dirty="0" smtClean="0"/>
              <a:t>During all transition times at school, throughout the building, for smooth transitions/food security/stability </a:t>
            </a:r>
          </a:p>
          <a:p>
            <a:pPr>
              <a:buFont typeface="Arial" charset="0"/>
              <a:buChar char="•"/>
            </a:pPr>
            <a:r>
              <a:rPr lang="en-US" dirty="0" smtClean="0"/>
              <a:t>Throughout the school day, in building and on school transportation, to consistently implement Positive Behavior Intervention Plan</a:t>
            </a:r>
          </a:p>
          <a:p>
            <a:pPr>
              <a:buFont typeface="Arial" charset="0"/>
              <a:buChar char="•"/>
            </a:pPr>
            <a:r>
              <a:rPr lang="en-US" dirty="0" smtClean="0"/>
              <a:t>Throughout the school day, in building and on school transportation, for food security and to prevent running</a:t>
            </a:r>
          </a:p>
          <a:p>
            <a:pPr>
              <a:buFont typeface="Arial" charset="0"/>
              <a:buChar char="•"/>
            </a:pPr>
            <a:r>
              <a:rPr lang="en-US" dirty="0" smtClean="0"/>
              <a:t>Throughout the school day, in all classrooms, to help student stay focused on schoolwork and activities and to help student interact with peers</a:t>
            </a:r>
          </a:p>
          <a:p>
            <a:pPr>
              <a:buFont typeface="Arial" charset="0"/>
              <a:buChar char="•"/>
            </a:pPr>
            <a:r>
              <a:rPr lang="en-US" dirty="0" smtClean="0"/>
              <a:t>And other times/places/reasons as needed.</a:t>
            </a:r>
          </a:p>
          <a:p>
            <a:pPr marL="0" indent="0">
              <a:buNone/>
            </a:pPr>
            <a:endParaRPr lang="en-US" sz="100" dirty="0" smtClean="0"/>
          </a:p>
          <a:p>
            <a:pPr marL="0" indent="0">
              <a:buNone/>
            </a:pPr>
            <a:r>
              <a:rPr lang="en-US" dirty="0" smtClean="0"/>
              <a:t>Note: IEP team can discuss option that supervision can be “faded” in areas or at times of the day when time/experience has shown it’s not as crucial. IEP team should always be prepared to increase supervision. </a:t>
            </a:r>
            <a:endParaRPr lang="en-US" dirty="0"/>
          </a:p>
        </p:txBody>
      </p:sp>
      <p:sp>
        <p:nvSpPr>
          <p:cNvPr id="4" name="Slide Number Placeholder 3"/>
          <p:cNvSpPr>
            <a:spLocks noGrp="1"/>
          </p:cNvSpPr>
          <p:nvPr>
            <p:ph type="sldNum" sz="quarter" idx="12"/>
          </p:nvPr>
        </p:nvSpPr>
        <p:spPr/>
        <p:txBody>
          <a:bodyPr/>
          <a:lstStyle/>
          <a:p>
            <a:fld id="{82C67E91-9874-418B-902D-835B4BC92AB3}" type="slidenum">
              <a:rPr lang="en-US" smtClean="0"/>
              <a:t>19</a:t>
            </a:fld>
            <a:endParaRPr lang="en-US"/>
          </a:p>
        </p:txBody>
      </p:sp>
      <p:sp>
        <p:nvSpPr>
          <p:cNvPr id="6" name="Title 1"/>
          <p:cNvSpPr txBox="1">
            <a:spLocks/>
          </p:cNvSpPr>
          <p:nvPr/>
        </p:nvSpPr>
        <p:spPr>
          <a:xfrm>
            <a:off x="457200" y="304800"/>
            <a:ext cx="8382000"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sz="3200" b="1" dirty="0"/>
              <a:t>9</a:t>
            </a:r>
            <a:r>
              <a:rPr lang="en-US" sz="3200" b="1" dirty="0" smtClean="0"/>
              <a:t>. supervision</a:t>
            </a:r>
            <a:endParaRPr lang="en-US" sz="2800" dirty="0"/>
          </a:p>
        </p:txBody>
      </p:sp>
    </p:spTree>
    <p:extLst>
      <p:ext uri="{BB962C8B-B14F-4D97-AF65-F5344CB8AC3E}">
        <p14:creationId xmlns:p14="http://schemas.microsoft.com/office/powerpoint/2010/main" val="1100407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84632"/>
            <a:ext cx="8153400" cy="1609344"/>
          </a:xfrm>
        </p:spPr>
        <p:txBody>
          <a:bodyPr>
            <a:normAutofit/>
          </a:bodyPr>
          <a:lstStyle/>
          <a:p>
            <a:r>
              <a:rPr lang="en-US" sz="3200" b="1" dirty="0" smtClean="0"/>
              <a:t>PWS in the School Setting: Basic Issues</a:t>
            </a:r>
            <a:r>
              <a:rPr lang="en-US" sz="2800" dirty="0" smtClean="0"/>
              <a:t/>
            </a:r>
            <a:br>
              <a:rPr lang="en-US" sz="2800" dirty="0" smtClean="0"/>
            </a:br>
            <a:r>
              <a:rPr lang="en-US" sz="1600" dirty="0" smtClean="0"/>
              <a:t>[Not in order of importance]</a:t>
            </a:r>
            <a:endParaRPr lang="en-US" sz="2800" dirty="0"/>
          </a:p>
        </p:txBody>
      </p:sp>
      <p:sp>
        <p:nvSpPr>
          <p:cNvPr id="3" name="Content Placeholder 2"/>
          <p:cNvSpPr>
            <a:spLocks noGrp="1"/>
          </p:cNvSpPr>
          <p:nvPr>
            <p:ph idx="1"/>
          </p:nvPr>
        </p:nvSpPr>
        <p:spPr>
          <a:xfrm>
            <a:off x="685800" y="2093976"/>
            <a:ext cx="7924800" cy="4543934"/>
          </a:xfrm>
        </p:spPr>
        <p:txBody>
          <a:bodyPr>
            <a:normAutofit/>
          </a:bodyPr>
          <a:lstStyle/>
          <a:p>
            <a:pPr marL="514350" indent="-514350">
              <a:buFont typeface="+mj-lt"/>
              <a:buAutoNum type="arabicPeriod"/>
            </a:pPr>
            <a:r>
              <a:rPr lang="en-US" dirty="0" smtClean="0"/>
              <a:t>Issues which can generally affect progress at school: behavior, anxiety, fine motor challenges, gross motor challenges, perseveration/rigidity, verbal deficits, social skills challenges, processing delays, untrained staff</a:t>
            </a:r>
          </a:p>
          <a:p>
            <a:pPr marL="514350" indent="-514350">
              <a:buFont typeface="+mj-lt"/>
              <a:buAutoNum type="arabicPeriod"/>
            </a:pPr>
            <a:r>
              <a:rPr lang="en-US" dirty="0" smtClean="0"/>
              <a:t>Structure, consistency, routine</a:t>
            </a:r>
          </a:p>
          <a:p>
            <a:pPr marL="514350" indent="-514350">
              <a:buFont typeface="+mj-lt"/>
              <a:buAutoNum type="arabicPeriod"/>
            </a:pPr>
            <a:r>
              <a:rPr lang="en-US" dirty="0" smtClean="0"/>
              <a:t>Positive, consistent behavioral plan</a:t>
            </a:r>
          </a:p>
          <a:p>
            <a:pPr marL="514350" indent="-514350">
              <a:buFont typeface="+mj-lt"/>
              <a:buAutoNum type="arabicPeriod"/>
            </a:pPr>
            <a:r>
              <a:rPr lang="en-US" dirty="0" smtClean="0"/>
              <a:t>Food-secure environment</a:t>
            </a:r>
          </a:p>
          <a:p>
            <a:pPr marL="514350" indent="-514350">
              <a:buFont typeface="+mj-lt"/>
              <a:buAutoNum type="arabicPeriod"/>
            </a:pPr>
            <a:r>
              <a:rPr lang="en-US" dirty="0" smtClean="0"/>
              <a:t>Staff training, knowledge, interest</a:t>
            </a:r>
          </a:p>
          <a:p>
            <a:pPr marL="514350" indent="-514350">
              <a:buFont typeface="+mj-lt"/>
              <a:buAutoNum type="arabicPeriod"/>
            </a:pPr>
            <a:r>
              <a:rPr lang="en-US" dirty="0" smtClean="0"/>
              <a:t>Communication with student</a:t>
            </a:r>
          </a:p>
          <a:p>
            <a:pPr marL="514350" indent="-514350">
              <a:buFont typeface="+mj-lt"/>
              <a:buAutoNum type="arabicPeriod"/>
            </a:pPr>
            <a:r>
              <a:rPr lang="en-US" dirty="0" smtClean="0"/>
              <a:t>Communication among parents and IEP team</a:t>
            </a:r>
          </a:p>
          <a:p>
            <a:pPr marL="514350" indent="-514350">
              <a:buFont typeface="+mj-lt"/>
              <a:buAutoNum type="arabicPeriod"/>
            </a:pPr>
            <a:r>
              <a:rPr lang="en-US" dirty="0" smtClean="0"/>
              <a:t>Transitions</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82C67E91-9874-418B-902D-835B4BC92AB3}" type="slidenum">
              <a:rPr lang="en-US" smtClean="0"/>
              <a:t>2</a:t>
            </a:fld>
            <a:endParaRPr lang="en-US"/>
          </a:p>
        </p:txBody>
      </p:sp>
    </p:spTree>
    <p:extLst>
      <p:ext uri="{BB962C8B-B14F-4D97-AF65-F5344CB8AC3E}">
        <p14:creationId xmlns:p14="http://schemas.microsoft.com/office/powerpoint/2010/main" val="25877911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537879"/>
            <a:ext cx="7721346" cy="5151277"/>
          </a:xfrm>
        </p:spPr>
        <p:txBody>
          <a:bodyPr>
            <a:normAutofit lnSpcReduction="10000"/>
          </a:bodyPr>
          <a:lstStyle/>
          <a:p>
            <a:r>
              <a:rPr lang="en-US" dirty="0" smtClean="0"/>
              <a:t>Students with PWS require a stable, consistent school environment so that they can have a chance to function well and learn.</a:t>
            </a:r>
          </a:p>
          <a:p>
            <a:pPr marL="0" indent="0">
              <a:buNone/>
            </a:pPr>
            <a:endParaRPr lang="en-US" sz="100" dirty="0" smtClean="0"/>
          </a:p>
          <a:p>
            <a:pPr lvl="1">
              <a:buFont typeface="Arial" charset="0"/>
              <a:buChar char="•"/>
            </a:pPr>
            <a:r>
              <a:rPr lang="en-US" sz="1700" dirty="0"/>
              <a:t>S</a:t>
            </a:r>
            <a:r>
              <a:rPr lang="en-US" sz="1700" dirty="0" smtClean="0"/>
              <a:t>taff changes, either temporary or permanent, MUST be discussed </a:t>
            </a:r>
            <a:r>
              <a:rPr lang="en-US" sz="1700" b="1" dirty="0" smtClean="0"/>
              <a:t>with the parent</a:t>
            </a:r>
            <a:r>
              <a:rPr lang="en-US" sz="1700" dirty="0" smtClean="0"/>
              <a:t> ahead of time so that the student can be appropriately prepared for the change. The student should only be told about the change once the IEP team has created a plan for telling the student and helping the student through any upset. </a:t>
            </a:r>
          </a:p>
          <a:p>
            <a:pPr marL="274320" lvl="1" indent="0">
              <a:buNone/>
            </a:pPr>
            <a:endParaRPr lang="en-US" sz="100" dirty="0" smtClean="0"/>
          </a:p>
          <a:p>
            <a:pPr lvl="1">
              <a:buFont typeface="Arial" charset="0"/>
              <a:buChar char="•"/>
            </a:pPr>
            <a:r>
              <a:rPr lang="en-US" sz="1700" dirty="0" smtClean="0"/>
              <a:t>Substitute staff must be provided with a “PWS Cheat Sheet” listing the basic best practices for a successful school day in that particular classroom (no food, prompts for transitions, possibility of eloping, allow time to process directions/requests, </a:t>
            </a:r>
            <a:r>
              <a:rPr lang="en-US" sz="1700" dirty="0" err="1" smtClean="0"/>
              <a:t>etc</a:t>
            </a:r>
            <a:r>
              <a:rPr lang="en-US" sz="1700" dirty="0" smtClean="0"/>
              <a:t>). </a:t>
            </a:r>
          </a:p>
          <a:p>
            <a:pPr marL="274320" lvl="1" indent="0">
              <a:buNone/>
            </a:pPr>
            <a:endParaRPr lang="en-US" sz="100" dirty="0" smtClean="0"/>
          </a:p>
          <a:p>
            <a:pPr lvl="1">
              <a:buFont typeface="Arial" charset="0"/>
              <a:buChar char="•"/>
            </a:pPr>
            <a:r>
              <a:rPr lang="en-US" sz="1700" dirty="0" smtClean="0"/>
              <a:t>Long-term substitutes should be given PWS-specific education and behavior information. </a:t>
            </a:r>
          </a:p>
          <a:p>
            <a:pPr marL="274320" lvl="1" indent="0">
              <a:buNone/>
            </a:pPr>
            <a:endParaRPr lang="en-US" sz="100" dirty="0" smtClean="0"/>
          </a:p>
          <a:p>
            <a:pPr lvl="1">
              <a:buFont typeface="Arial" charset="0"/>
              <a:buChar char="•"/>
            </a:pPr>
            <a:r>
              <a:rPr lang="en-US" sz="1700" dirty="0" smtClean="0"/>
              <a:t>If the student has 1:1 aide support, all potential substitute aides should be introduced to the student and should be given the opportunity to shadow the lead aide for one day, so that the student can at least meet them. </a:t>
            </a:r>
          </a:p>
          <a:p>
            <a:pPr marL="274320" lvl="1" indent="0" algn="r">
              <a:buNone/>
            </a:pPr>
            <a:r>
              <a:rPr lang="en-US" dirty="0">
                <a:solidFill>
                  <a:srgbClr val="C00000"/>
                </a:solidFill>
              </a:rPr>
              <a:t>[2, 4, 5, 7, 9]</a:t>
            </a:r>
            <a:endParaRPr lang="en-US" dirty="0"/>
          </a:p>
          <a:p>
            <a:pPr marL="274320" lvl="1" indent="0" algn="r">
              <a:buNone/>
            </a:pPr>
            <a:endParaRPr lang="en-US" dirty="0"/>
          </a:p>
        </p:txBody>
      </p:sp>
      <p:sp>
        <p:nvSpPr>
          <p:cNvPr id="4" name="Slide Number Placeholder 3"/>
          <p:cNvSpPr>
            <a:spLocks noGrp="1"/>
          </p:cNvSpPr>
          <p:nvPr>
            <p:ph type="sldNum" sz="quarter" idx="12"/>
          </p:nvPr>
        </p:nvSpPr>
        <p:spPr/>
        <p:txBody>
          <a:bodyPr/>
          <a:lstStyle/>
          <a:p>
            <a:fld id="{82C67E91-9874-418B-902D-835B4BC92AB3}" type="slidenum">
              <a:rPr lang="en-US" smtClean="0"/>
              <a:t>20</a:t>
            </a:fld>
            <a:endParaRPr lang="en-US"/>
          </a:p>
        </p:txBody>
      </p:sp>
      <p:sp>
        <p:nvSpPr>
          <p:cNvPr id="6" name="Title 1"/>
          <p:cNvSpPr txBox="1">
            <a:spLocks/>
          </p:cNvSpPr>
          <p:nvPr/>
        </p:nvSpPr>
        <p:spPr>
          <a:xfrm>
            <a:off x="457200" y="304800"/>
            <a:ext cx="8382000"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sz="3200" b="1" dirty="0" smtClean="0"/>
              <a:t>10. Substitutes &amp; staff changes</a:t>
            </a:r>
            <a:endParaRPr lang="en-US" sz="2800" dirty="0"/>
          </a:p>
        </p:txBody>
      </p:sp>
    </p:spTree>
    <p:extLst>
      <p:ext uri="{BB962C8B-B14F-4D97-AF65-F5344CB8AC3E}">
        <p14:creationId xmlns:p14="http://schemas.microsoft.com/office/powerpoint/2010/main" val="26031155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5601" y="2142744"/>
            <a:ext cx="7667745" cy="3886200"/>
          </a:xfrm>
        </p:spPr>
        <p:txBody>
          <a:bodyPr>
            <a:noAutofit/>
          </a:bodyPr>
          <a:lstStyle/>
          <a:p>
            <a:r>
              <a:rPr lang="en-US" dirty="0" smtClean="0"/>
              <a:t>Every school will have a ‘School Code of Conduct’ [</a:t>
            </a:r>
            <a:r>
              <a:rPr lang="en-US" dirty="0" err="1" smtClean="0"/>
              <a:t>SCoC</a:t>
            </a:r>
            <a:r>
              <a:rPr lang="en-US" dirty="0" smtClean="0"/>
              <a:t>] which provides the students and parents with the school procedures, rules, and discipline policies.</a:t>
            </a:r>
          </a:p>
          <a:p>
            <a:r>
              <a:rPr lang="en-US" dirty="0" smtClean="0"/>
              <a:t>Initially, all students in the school, both ‘typical’ and those with LD and/or special needs, are subject to the same discipline policies. </a:t>
            </a:r>
          </a:p>
          <a:p>
            <a:r>
              <a:rPr lang="en-US" dirty="0" smtClean="0"/>
              <a:t>At your child’s IEP meetings, every year, bring up the </a:t>
            </a:r>
            <a:r>
              <a:rPr lang="en-US" dirty="0" err="1" smtClean="0"/>
              <a:t>SCoC</a:t>
            </a:r>
            <a:r>
              <a:rPr lang="en-US" dirty="0" smtClean="0"/>
              <a:t> and discipline policies and clarify with the school how these policies affect your child.</a:t>
            </a:r>
          </a:p>
          <a:p>
            <a:pPr marL="0" indent="0" algn="r">
              <a:buNone/>
            </a:pPr>
            <a:r>
              <a:rPr lang="en-US" sz="1600" dirty="0">
                <a:solidFill>
                  <a:srgbClr val="C00000"/>
                </a:solidFill>
              </a:rPr>
              <a:t>[5, 7, 12, 15, 18</a:t>
            </a:r>
            <a:r>
              <a:rPr lang="en-US" sz="1600" dirty="0" smtClean="0">
                <a:solidFill>
                  <a:srgbClr val="C00000"/>
                </a:solidFill>
              </a:rPr>
              <a:t>]</a:t>
            </a:r>
            <a:endParaRPr lang="en-US" sz="1600" dirty="0" smtClean="0"/>
          </a:p>
          <a:p>
            <a:pPr marL="0" indent="0">
              <a:buNone/>
            </a:pPr>
            <a:endParaRPr lang="en-US" sz="1600" dirty="0"/>
          </a:p>
        </p:txBody>
      </p:sp>
      <p:sp>
        <p:nvSpPr>
          <p:cNvPr id="4" name="Slide Number Placeholder 3"/>
          <p:cNvSpPr>
            <a:spLocks noGrp="1"/>
          </p:cNvSpPr>
          <p:nvPr>
            <p:ph type="sldNum" sz="quarter" idx="12"/>
          </p:nvPr>
        </p:nvSpPr>
        <p:spPr/>
        <p:txBody>
          <a:bodyPr/>
          <a:lstStyle/>
          <a:p>
            <a:fld id="{82C67E91-9874-418B-902D-835B4BC92AB3}" type="slidenum">
              <a:rPr lang="en-US" smtClean="0"/>
              <a:t>21</a:t>
            </a:fld>
            <a:endParaRPr lang="en-US"/>
          </a:p>
        </p:txBody>
      </p:sp>
      <p:sp>
        <p:nvSpPr>
          <p:cNvPr id="6" name="Title 1"/>
          <p:cNvSpPr txBox="1">
            <a:spLocks/>
          </p:cNvSpPr>
          <p:nvPr/>
        </p:nvSpPr>
        <p:spPr>
          <a:xfrm>
            <a:off x="457200" y="533400"/>
            <a:ext cx="8714874"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sz="3200" b="1" dirty="0" smtClean="0"/>
              <a:t>11A. Discipline &amp; the ‘school code of </a:t>
            </a:r>
          </a:p>
          <a:p>
            <a:r>
              <a:rPr lang="en-US" sz="3200" b="1" dirty="0" smtClean="0"/>
              <a:t>    conduct’</a:t>
            </a:r>
            <a:endParaRPr lang="en-US" sz="2800" dirty="0"/>
          </a:p>
        </p:txBody>
      </p:sp>
    </p:spTree>
    <p:extLst>
      <p:ext uri="{BB962C8B-B14F-4D97-AF65-F5344CB8AC3E}">
        <p14:creationId xmlns:p14="http://schemas.microsoft.com/office/powerpoint/2010/main" val="37153865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7711" y="2042161"/>
            <a:ext cx="7785635" cy="4230624"/>
          </a:xfrm>
        </p:spPr>
        <p:txBody>
          <a:bodyPr>
            <a:noAutofit/>
          </a:bodyPr>
          <a:lstStyle/>
          <a:p>
            <a:r>
              <a:rPr lang="en-US" sz="1700" dirty="0" smtClean="0"/>
              <a:t>Students with PWS can have aggressive behavior issues which are disability-based but which the school may not understand. This can lead to multiple suspensions because the school is initially treating your child as a ‘typical’ student. </a:t>
            </a:r>
          </a:p>
          <a:p>
            <a:r>
              <a:rPr lang="en-US" sz="1700" dirty="0" smtClean="0"/>
              <a:t>If your child is being repeatedly suspended, </a:t>
            </a:r>
            <a:r>
              <a:rPr lang="en-US" sz="1700" i="1" dirty="0" smtClean="0"/>
              <a:t>request (in writing) either a full IEP meeting to discuss behavior issues, or a manifestation determination meeting to discuss a specific situation </a:t>
            </a:r>
            <a:r>
              <a:rPr lang="en-US" sz="1700" dirty="0" smtClean="0"/>
              <a:t>and decide if your child’s behavior is a ‘manifestation of the disability’.</a:t>
            </a:r>
          </a:p>
          <a:p>
            <a:r>
              <a:rPr lang="en-US" sz="1700" dirty="0" smtClean="0"/>
              <a:t>Repeated suspensions or being asked to pick up your child from school only serve to teach your child that certain behaviors mean he/she gets to go home. If the school environment is the trigger for your child’s behavior issues, a Functional Behavior Assessment should be done and a Behavior Intervention Plan created so that the school environment is more appropriate.</a:t>
            </a:r>
          </a:p>
          <a:p>
            <a:endParaRPr lang="en-US" sz="1700" dirty="0" smtClean="0"/>
          </a:p>
          <a:p>
            <a:pPr marL="0" indent="0">
              <a:buNone/>
            </a:pPr>
            <a:endParaRPr lang="en-US" sz="1700" dirty="0"/>
          </a:p>
        </p:txBody>
      </p:sp>
      <p:sp>
        <p:nvSpPr>
          <p:cNvPr id="4" name="Slide Number Placeholder 3"/>
          <p:cNvSpPr>
            <a:spLocks noGrp="1"/>
          </p:cNvSpPr>
          <p:nvPr>
            <p:ph type="sldNum" sz="quarter" idx="12"/>
          </p:nvPr>
        </p:nvSpPr>
        <p:spPr/>
        <p:txBody>
          <a:bodyPr/>
          <a:lstStyle/>
          <a:p>
            <a:fld id="{82C67E91-9874-418B-902D-835B4BC92AB3}" type="slidenum">
              <a:rPr lang="en-US" smtClean="0"/>
              <a:t>22</a:t>
            </a:fld>
            <a:endParaRPr lang="en-US"/>
          </a:p>
        </p:txBody>
      </p:sp>
      <p:sp>
        <p:nvSpPr>
          <p:cNvPr id="6" name="Title 1"/>
          <p:cNvSpPr txBox="1">
            <a:spLocks/>
          </p:cNvSpPr>
          <p:nvPr/>
        </p:nvSpPr>
        <p:spPr>
          <a:xfrm>
            <a:off x="457200" y="533400"/>
            <a:ext cx="8714874"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sz="3200" b="1" dirty="0" smtClean="0"/>
              <a:t>11A. Discipline &amp; the ‘school code of </a:t>
            </a:r>
          </a:p>
          <a:p>
            <a:r>
              <a:rPr lang="en-US" sz="3200" b="1" dirty="0" smtClean="0"/>
              <a:t>    conduct’</a:t>
            </a:r>
            <a:endParaRPr lang="en-US" sz="2800" dirty="0"/>
          </a:p>
        </p:txBody>
      </p:sp>
    </p:spTree>
    <p:extLst>
      <p:ext uri="{BB962C8B-B14F-4D97-AF65-F5344CB8AC3E}">
        <p14:creationId xmlns:p14="http://schemas.microsoft.com/office/powerpoint/2010/main" val="14990499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8411" y="1600200"/>
            <a:ext cx="7564935" cy="5037710"/>
          </a:xfrm>
        </p:spPr>
        <p:txBody>
          <a:bodyPr>
            <a:noAutofit/>
          </a:bodyPr>
          <a:lstStyle/>
          <a:p>
            <a:r>
              <a:rPr lang="en-US" i="1" dirty="0" smtClean="0"/>
              <a:t>It is always inappropriate for any school staff to deny/delay lunches/snacks from the student with PWS as a consequence/punishment.</a:t>
            </a:r>
            <a:r>
              <a:rPr lang="en-US" dirty="0" smtClean="0"/>
              <a:t> </a:t>
            </a:r>
          </a:p>
          <a:p>
            <a:r>
              <a:rPr lang="en-US" dirty="0" smtClean="0"/>
              <a:t>It is also inappropriate for the student to be disciplined for reacting to a ‘trigger’ situation which could have been prevented through staff training or staff commitment to reading the IEP/PWS information provided. </a:t>
            </a:r>
          </a:p>
          <a:p>
            <a:r>
              <a:rPr lang="en-US" dirty="0" smtClean="0"/>
              <a:t>The lesson that ‘actions have consequences’ is important for students with PWS to learn. It is helpful for parents to state in IEP meetings that their child’s non-preferred behaviors should be addressed. </a:t>
            </a:r>
          </a:p>
          <a:p>
            <a:pPr marL="0" indent="0">
              <a:buNone/>
            </a:pPr>
            <a:endParaRPr lang="en-US" sz="100" dirty="0" smtClean="0"/>
          </a:p>
          <a:p>
            <a:pPr lvl="1">
              <a:buFont typeface="Arial" charset="0"/>
              <a:buChar char="•"/>
            </a:pPr>
            <a:r>
              <a:rPr lang="en-US" dirty="0" smtClean="0"/>
              <a:t>It is also important that behavior expectations, rewards, and consequences are part of the home dynamic as well, so that there is some consistency between home and school in this area. </a:t>
            </a:r>
          </a:p>
        </p:txBody>
      </p:sp>
      <p:sp>
        <p:nvSpPr>
          <p:cNvPr id="4" name="Slide Number Placeholder 3"/>
          <p:cNvSpPr>
            <a:spLocks noGrp="1"/>
          </p:cNvSpPr>
          <p:nvPr>
            <p:ph type="sldNum" sz="quarter" idx="12"/>
          </p:nvPr>
        </p:nvSpPr>
        <p:spPr/>
        <p:txBody>
          <a:bodyPr/>
          <a:lstStyle/>
          <a:p>
            <a:fld id="{82C67E91-9874-418B-902D-835B4BC92AB3}" type="slidenum">
              <a:rPr lang="en-US" smtClean="0"/>
              <a:t>23</a:t>
            </a:fld>
            <a:endParaRPr lang="en-US"/>
          </a:p>
        </p:txBody>
      </p:sp>
      <p:sp>
        <p:nvSpPr>
          <p:cNvPr id="6" name="Title 1"/>
          <p:cNvSpPr txBox="1">
            <a:spLocks/>
          </p:cNvSpPr>
          <p:nvPr/>
        </p:nvSpPr>
        <p:spPr>
          <a:xfrm>
            <a:off x="429126" y="295656"/>
            <a:ext cx="8714874"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sz="3200" b="1" dirty="0" smtClean="0"/>
              <a:t>11B. Discipline &amp; consequences at school</a:t>
            </a:r>
            <a:endParaRPr lang="en-US" sz="2800" dirty="0"/>
          </a:p>
        </p:txBody>
      </p:sp>
    </p:spTree>
    <p:extLst>
      <p:ext uri="{BB962C8B-B14F-4D97-AF65-F5344CB8AC3E}">
        <p14:creationId xmlns:p14="http://schemas.microsoft.com/office/powerpoint/2010/main" val="39175882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6484" y="1676400"/>
            <a:ext cx="7536862" cy="4544248"/>
          </a:xfrm>
        </p:spPr>
        <p:txBody>
          <a:bodyPr>
            <a:noAutofit/>
          </a:bodyPr>
          <a:lstStyle/>
          <a:p>
            <a:r>
              <a:rPr lang="en-US" b="1" i="1" u="sng" dirty="0" smtClean="0"/>
              <a:t>However </a:t>
            </a:r>
            <a:r>
              <a:rPr lang="en-US" dirty="0" smtClean="0"/>
              <a:t>: The consequences of a behavior must:</a:t>
            </a:r>
          </a:p>
          <a:p>
            <a:pPr marL="0" indent="0">
              <a:buNone/>
            </a:pPr>
            <a:endParaRPr lang="en-US" sz="100" dirty="0" smtClean="0"/>
          </a:p>
          <a:p>
            <a:pPr lvl="1">
              <a:buFont typeface="Arial" charset="0"/>
              <a:buChar char="•"/>
            </a:pPr>
            <a:r>
              <a:rPr lang="en-US" dirty="0" smtClean="0"/>
              <a:t>Happen within 24 hours of the behavior.</a:t>
            </a:r>
          </a:p>
          <a:p>
            <a:pPr marL="274320" lvl="1" indent="0">
              <a:buNone/>
            </a:pPr>
            <a:endParaRPr lang="en-US" sz="100" dirty="0" smtClean="0"/>
          </a:p>
          <a:p>
            <a:pPr lvl="1">
              <a:buFont typeface="Arial" charset="0"/>
              <a:buChar char="•"/>
            </a:pPr>
            <a:r>
              <a:rPr lang="en-US" dirty="0" smtClean="0"/>
              <a:t>Be meaningful </a:t>
            </a:r>
            <a:r>
              <a:rPr lang="en-US" i="1" dirty="0" smtClean="0"/>
              <a:t>to the student</a:t>
            </a:r>
            <a:r>
              <a:rPr lang="en-US" dirty="0" smtClean="0"/>
              <a:t>.  Demerits or multiple-day suspensions may not mean much to the student. </a:t>
            </a:r>
          </a:p>
          <a:p>
            <a:pPr marL="274320" lvl="1" indent="0">
              <a:buNone/>
            </a:pPr>
            <a:endParaRPr lang="en-US" sz="100" dirty="0" smtClean="0"/>
          </a:p>
          <a:p>
            <a:pPr lvl="1">
              <a:buFont typeface="Arial" charset="0"/>
              <a:buChar char="•"/>
            </a:pPr>
            <a:r>
              <a:rPr lang="en-US" dirty="0" smtClean="0"/>
              <a:t>Be very simple.</a:t>
            </a:r>
          </a:p>
          <a:p>
            <a:pPr marL="274320" lvl="1" indent="0">
              <a:buNone/>
            </a:pPr>
            <a:endParaRPr lang="en-US" sz="100" dirty="0" smtClean="0"/>
          </a:p>
          <a:p>
            <a:pPr lvl="1">
              <a:buFont typeface="Arial" charset="0"/>
              <a:buChar char="•"/>
            </a:pPr>
            <a:r>
              <a:rPr lang="en-US" dirty="0" smtClean="0"/>
              <a:t>Happen without excessive talking. Students with PWS have trouble with the abstract thought required by reflecting on their behavior. Prolonged focus on non-preferred behaviors may re-escalate a resolved situation.</a:t>
            </a:r>
          </a:p>
          <a:p>
            <a:pPr marL="274320" lvl="1" indent="0">
              <a:buNone/>
            </a:pPr>
            <a:endParaRPr lang="en-US" sz="100" dirty="0" smtClean="0"/>
          </a:p>
          <a:p>
            <a:pPr lvl="1">
              <a:buFont typeface="Arial" charset="0"/>
              <a:buChar char="•"/>
            </a:pPr>
            <a:r>
              <a:rPr lang="en-US" dirty="0" smtClean="0"/>
              <a:t>Be part of a comprehensive behavioral plan. All staff should be referring to the same behavioral plan when addressing behavior issues, so that the rewards/consequences are consistent across all settings and with all staff. </a:t>
            </a:r>
          </a:p>
        </p:txBody>
      </p:sp>
      <p:sp>
        <p:nvSpPr>
          <p:cNvPr id="4" name="Slide Number Placeholder 3"/>
          <p:cNvSpPr>
            <a:spLocks noGrp="1"/>
          </p:cNvSpPr>
          <p:nvPr>
            <p:ph type="sldNum" sz="quarter" idx="12"/>
          </p:nvPr>
        </p:nvSpPr>
        <p:spPr/>
        <p:txBody>
          <a:bodyPr/>
          <a:lstStyle/>
          <a:p>
            <a:fld id="{82C67E91-9874-418B-902D-835B4BC92AB3}" type="slidenum">
              <a:rPr lang="en-US" smtClean="0"/>
              <a:t>24</a:t>
            </a:fld>
            <a:endParaRPr lang="en-US"/>
          </a:p>
        </p:txBody>
      </p:sp>
      <p:sp>
        <p:nvSpPr>
          <p:cNvPr id="6" name="Title 1"/>
          <p:cNvSpPr txBox="1">
            <a:spLocks/>
          </p:cNvSpPr>
          <p:nvPr/>
        </p:nvSpPr>
        <p:spPr>
          <a:xfrm>
            <a:off x="429126" y="295656"/>
            <a:ext cx="8714874"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sz="3200" b="1" dirty="0" smtClean="0"/>
              <a:t>11B. Discipline &amp; consequences at school</a:t>
            </a:r>
            <a:endParaRPr lang="en-US" sz="2800" dirty="0"/>
          </a:p>
        </p:txBody>
      </p:sp>
    </p:spTree>
    <p:extLst>
      <p:ext uri="{BB962C8B-B14F-4D97-AF65-F5344CB8AC3E}">
        <p14:creationId xmlns:p14="http://schemas.microsoft.com/office/powerpoint/2010/main" val="16145223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0976" y="1524000"/>
            <a:ext cx="7532370" cy="5223955"/>
          </a:xfrm>
        </p:spPr>
        <p:txBody>
          <a:bodyPr>
            <a:normAutofit fontScale="77500" lnSpcReduction="20000"/>
          </a:bodyPr>
          <a:lstStyle/>
          <a:p>
            <a:pPr marL="0" indent="0">
              <a:buNone/>
            </a:pPr>
            <a:r>
              <a:rPr lang="en-US" sz="2600" dirty="0" smtClean="0"/>
              <a:t>Possible reasons why behavior issues happen:</a:t>
            </a:r>
          </a:p>
          <a:p>
            <a:endParaRPr lang="en-US" sz="100" dirty="0" smtClean="0"/>
          </a:p>
          <a:p>
            <a:pPr>
              <a:buFont typeface="Arial" charset="0"/>
              <a:buChar char="•"/>
            </a:pPr>
            <a:r>
              <a:rPr lang="en-US" dirty="0" smtClean="0"/>
              <a:t>Placement is not effective/appropriate. </a:t>
            </a:r>
          </a:p>
          <a:p>
            <a:pPr>
              <a:buFont typeface="Arial" charset="0"/>
              <a:buChar char="•"/>
            </a:pPr>
            <a:r>
              <a:rPr lang="en-US" dirty="0" smtClean="0"/>
              <a:t>Constant, generalized anxiety; can be food-related but does not have to be.</a:t>
            </a:r>
          </a:p>
          <a:p>
            <a:pPr>
              <a:buFont typeface="Arial" charset="0"/>
              <a:buChar char="•"/>
            </a:pPr>
            <a:r>
              <a:rPr lang="en-US" dirty="0" smtClean="0"/>
              <a:t>The child’s day is not structured, there is little/no predictability.</a:t>
            </a:r>
          </a:p>
          <a:p>
            <a:pPr>
              <a:buFont typeface="Arial" charset="0"/>
              <a:buChar char="•"/>
            </a:pPr>
            <a:r>
              <a:rPr lang="en-US" dirty="0" smtClean="0"/>
              <a:t>Change in staff.</a:t>
            </a:r>
          </a:p>
          <a:p>
            <a:pPr>
              <a:buFont typeface="Arial" charset="0"/>
              <a:buChar char="•"/>
            </a:pPr>
            <a:r>
              <a:rPr lang="en-US" dirty="0" smtClean="0"/>
              <a:t>Untrained staff.</a:t>
            </a:r>
          </a:p>
          <a:p>
            <a:pPr>
              <a:buFont typeface="Arial" charset="0"/>
              <a:buChar char="•"/>
            </a:pPr>
            <a:r>
              <a:rPr lang="en-US" dirty="0" smtClean="0"/>
              <a:t>Food in the area.</a:t>
            </a:r>
          </a:p>
          <a:p>
            <a:pPr>
              <a:buFont typeface="Arial" charset="0"/>
              <a:buChar char="•"/>
            </a:pPr>
            <a:r>
              <a:rPr lang="en-US" dirty="0" smtClean="0"/>
              <a:t>Highly stimulating, busy environment; too much auditory/visual/verbal input.</a:t>
            </a:r>
          </a:p>
          <a:p>
            <a:pPr>
              <a:buFont typeface="Arial" charset="0"/>
              <a:buChar char="•"/>
            </a:pPr>
            <a:r>
              <a:rPr lang="en-US" dirty="0" smtClean="0"/>
              <a:t>Unrealistic academic expectations; subject is too abstract.</a:t>
            </a:r>
          </a:p>
          <a:p>
            <a:pPr>
              <a:buFont typeface="Arial" charset="0"/>
              <a:buChar char="•"/>
            </a:pPr>
            <a:r>
              <a:rPr lang="en-US" dirty="0" smtClean="0"/>
              <a:t>Student feels rushed.</a:t>
            </a:r>
          </a:p>
          <a:p>
            <a:pPr>
              <a:buFont typeface="Arial" charset="0"/>
              <a:buChar char="•"/>
            </a:pPr>
            <a:r>
              <a:rPr lang="en-US" dirty="0" smtClean="0"/>
              <a:t>School environment in general has become the trigger.</a:t>
            </a:r>
          </a:p>
          <a:p>
            <a:pPr>
              <a:buFont typeface="Arial" charset="0"/>
              <a:buChar char="•"/>
            </a:pPr>
            <a:r>
              <a:rPr lang="en-US" dirty="0" smtClean="0"/>
              <a:t>Student and support staff do not interact well; this can happen even if they’ve had training. </a:t>
            </a:r>
          </a:p>
          <a:p>
            <a:pPr>
              <a:buFont typeface="Arial" charset="0"/>
              <a:buChar char="•"/>
            </a:pPr>
            <a:r>
              <a:rPr lang="en-US" dirty="0" smtClean="0"/>
              <a:t>Student is fatigued, and/or is ill. </a:t>
            </a:r>
          </a:p>
          <a:p>
            <a:pPr>
              <a:buFont typeface="Arial" charset="0"/>
              <a:buChar char="•"/>
            </a:pPr>
            <a:r>
              <a:rPr lang="en-US" dirty="0" smtClean="0"/>
              <a:t>Behavior plan is not consistently implemented.</a:t>
            </a:r>
          </a:p>
          <a:p>
            <a:pPr marL="0" indent="0" algn="r">
              <a:buNone/>
            </a:pPr>
            <a:r>
              <a:rPr lang="en-US" dirty="0">
                <a:solidFill>
                  <a:srgbClr val="C00000"/>
                </a:solidFill>
              </a:rPr>
              <a:t>[2 – 7, </a:t>
            </a:r>
            <a:r>
              <a:rPr lang="en-US" dirty="0" smtClean="0">
                <a:solidFill>
                  <a:srgbClr val="C00000"/>
                </a:solidFill>
              </a:rPr>
              <a:t>14-18]</a:t>
            </a:r>
          </a:p>
          <a:p>
            <a:endParaRPr lang="en-US" dirty="0"/>
          </a:p>
        </p:txBody>
      </p:sp>
      <p:sp>
        <p:nvSpPr>
          <p:cNvPr id="4" name="Slide Number Placeholder 3"/>
          <p:cNvSpPr>
            <a:spLocks noGrp="1"/>
          </p:cNvSpPr>
          <p:nvPr>
            <p:ph type="sldNum" sz="quarter" idx="12"/>
          </p:nvPr>
        </p:nvSpPr>
        <p:spPr/>
        <p:txBody>
          <a:bodyPr/>
          <a:lstStyle/>
          <a:p>
            <a:fld id="{82C67E91-9874-418B-902D-835B4BC92AB3}" type="slidenum">
              <a:rPr lang="en-US" smtClean="0"/>
              <a:t>25</a:t>
            </a:fld>
            <a:endParaRPr lang="en-US"/>
          </a:p>
        </p:txBody>
      </p:sp>
      <p:sp>
        <p:nvSpPr>
          <p:cNvPr id="6" name="Title 1"/>
          <p:cNvSpPr txBox="1">
            <a:spLocks/>
          </p:cNvSpPr>
          <p:nvPr/>
        </p:nvSpPr>
        <p:spPr>
          <a:xfrm>
            <a:off x="429126" y="295656"/>
            <a:ext cx="8714874"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sz="3200" b="1" dirty="0" smtClean="0"/>
              <a:t>12. Behavior issues</a:t>
            </a:r>
            <a:endParaRPr lang="en-US" sz="2800" dirty="0"/>
          </a:p>
        </p:txBody>
      </p:sp>
    </p:spTree>
    <p:extLst>
      <p:ext uri="{BB962C8B-B14F-4D97-AF65-F5344CB8AC3E}">
        <p14:creationId xmlns:p14="http://schemas.microsoft.com/office/powerpoint/2010/main" val="21450028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80110"/>
            <a:ext cx="7873746" cy="5257800"/>
          </a:xfrm>
        </p:spPr>
        <p:txBody>
          <a:bodyPr>
            <a:noAutofit/>
          </a:bodyPr>
          <a:lstStyle/>
          <a:p>
            <a:r>
              <a:rPr lang="en-US" sz="1600" dirty="0" smtClean="0"/>
              <a:t>It is not appropriate or effective for the school to repeatedly send your child home, or suspend him/her, in response to multiple or escalating behavior issues. </a:t>
            </a:r>
          </a:p>
          <a:p>
            <a:pPr marL="0" indent="0">
              <a:buNone/>
            </a:pPr>
            <a:endParaRPr lang="en-US" sz="100" dirty="0" smtClean="0"/>
          </a:p>
          <a:p>
            <a:pPr lvl="1">
              <a:buFont typeface="Arial" charset="0"/>
              <a:buChar char="•"/>
            </a:pPr>
            <a:r>
              <a:rPr lang="en-US" sz="1500" dirty="0" smtClean="0"/>
              <a:t>The behaviors are happening at school, not at home – sending your child home does not resolve the situation. All this is reinforcing is that certain behaviors get your child away from an environment which is stressful for them. </a:t>
            </a:r>
          </a:p>
          <a:p>
            <a:r>
              <a:rPr lang="en-US" sz="1600" dirty="0" smtClean="0"/>
              <a:t>If there have been at least two or more behavior incidents at school, </a:t>
            </a:r>
            <a:r>
              <a:rPr lang="en-US" sz="1600" b="1" i="1" dirty="0" smtClean="0"/>
              <a:t>request </a:t>
            </a:r>
            <a:r>
              <a:rPr lang="en-US" sz="1600" b="1" i="1" u="sng" dirty="0" smtClean="0"/>
              <a:t>in writing to the entire IEP team </a:t>
            </a:r>
            <a:r>
              <a:rPr lang="en-US" sz="1600" dirty="0" smtClean="0"/>
              <a:t>that a Functional Behavior Assessment be initiated as soon as possible.</a:t>
            </a:r>
          </a:p>
          <a:p>
            <a:pPr marL="0" indent="0">
              <a:buNone/>
            </a:pPr>
            <a:endParaRPr lang="en-US" sz="100" dirty="0" smtClean="0"/>
          </a:p>
          <a:p>
            <a:pPr lvl="1">
              <a:buFont typeface="Arial" charset="0"/>
              <a:buChar char="•"/>
            </a:pPr>
            <a:r>
              <a:rPr lang="en-US" sz="1500" dirty="0" smtClean="0"/>
              <a:t>A FBA is a formal gathering of behavior data – what behaviors are happening, when and where, what happens with the student afterwards – to determine what your child’s ‘trigger’ situations are at school. The FBA should be done by an objective staff person (school psychologist) who is not directly involved in the child’s daily education. </a:t>
            </a:r>
          </a:p>
          <a:p>
            <a:pPr lvl="1">
              <a:buFont typeface="Arial" charset="0"/>
              <a:buChar char="•"/>
            </a:pPr>
            <a:r>
              <a:rPr lang="en-US" sz="1500" dirty="0" smtClean="0"/>
              <a:t>Once this data is compiled, the entire IEP team meets to discuss the data and figure out what the ‘function’ of your child’s behaviors is – what the child gains or avoids through the behaviors.</a:t>
            </a:r>
          </a:p>
          <a:p>
            <a:pPr lvl="1">
              <a:buFont typeface="Arial" charset="0"/>
              <a:buChar char="•"/>
            </a:pPr>
            <a:r>
              <a:rPr lang="en-US" sz="1500" dirty="0" smtClean="0"/>
              <a:t>The next step is to create a Positive Behavioral Intervention Plan. This plan should be understood by all staff, and consistently implemented so that your child’s positive behaviors are encouraged and rewarded the same way, and non-preferred behaviors are addressed the same way with the same consequences by all staff. </a:t>
            </a:r>
            <a:endParaRPr lang="en-US" sz="1500" dirty="0"/>
          </a:p>
        </p:txBody>
      </p:sp>
      <p:sp>
        <p:nvSpPr>
          <p:cNvPr id="4" name="Slide Number Placeholder 3"/>
          <p:cNvSpPr>
            <a:spLocks noGrp="1"/>
          </p:cNvSpPr>
          <p:nvPr>
            <p:ph type="sldNum" sz="quarter" idx="12"/>
          </p:nvPr>
        </p:nvSpPr>
        <p:spPr/>
        <p:txBody>
          <a:bodyPr/>
          <a:lstStyle/>
          <a:p>
            <a:fld id="{82C67E91-9874-418B-902D-835B4BC92AB3}" type="slidenum">
              <a:rPr lang="en-US" smtClean="0"/>
              <a:t>26</a:t>
            </a:fld>
            <a:endParaRPr lang="en-US"/>
          </a:p>
        </p:txBody>
      </p:sp>
      <p:sp>
        <p:nvSpPr>
          <p:cNvPr id="6" name="Title 1"/>
          <p:cNvSpPr txBox="1">
            <a:spLocks/>
          </p:cNvSpPr>
          <p:nvPr/>
        </p:nvSpPr>
        <p:spPr>
          <a:xfrm>
            <a:off x="429126" y="295656"/>
            <a:ext cx="8714874"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sz="3200" b="1" dirty="0" smtClean="0"/>
              <a:t>12. Behavior issues</a:t>
            </a:r>
            <a:endParaRPr lang="en-US" sz="2800" dirty="0"/>
          </a:p>
        </p:txBody>
      </p:sp>
    </p:spTree>
    <p:extLst>
      <p:ext uri="{BB962C8B-B14F-4D97-AF65-F5344CB8AC3E}">
        <p14:creationId xmlns:p14="http://schemas.microsoft.com/office/powerpoint/2010/main" val="8997385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0946" y="1456310"/>
            <a:ext cx="7975854" cy="5181600"/>
          </a:xfrm>
        </p:spPr>
        <p:txBody>
          <a:bodyPr>
            <a:normAutofit fontScale="25000" lnSpcReduction="20000"/>
          </a:bodyPr>
          <a:lstStyle/>
          <a:p>
            <a:r>
              <a:rPr lang="en-US" sz="7200" dirty="0" smtClean="0"/>
              <a:t>Transportation is considered a “related service” on an IEP. Your child’s need for appropriate, safe transportation should be reviewed at every annual IEP meeting. </a:t>
            </a:r>
          </a:p>
          <a:p>
            <a:r>
              <a:rPr lang="en-US" sz="7200" dirty="0" smtClean="0"/>
              <a:t>This covers both transportation to/home from school, and transportation for field trips or other school activities.</a:t>
            </a:r>
            <a:endParaRPr lang="en-US" sz="400" dirty="0" smtClean="0"/>
          </a:p>
          <a:p>
            <a:pPr lvl="1">
              <a:buFont typeface="Arial" charset="0"/>
              <a:buChar char="•"/>
            </a:pPr>
            <a:r>
              <a:rPr lang="en-US" sz="6400" dirty="0" smtClean="0"/>
              <a:t>Parents</a:t>
            </a:r>
            <a:r>
              <a:rPr lang="en-US" sz="6400" dirty="0"/>
              <a:t>: </a:t>
            </a:r>
            <a:r>
              <a:rPr lang="en-US" sz="6400" i="1" dirty="0"/>
              <a:t>It is not appropriate for the school to say that your child cannot attend a field trip ‘unless you (the parent) attend’. </a:t>
            </a:r>
            <a:r>
              <a:rPr lang="en-US" sz="6400" dirty="0"/>
              <a:t>You </a:t>
            </a:r>
            <a:r>
              <a:rPr lang="en-US" sz="6400" i="1" dirty="0"/>
              <a:t>can </a:t>
            </a:r>
            <a:r>
              <a:rPr lang="en-US" sz="6400" dirty="0"/>
              <a:t>go on the field trip as your child’s aide if you want to, but the school should not </a:t>
            </a:r>
            <a:r>
              <a:rPr lang="en-US" sz="6400" i="1" dirty="0"/>
              <a:t>assume</a:t>
            </a:r>
            <a:r>
              <a:rPr lang="en-US" sz="6400" dirty="0"/>
              <a:t> that or say that your child cannot go unless you go. </a:t>
            </a:r>
            <a:endParaRPr lang="en-US" sz="6400" dirty="0" smtClean="0"/>
          </a:p>
          <a:p>
            <a:r>
              <a:rPr lang="en-US" sz="7200" dirty="0" smtClean="0"/>
              <a:t>If your child receives 1:1 support during the school day, that support is also needed on school transportation at all times, for these possible reasons:</a:t>
            </a:r>
          </a:p>
          <a:p>
            <a:pPr lvl="1">
              <a:buFont typeface="Arial" charset="0"/>
              <a:buChar char="•"/>
            </a:pPr>
            <a:r>
              <a:rPr lang="en-US" sz="6400" dirty="0" smtClean="0"/>
              <a:t>Food security</a:t>
            </a:r>
          </a:p>
          <a:p>
            <a:pPr lvl="1">
              <a:buFont typeface="Arial" charset="0"/>
              <a:buChar char="•"/>
            </a:pPr>
            <a:r>
              <a:rPr lang="en-US" sz="6400" dirty="0" smtClean="0"/>
              <a:t>Physical safety if your child might exit the bus unexpectedly</a:t>
            </a:r>
          </a:p>
          <a:p>
            <a:pPr lvl="1">
              <a:buFont typeface="Arial" charset="0"/>
              <a:buChar char="•"/>
            </a:pPr>
            <a:r>
              <a:rPr lang="en-US" sz="6400" dirty="0" smtClean="0"/>
              <a:t>Physical safety while on field trips if your child might wander</a:t>
            </a:r>
          </a:p>
          <a:p>
            <a:pPr lvl="1">
              <a:buFont typeface="Arial" charset="0"/>
              <a:buChar char="•"/>
            </a:pPr>
            <a:r>
              <a:rPr lang="en-US" sz="6400" dirty="0" smtClean="0"/>
              <a:t>To prevent mistreatment </a:t>
            </a:r>
          </a:p>
          <a:p>
            <a:pPr lvl="1">
              <a:buFont typeface="Arial" charset="0"/>
              <a:buChar char="•"/>
            </a:pPr>
            <a:r>
              <a:rPr lang="en-US" sz="6400" dirty="0" smtClean="0"/>
              <a:t>To encourage positive behaviors and social skills</a:t>
            </a:r>
            <a:endParaRPr lang="en-US" sz="6400" dirty="0"/>
          </a:p>
          <a:p>
            <a:r>
              <a:rPr lang="en-US" sz="7200" dirty="0" smtClean="0"/>
              <a:t>Training for transportation staff is important:</a:t>
            </a:r>
          </a:p>
          <a:p>
            <a:pPr lvl="1">
              <a:buFont typeface="Arial" charset="0"/>
              <a:buChar char="•"/>
            </a:pPr>
            <a:r>
              <a:rPr lang="en-US" sz="6400" dirty="0" smtClean="0"/>
              <a:t>Request that there be no eating on school transportation; this includes the driver, all students, and any other adults on the vehicle.</a:t>
            </a:r>
          </a:p>
          <a:p>
            <a:pPr lvl="1">
              <a:buFont typeface="Arial" charset="0"/>
              <a:buChar char="•"/>
            </a:pPr>
            <a:r>
              <a:rPr lang="en-US" sz="6400" dirty="0" smtClean="0"/>
              <a:t>Request that there be no food handed out to the students on the vehicle, </a:t>
            </a:r>
            <a:r>
              <a:rPr lang="en-US" sz="6400" dirty="0" err="1" smtClean="0"/>
              <a:t>ie</a:t>
            </a:r>
            <a:r>
              <a:rPr lang="en-US" sz="6400" dirty="0" smtClean="0"/>
              <a:t> holiday or birthday treats etc. </a:t>
            </a:r>
          </a:p>
          <a:p>
            <a:pPr marL="274320" lvl="1" indent="0" algn="r">
              <a:buNone/>
            </a:pPr>
            <a:r>
              <a:rPr lang="en-US" sz="6000" dirty="0">
                <a:solidFill>
                  <a:srgbClr val="C00000"/>
                </a:solidFill>
              </a:rPr>
              <a:t>[2- 5, 7-9, 12] </a:t>
            </a:r>
            <a:r>
              <a:rPr lang="en-US" sz="800" dirty="0"/>
              <a:t>:</a:t>
            </a:r>
          </a:p>
          <a:p>
            <a:pPr marL="274320" lvl="1" indent="0">
              <a:buNone/>
            </a:pPr>
            <a:endParaRPr lang="en-US" sz="5600" dirty="0" smtClean="0"/>
          </a:p>
        </p:txBody>
      </p:sp>
      <p:sp>
        <p:nvSpPr>
          <p:cNvPr id="4" name="Slide Number Placeholder 3"/>
          <p:cNvSpPr>
            <a:spLocks noGrp="1"/>
          </p:cNvSpPr>
          <p:nvPr>
            <p:ph type="sldNum" sz="quarter" idx="12"/>
          </p:nvPr>
        </p:nvSpPr>
        <p:spPr/>
        <p:txBody>
          <a:bodyPr/>
          <a:lstStyle/>
          <a:p>
            <a:fld id="{82C67E91-9874-418B-902D-835B4BC92AB3}" type="slidenum">
              <a:rPr lang="en-US" smtClean="0"/>
              <a:t>27</a:t>
            </a:fld>
            <a:endParaRPr lang="en-US"/>
          </a:p>
        </p:txBody>
      </p:sp>
      <p:sp>
        <p:nvSpPr>
          <p:cNvPr id="6" name="Title 1"/>
          <p:cNvSpPr txBox="1">
            <a:spLocks/>
          </p:cNvSpPr>
          <p:nvPr/>
        </p:nvSpPr>
        <p:spPr>
          <a:xfrm>
            <a:off x="429126" y="295656"/>
            <a:ext cx="8714874"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sz="3200" b="1" dirty="0" smtClean="0"/>
              <a:t>13. transportation</a:t>
            </a:r>
            <a:endParaRPr lang="en-US" sz="2800" dirty="0"/>
          </a:p>
        </p:txBody>
      </p:sp>
    </p:spTree>
    <p:extLst>
      <p:ext uri="{BB962C8B-B14F-4D97-AF65-F5344CB8AC3E}">
        <p14:creationId xmlns:p14="http://schemas.microsoft.com/office/powerpoint/2010/main" val="40926282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600200"/>
            <a:ext cx="7568946" cy="4419600"/>
          </a:xfrm>
        </p:spPr>
        <p:txBody>
          <a:bodyPr>
            <a:normAutofit fontScale="40000" lnSpcReduction="20000"/>
          </a:bodyPr>
          <a:lstStyle/>
          <a:p>
            <a:pPr marL="0" indent="0">
              <a:buNone/>
            </a:pPr>
            <a:r>
              <a:rPr lang="en-US" sz="5500" dirty="0" smtClean="0"/>
              <a:t>Not every child with PWS will experience these issues, or may have mild/moderate challenges in these areas. </a:t>
            </a:r>
          </a:p>
          <a:p>
            <a:pPr marL="0" indent="0">
              <a:buNone/>
            </a:pPr>
            <a:endParaRPr lang="en-US" sz="300" dirty="0" smtClean="0"/>
          </a:p>
          <a:p>
            <a:pPr>
              <a:buFont typeface="Arial" charset="0"/>
              <a:buChar char="•"/>
            </a:pPr>
            <a:r>
              <a:rPr lang="en-US" sz="5000" b="1" dirty="0" smtClean="0"/>
              <a:t>Altered pain threshold</a:t>
            </a:r>
            <a:r>
              <a:rPr lang="en-US" sz="5000" dirty="0" smtClean="0"/>
              <a:t>: Tendency for a high tolerance for pain; pain may be less than normal/non-existent even for extreme injuries or extreme illness (i.e. no throat pain/ear pain for illness or infection). Injuries should be iced, and parent should monitor closely and consider an x-ray.</a:t>
            </a:r>
          </a:p>
          <a:p>
            <a:pPr marL="0" indent="0">
              <a:buNone/>
            </a:pPr>
            <a:endParaRPr lang="en-US" sz="300" dirty="0" smtClean="0"/>
          </a:p>
          <a:p>
            <a:pPr>
              <a:buFont typeface="Arial" charset="0"/>
              <a:buChar char="•"/>
            </a:pPr>
            <a:r>
              <a:rPr lang="en-US" sz="5000" b="1" dirty="0" smtClean="0"/>
              <a:t>Altered temperature regulation</a:t>
            </a:r>
            <a:r>
              <a:rPr lang="en-US" sz="5000" dirty="0" smtClean="0"/>
              <a:t>: Individual does not feel heat or cold accurately, thus must be monitored for heat exhaustion or hypothermia. Individual also does not exhibit common 98.6 F body temperature, and thus his/her temperature is not a reliable indicator of illness.</a:t>
            </a:r>
          </a:p>
          <a:p>
            <a:pPr marL="0" indent="0">
              <a:lnSpc>
                <a:spcPct val="120000"/>
              </a:lnSpc>
              <a:buNone/>
            </a:pPr>
            <a:endParaRPr lang="en-US" sz="6400" dirty="0" smtClean="0"/>
          </a:p>
          <a:p>
            <a:r>
              <a:rPr lang="en-US" dirty="0" smtClean="0"/>
              <a:t>\</a:t>
            </a:r>
          </a:p>
          <a:p>
            <a:pPr marL="0" indent="0">
              <a:buNone/>
            </a:pPr>
            <a:endParaRPr lang="en-US" dirty="0"/>
          </a:p>
        </p:txBody>
      </p:sp>
      <p:sp>
        <p:nvSpPr>
          <p:cNvPr id="4" name="Slide Number Placeholder 3"/>
          <p:cNvSpPr>
            <a:spLocks noGrp="1"/>
          </p:cNvSpPr>
          <p:nvPr>
            <p:ph type="sldNum" sz="quarter" idx="12"/>
          </p:nvPr>
        </p:nvSpPr>
        <p:spPr/>
        <p:txBody>
          <a:bodyPr/>
          <a:lstStyle/>
          <a:p>
            <a:fld id="{82C67E91-9874-418B-902D-835B4BC92AB3}" type="slidenum">
              <a:rPr lang="en-US" smtClean="0"/>
              <a:t>28</a:t>
            </a:fld>
            <a:endParaRPr lang="en-US"/>
          </a:p>
        </p:txBody>
      </p:sp>
      <p:sp>
        <p:nvSpPr>
          <p:cNvPr id="7" name="Title 1"/>
          <p:cNvSpPr txBox="1">
            <a:spLocks/>
          </p:cNvSpPr>
          <p:nvPr/>
        </p:nvSpPr>
        <p:spPr>
          <a:xfrm>
            <a:off x="429126" y="295656"/>
            <a:ext cx="8714874"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sz="3200" b="1" dirty="0" smtClean="0"/>
              <a:t>14A. General health concerns</a:t>
            </a:r>
            <a:endParaRPr lang="en-US" sz="2800" dirty="0"/>
          </a:p>
        </p:txBody>
      </p:sp>
    </p:spTree>
    <p:extLst>
      <p:ext uri="{BB962C8B-B14F-4D97-AF65-F5344CB8AC3E}">
        <p14:creationId xmlns:p14="http://schemas.microsoft.com/office/powerpoint/2010/main" val="37860809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3806" y="1654747"/>
            <a:ext cx="7749540" cy="4800600"/>
          </a:xfrm>
        </p:spPr>
        <p:txBody>
          <a:bodyPr>
            <a:normAutofit/>
          </a:bodyPr>
          <a:lstStyle/>
          <a:p>
            <a:r>
              <a:rPr lang="en-US" b="1" dirty="0" smtClean="0"/>
              <a:t>Increased food drive, food-seeking</a:t>
            </a:r>
            <a:r>
              <a:rPr lang="en-US" dirty="0" smtClean="0"/>
              <a:t>: This must be assumed to be constant, or a constant possibility, for every individual in every setting. ALL FOOD must be put away out of sight and locked up, especially in the school environment. </a:t>
            </a:r>
            <a:r>
              <a:rPr lang="en-US" i="1" dirty="0"/>
              <a:t>Students should never be reprimanded or disciplined for food episodes; they are responding to their brain’s starvation message and their search for food is a basic instinct. </a:t>
            </a:r>
            <a:endParaRPr lang="en-US" i="1" dirty="0" smtClean="0"/>
          </a:p>
          <a:p>
            <a:pPr marL="0" indent="0">
              <a:buNone/>
            </a:pPr>
            <a:endParaRPr lang="en-US" sz="100" dirty="0" smtClean="0"/>
          </a:p>
          <a:p>
            <a:r>
              <a:rPr lang="en-US" b="1" dirty="0" smtClean="0"/>
              <a:t>Lowered metabolism: </a:t>
            </a:r>
            <a:r>
              <a:rPr lang="en-US" dirty="0" smtClean="0"/>
              <a:t>The metabolism in individuals with PWS works at half the rate, which means the individual gains weight twice as fast, thus there is a need for strict food supervision and food security. Calories are counted by the parent and there is no option for random treats or snacks at school. </a:t>
            </a:r>
          </a:p>
          <a:p>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82C67E91-9874-418B-902D-835B4BC92AB3}" type="slidenum">
              <a:rPr lang="en-US" smtClean="0"/>
              <a:t>29</a:t>
            </a:fld>
            <a:endParaRPr lang="en-US"/>
          </a:p>
        </p:txBody>
      </p:sp>
      <p:sp>
        <p:nvSpPr>
          <p:cNvPr id="6" name="Title 1"/>
          <p:cNvSpPr txBox="1">
            <a:spLocks/>
          </p:cNvSpPr>
          <p:nvPr/>
        </p:nvSpPr>
        <p:spPr>
          <a:xfrm>
            <a:off x="429126" y="295656"/>
            <a:ext cx="8714874"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sz="3200" b="1" dirty="0" smtClean="0"/>
              <a:t>14A. General health concerns</a:t>
            </a:r>
            <a:endParaRPr lang="en-US" sz="2800" dirty="0"/>
          </a:p>
        </p:txBody>
      </p:sp>
    </p:spTree>
    <p:extLst>
      <p:ext uri="{BB962C8B-B14F-4D97-AF65-F5344CB8AC3E}">
        <p14:creationId xmlns:p14="http://schemas.microsoft.com/office/powerpoint/2010/main" val="8789537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061892"/>
            <a:ext cx="6858000" cy="4114800"/>
          </a:xfrm>
        </p:spPr>
        <p:txBody>
          <a:bodyPr>
            <a:noAutofit/>
          </a:bodyPr>
          <a:lstStyle/>
          <a:p>
            <a:pPr marL="457200" indent="-457200">
              <a:buFont typeface="+mj-lt"/>
              <a:buAutoNum type="arabicPeriod" startAt="9"/>
            </a:pPr>
            <a:r>
              <a:rPr lang="en-US" dirty="0" smtClean="0"/>
              <a:t>Supervision</a:t>
            </a:r>
          </a:p>
          <a:p>
            <a:pPr marL="457200" indent="-457200">
              <a:buFont typeface="+mj-lt"/>
              <a:buAutoNum type="arabicPeriod" startAt="10"/>
            </a:pPr>
            <a:r>
              <a:rPr lang="en-US" dirty="0" smtClean="0"/>
              <a:t>Substitutes and staff changes</a:t>
            </a:r>
          </a:p>
          <a:p>
            <a:pPr marL="457200" indent="-457200">
              <a:buFont typeface="+mj-lt"/>
              <a:buAutoNum type="arabicPeriod" startAt="10"/>
            </a:pPr>
            <a:r>
              <a:rPr lang="en-US" dirty="0" smtClean="0"/>
              <a:t>Discipline and the School Code of Conduct</a:t>
            </a:r>
          </a:p>
          <a:p>
            <a:pPr marL="457200" indent="-457200">
              <a:buFont typeface="+mj-lt"/>
              <a:buAutoNum type="arabicPeriod" startAt="10"/>
            </a:pPr>
            <a:r>
              <a:rPr lang="en-US" dirty="0" smtClean="0"/>
              <a:t>Behavior issues</a:t>
            </a:r>
          </a:p>
          <a:p>
            <a:pPr marL="457200" indent="-457200">
              <a:buFont typeface="+mj-lt"/>
              <a:buAutoNum type="arabicPeriod" startAt="10"/>
            </a:pPr>
            <a:r>
              <a:rPr lang="en-US" dirty="0" smtClean="0"/>
              <a:t>Transportation</a:t>
            </a:r>
            <a:endParaRPr lang="en-US" dirty="0"/>
          </a:p>
          <a:p>
            <a:pPr marL="457200" indent="-457200">
              <a:buFont typeface="+mj-lt"/>
              <a:buAutoNum type="arabicPeriod" startAt="10"/>
            </a:pPr>
            <a:r>
              <a:rPr lang="en-US" dirty="0" smtClean="0"/>
              <a:t>General health issues</a:t>
            </a:r>
          </a:p>
          <a:p>
            <a:pPr marL="457200" indent="-457200">
              <a:buFont typeface="+mj-lt"/>
              <a:buAutoNum type="arabicPeriod" startAt="10"/>
            </a:pPr>
            <a:r>
              <a:rPr lang="en-US" dirty="0" smtClean="0"/>
              <a:t>Purpose of school</a:t>
            </a:r>
          </a:p>
          <a:p>
            <a:pPr marL="457200" indent="-457200">
              <a:buFont typeface="+mj-lt"/>
              <a:buAutoNum type="arabicPeriod" startAt="10"/>
            </a:pPr>
            <a:r>
              <a:rPr lang="en-US" dirty="0" smtClean="0"/>
              <a:t>Instructional needs, curriculum adjustments</a:t>
            </a:r>
          </a:p>
          <a:p>
            <a:pPr marL="457200" indent="-457200">
              <a:buFont typeface="+mj-lt"/>
              <a:buAutoNum type="arabicPeriod" startAt="10"/>
            </a:pPr>
            <a:r>
              <a:rPr lang="en-US" dirty="0" smtClean="0"/>
              <a:t>Placement choices</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82C67E91-9874-418B-902D-835B4BC92AB3}" type="slidenum">
              <a:rPr lang="en-US" smtClean="0"/>
              <a:t>3</a:t>
            </a:fld>
            <a:endParaRPr lang="en-US"/>
          </a:p>
        </p:txBody>
      </p:sp>
      <p:sp>
        <p:nvSpPr>
          <p:cNvPr id="6" name="Title 1"/>
          <p:cNvSpPr txBox="1">
            <a:spLocks/>
          </p:cNvSpPr>
          <p:nvPr/>
        </p:nvSpPr>
        <p:spPr>
          <a:xfrm>
            <a:off x="685800" y="484632"/>
            <a:ext cx="8153400"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sz="3200" b="1" smtClean="0"/>
              <a:t>PWS in the School Setting: Basic Issues</a:t>
            </a:r>
            <a:r>
              <a:rPr lang="en-US" sz="2800" smtClean="0"/>
              <a:t/>
            </a:r>
            <a:br>
              <a:rPr lang="en-US" sz="2800" smtClean="0"/>
            </a:br>
            <a:r>
              <a:rPr lang="en-US" sz="1600" smtClean="0"/>
              <a:t>[Not in order of importance]</a:t>
            </a:r>
            <a:endParaRPr lang="en-US" sz="2800" dirty="0"/>
          </a:p>
        </p:txBody>
      </p:sp>
    </p:spTree>
    <p:extLst>
      <p:ext uri="{BB962C8B-B14F-4D97-AF65-F5344CB8AC3E}">
        <p14:creationId xmlns:p14="http://schemas.microsoft.com/office/powerpoint/2010/main" val="7680338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3806" y="1600200"/>
            <a:ext cx="7749540" cy="5037710"/>
          </a:xfrm>
        </p:spPr>
        <p:txBody>
          <a:bodyPr>
            <a:noAutofit/>
          </a:bodyPr>
          <a:lstStyle/>
          <a:p>
            <a:r>
              <a:rPr lang="en-US" sz="1700" b="1" dirty="0" smtClean="0"/>
              <a:t>Osteoporosis: </a:t>
            </a:r>
            <a:r>
              <a:rPr lang="en-US" sz="1700" dirty="0" smtClean="0"/>
              <a:t>This is an issue because of hormone abnormalities and dietary restrictions. There is an increased chance of breaks/fractures, which are also affected by the high pain tolerance. Injuries should be assessed with an x-ray.</a:t>
            </a:r>
          </a:p>
          <a:p>
            <a:r>
              <a:rPr lang="en-US" sz="1700" b="1" dirty="0" smtClean="0"/>
              <a:t>Daytime sleepiness: </a:t>
            </a:r>
            <a:r>
              <a:rPr lang="en-US" sz="1700" dirty="0" smtClean="0"/>
              <a:t>Individual may have sleep apnea, which will affect their sleep levels. Generalized fatigue is also common. A </a:t>
            </a:r>
            <a:r>
              <a:rPr lang="en-US" sz="1700" i="1" dirty="0" smtClean="0"/>
              <a:t>short </a:t>
            </a:r>
            <a:r>
              <a:rPr lang="en-US" sz="1700" dirty="0" smtClean="0"/>
              <a:t>(20-30 minute) rest period can be scheduled into the school day. Fatigue will affect the student’s ability to concentrate, and also their coping skills in stressful situations. </a:t>
            </a:r>
          </a:p>
          <a:p>
            <a:r>
              <a:rPr lang="en-US" sz="1700" b="1" dirty="0" smtClean="0"/>
              <a:t>Strabismus: </a:t>
            </a:r>
            <a:r>
              <a:rPr lang="en-US" sz="1700" dirty="0" smtClean="0"/>
              <a:t>This occurs because of low muscle tone in the eye muscle. Student may wear glasses or have a patch to wear. </a:t>
            </a:r>
          </a:p>
          <a:p>
            <a:r>
              <a:rPr lang="en-US" sz="1700" b="1" dirty="0" smtClean="0"/>
              <a:t>Skin Picking, bruising: </a:t>
            </a:r>
            <a:r>
              <a:rPr lang="en-US" sz="1700" dirty="0" smtClean="0"/>
              <a:t>Skin picking is more likely to happen when student is bored and/or under stress. They should be kept busy and given fidgets or projects to keep hands busy, and taught self-care of wounds if possible.  Student can also earn (non-food) rewards for healed areas or time spent keeping hands busy with preferred activities. Individuals with PWS also bruise very easily, even with very slight pressure. </a:t>
            </a:r>
            <a:endParaRPr lang="en-US" sz="1700" b="1" dirty="0"/>
          </a:p>
        </p:txBody>
      </p:sp>
      <p:sp>
        <p:nvSpPr>
          <p:cNvPr id="4" name="Slide Number Placeholder 3"/>
          <p:cNvSpPr>
            <a:spLocks noGrp="1"/>
          </p:cNvSpPr>
          <p:nvPr>
            <p:ph type="sldNum" sz="quarter" idx="12"/>
          </p:nvPr>
        </p:nvSpPr>
        <p:spPr/>
        <p:txBody>
          <a:bodyPr/>
          <a:lstStyle/>
          <a:p>
            <a:fld id="{82C67E91-9874-418B-902D-835B4BC92AB3}" type="slidenum">
              <a:rPr lang="en-US" smtClean="0"/>
              <a:t>30</a:t>
            </a:fld>
            <a:endParaRPr lang="en-US"/>
          </a:p>
        </p:txBody>
      </p:sp>
      <p:sp>
        <p:nvSpPr>
          <p:cNvPr id="6" name="Title 1"/>
          <p:cNvSpPr txBox="1">
            <a:spLocks/>
          </p:cNvSpPr>
          <p:nvPr/>
        </p:nvSpPr>
        <p:spPr>
          <a:xfrm>
            <a:off x="429126" y="295656"/>
            <a:ext cx="8714874"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sz="3200" b="1" dirty="0" smtClean="0"/>
              <a:t>14b. General health concerns</a:t>
            </a:r>
            <a:endParaRPr lang="en-US" sz="2800" dirty="0"/>
          </a:p>
        </p:txBody>
      </p:sp>
    </p:spTree>
    <p:extLst>
      <p:ext uri="{BB962C8B-B14F-4D97-AF65-F5344CB8AC3E}">
        <p14:creationId xmlns:p14="http://schemas.microsoft.com/office/powerpoint/2010/main" val="41655159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9126" y="1371600"/>
            <a:ext cx="8229600" cy="4800600"/>
          </a:xfrm>
        </p:spPr>
        <p:txBody>
          <a:bodyPr>
            <a:noAutofit/>
          </a:bodyPr>
          <a:lstStyle/>
          <a:p>
            <a:r>
              <a:rPr lang="en-US" sz="1300" b="1" dirty="0" smtClean="0"/>
              <a:t>Behavior, emotional issues: </a:t>
            </a:r>
            <a:r>
              <a:rPr lang="en-US" sz="1300" dirty="0" smtClean="0"/>
              <a:t>Partly because of the dysfunction of the hypothalamus, individuals with PWS have a difficult time controlling their emotions and responding appropriately to stress or frustration. Students should have an IEP goal which addresses practicing coping skills to use in response to a basic set of stressors (i.e. “when I feel angry about something, I can ____, or ____, or ____). </a:t>
            </a:r>
          </a:p>
          <a:p>
            <a:r>
              <a:rPr lang="en-US" sz="1300" b="1" dirty="0" smtClean="0"/>
              <a:t>Stomach/gastrointestinal issues: </a:t>
            </a:r>
            <a:r>
              <a:rPr lang="en-US" sz="1300" dirty="0" smtClean="0"/>
              <a:t>If a student with PWS vomits during the school day, school staff should contact the parent immediately; vomiting in a child with PWS can be an indicator that  a) the student is ill, b) there is an intestinal blockage and/or extreme constipation, or c) the student has accessed and eaten a large amount of food. If the student is not feeling well, school nurse should assess his/her stomach; if it is bloated and firm, there is a possibility of issues “b” or “c” and parent should be called immediately. </a:t>
            </a:r>
            <a:r>
              <a:rPr lang="en-US" sz="1300" i="1" dirty="0" smtClean="0"/>
              <a:t>Students should never be reprimanded or disciplined for food episodes; they are responding to their brain’s starvation message and their search for food is a basic instinct. </a:t>
            </a:r>
            <a:endParaRPr lang="en-US" sz="1300" dirty="0" smtClean="0"/>
          </a:p>
          <a:p>
            <a:r>
              <a:rPr lang="en-US" sz="1300" b="1" dirty="0" smtClean="0"/>
              <a:t>Increased sensitivity to medications: </a:t>
            </a:r>
            <a:r>
              <a:rPr lang="en-US" sz="1300" dirty="0" smtClean="0"/>
              <a:t>If the student is taking medication of any kind, parents and school staff should be alert to any side effects. Individuals with PWS generally do not metabolize medications in a typical way, and side effects may be prolonged, increased, or decreased more than normal. </a:t>
            </a:r>
          </a:p>
          <a:p>
            <a:r>
              <a:rPr lang="en-US" sz="1300" b="1" dirty="0" smtClean="0"/>
              <a:t>Scoliosis, casting/bracing: </a:t>
            </a:r>
            <a:r>
              <a:rPr lang="en-US" sz="1300" dirty="0" smtClean="0"/>
              <a:t>Many individuals with PWS have scoliosis; this may progress to a curve which requires the student to be in a torso cast for many months, or to wear a brace for part of the day. This will affect the student’s ability to move around in the school environment, as well as affect the level of assistance needed in the bathroom. </a:t>
            </a:r>
          </a:p>
          <a:p>
            <a:r>
              <a:rPr lang="en-US" sz="1300" b="1" dirty="0" smtClean="0"/>
              <a:t>Dental issues, dry mouth: </a:t>
            </a:r>
            <a:r>
              <a:rPr lang="en-US" sz="1300" dirty="0" smtClean="0"/>
              <a:t>PWS affects the ability to produce adequate saliva, which then causes the individual to often have a dry mouth and dental issues. If requested by the parent, the school staff should encourage the student to take sips of a preferred drink during the school day, keep lips moisturized to prevent picking, and to use wipes to keep the corners of the mouth from becoming crusty. </a:t>
            </a:r>
            <a:endParaRPr lang="en-US" sz="1300" b="1" dirty="0"/>
          </a:p>
        </p:txBody>
      </p:sp>
      <p:sp>
        <p:nvSpPr>
          <p:cNvPr id="4" name="Slide Number Placeholder 3"/>
          <p:cNvSpPr>
            <a:spLocks noGrp="1"/>
          </p:cNvSpPr>
          <p:nvPr>
            <p:ph type="sldNum" sz="quarter" idx="12"/>
          </p:nvPr>
        </p:nvSpPr>
        <p:spPr/>
        <p:txBody>
          <a:bodyPr/>
          <a:lstStyle/>
          <a:p>
            <a:fld id="{82C67E91-9874-418B-902D-835B4BC92AB3}" type="slidenum">
              <a:rPr lang="en-US" smtClean="0"/>
              <a:t>31</a:t>
            </a:fld>
            <a:endParaRPr lang="en-US"/>
          </a:p>
        </p:txBody>
      </p:sp>
      <p:sp>
        <p:nvSpPr>
          <p:cNvPr id="6" name="Title 1"/>
          <p:cNvSpPr txBox="1">
            <a:spLocks/>
          </p:cNvSpPr>
          <p:nvPr/>
        </p:nvSpPr>
        <p:spPr>
          <a:xfrm>
            <a:off x="429126" y="152400"/>
            <a:ext cx="8714874"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sz="3200" b="1" dirty="0" smtClean="0"/>
              <a:t>14b. General health concerns</a:t>
            </a:r>
            <a:endParaRPr lang="en-US" sz="2800" dirty="0"/>
          </a:p>
        </p:txBody>
      </p:sp>
    </p:spTree>
    <p:extLst>
      <p:ext uri="{BB962C8B-B14F-4D97-AF65-F5344CB8AC3E}">
        <p14:creationId xmlns:p14="http://schemas.microsoft.com/office/powerpoint/2010/main" val="2848697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9126" y="1189037"/>
            <a:ext cx="8229600" cy="5266310"/>
          </a:xfrm>
        </p:spPr>
        <p:txBody>
          <a:bodyPr>
            <a:noAutofit/>
          </a:bodyPr>
          <a:lstStyle/>
          <a:p>
            <a:pPr marL="0" indent="0">
              <a:buNone/>
            </a:pPr>
            <a:r>
              <a:rPr lang="en-US" sz="1800" dirty="0" smtClean="0"/>
              <a:t>All of these will overlap. There will be phases, during the educational years, when one of these areas takes precedence over the others.</a:t>
            </a:r>
          </a:p>
          <a:p>
            <a:r>
              <a:rPr lang="en-US" sz="1400" b="1" dirty="0" smtClean="0"/>
              <a:t>Socialization</a:t>
            </a:r>
            <a:r>
              <a:rPr lang="en-US" sz="1400" dirty="0" smtClean="0"/>
              <a:t>: Social interactions can be a ongoing and complex challenge for individuals with PWS. Attending school is an opportunity to learn how to interact appropriately with a changing variety of people. It is also an opportunity to practice social skills, which can be learned through practicing various basic social scenarios with a speech therapist and in the classroom. </a:t>
            </a:r>
          </a:p>
          <a:p>
            <a:r>
              <a:rPr lang="en-US" sz="1400" b="1" dirty="0" smtClean="0"/>
              <a:t>Self-esteem, appropriate independence</a:t>
            </a:r>
            <a:r>
              <a:rPr lang="en-US" sz="1400" dirty="0" smtClean="0"/>
              <a:t>: Students with PWS should be coached and encouraged to do as much as they can </a:t>
            </a:r>
            <a:r>
              <a:rPr lang="en-US" sz="1400" i="1" dirty="0" smtClean="0"/>
              <a:t>safely </a:t>
            </a:r>
            <a:r>
              <a:rPr lang="en-US" sz="1400" dirty="0" smtClean="0"/>
              <a:t>do on their own. This includes the areas of self-care, self-advocacy, self-awareness and self-monitoring. This will build the student’s self esteem and reinforces the fact that PWS is something they have, and not who they are. However, in the school environment it is important that they have </a:t>
            </a:r>
            <a:r>
              <a:rPr lang="en-US" sz="1400" i="1" dirty="0" smtClean="0"/>
              <a:t>supervised independence</a:t>
            </a:r>
            <a:r>
              <a:rPr lang="en-US" sz="1400" dirty="0" smtClean="0"/>
              <a:t>, for physical and food safety reasons. </a:t>
            </a:r>
          </a:p>
          <a:p>
            <a:r>
              <a:rPr lang="en-US" sz="1400" b="1" dirty="0" smtClean="0"/>
              <a:t>Academic learning</a:t>
            </a:r>
            <a:r>
              <a:rPr lang="en-US" sz="1400" dirty="0" smtClean="0"/>
              <a:t>: Students with PWS can and do learn, and make academic progress, throughout their school years. At the same time, parents and school staff should understand that the speed of teaching in a general-education classroom, along with the academic expectations, often become a source of great stress for the student. Students with PWS learn academic subjects most successfully in a small-group setting where more direct help is easily available. Progress in learning is always possible, when the setting does not cause extreme frustration. </a:t>
            </a:r>
          </a:p>
          <a:p>
            <a:r>
              <a:rPr lang="en-US" sz="1400" b="1" dirty="0" smtClean="0"/>
              <a:t>College prep, vocational training</a:t>
            </a:r>
            <a:r>
              <a:rPr lang="en-US" sz="1400" dirty="0" smtClean="0"/>
              <a:t>: Some individuals with PWS will want and be able to continue their education beyond high school. Both the parents and school staff should begin discussing future goals, with the student’s input whenever possible, as soon as the student turns 16 (or sooner). Future goals will affect the expectations and class choices for the student, during the high school years. </a:t>
            </a:r>
          </a:p>
        </p:txBody>
      </p:sp>
      <p:sp>
        <p:nvSpPr>
          <p:cNvPr id="4" name="Slide Number Placeholder 3"/>
          <p:cNvSpPr>
            <a:spLocks noGrp="1"/>
          </p:cNvSpPr>
          <p:nvPr>
            <p:ph type="sldNum" sz="quarter" idx="12"/>
          </p:nvPr>
        </p:nvSpPr>
        <p:spPr/>
        <p:txBody>
          <a:bodyPr/>
          <a:lstStyle/>
          <a:p>
            <a:fld id="{82C67E91-9874-418B-902D-835B4BC92AB3}" type="slidenum">
              <a:rPr lang="en-US" smtClean="0"/>
              <a:t>32</a:t>
            </a:fld>
            <a:endParaRPr lang="en-US"/>
          </a:p>
        </p:txBody>
      </p:sp>
      <p:sp>
        <p:nvSpPr>
          <p:cNvPr id="6" name="Title 1"/>
          <p:cNvSpPr txBox="1">
            <a:spLocks/>
          </p:cNvSpPr>
          <p:nvPr/>
        </p:nvSpPr>
        <p:spPr>
          <a:xfrm>
            <a:off x="429126" y="32084"/>
            <a:ext cx="8714874"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sz="3200" b="1" dirty="0" smtClean="0"/>
              <a:t>15. Purposes of school</a:t>
            </a:r>
            <a:endParaRPr lang="en-US" sz="2800" dirty="0"/>
          </a:p>
        </p:txBody>
      </p:sp>
    </p:spTree>
    <p:extLst>
      <p:ext uri="{BB962C8B-B14F-4D97-AF65-F5344CB8AC3E}">
        <p14:creationId xmlns:p14="http://schemas.microsoft.com/office/powerpoint/2010/main" val="20195390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b="1" dirty="0" smtClean="0"/>
              <a:t>Instructional needs</a:t>
            </a:r>
            <a:r>
              <a:rPr lang="en-US" sz="2400" dirty="0" smtClean="0"/>
              <a:t>: Because of a slower processing speed and short-term memory challenges, students with PWS require repetition and simplification of information and directions. </a:t>
            </a:r>
          </a:p>
          <a:p>
            <a:pPr marL="0" indent="0">
              <a:buNone/>
            </a:pPr>
            <a:endParaRPr lang="en-US" sz="100" dirty="0" smtClean="0"/>
          </a:p>
          <a:p>
            <a:r>
              <a:rPr lang="en-US" sz="2400" b="1" dirty="0" smtClean="0"/>
              <a:t>Curriculum adjustments</a:t>
            </a:r>
            <a:r>
              <a:rPr lang="en-US" sz="2400" dirty="0" smtClean="0"/>
              <a:t>: Students who are able to function in a general-education setting will usually require an adjusted curriculum, as well as homework and grade expectations which reflect their cognitive abilities and homework tolerance. </a:t>
            </a:r>
          </a:p>
          <a:p>
            <a:pPr marL="0" indent="0">
              <a:buNone/>
            </a:pPr>
            <a:endParaRPr lang="en-US" sz="2400" dirty="0"/>
          </a:p>
          <a:p>
            <a:pPr marL="0" indent="0">
              <a:buNone/>
            </a:pPr>
            <a:endParaRPr lang="en-US" sz="2400" dirty="0"/>
          </a:p>
        </p:txBody>
      </p:sp>
      <p:sp>
        <p:nvSpPr>
          <p:cNvPr id="4" name="Slide Number Placeholder 3"/>
          <p:cNvSpPr>
            <a:spLocks noGrp="1"/>
          </p:cNvSpPr>
          <p:nvPr>
            <p:ph type="sldNum" sz="quarter" idx="12"/>
          </p:nvPr>
        </p:nvSpPr>
        <p:spPr/>
        <p:txBody>
          <a:bodyPr/>
          <a:lstStyle/>
          <a:p>
            <a:fld id="{82C67E91-9874-418B-902D-835B4BC92AB3}" type="slidenum">
              <a:rPr lang="en-US" smtClean="0"/>
              <a:t>33</a:t>
            </a:fld>
            <a:endParaRPr lang="en-US"/>
          </a:p>
        </p:txBody>
      </p:sp>
      <p:sp>
        <p:nvSpPr>
          <p:cNvPr id="6" name="Title 1"/>
          <p:cNvSpPr txBox="1">
            <a:spLocks/>
          </p:cNvSpPr>
          <p:nvPr/>
        </p:nvSpPr>
        <p:spPr>
          <a:xfrm>
            <a:off x="429126" y="512064"/>
            <a:ext cx="8714874"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sz="3200" b="1" dirty="0" smtClean="0"/>
              <a:t>16. Instructional needs &amp; curriculum </a:t>
            </a:r>
          </a:p>
          <a:p>
            <a:r>
              <a:rPr lang="en-US" sz="3200" b="1" dirty="0"/>
              <a:t> </a:t>
            </a:r>
            <a:r>
              <a:rPr lang="en-US" sz="3200" b="1" dirty="0" smtClean="0"/>
              <a:t>   adjustments</a:t>
            </a:r>
            <a:endParaRPr lang="en-US" sz="2800" dirty="0"/>
          </a:p>
        </p:txBody>
      </p:sp>
    </p:spTree>
    <p:extLst>
      <p:ext uri="{BB962C8B-B14F-4D97-AF65-F5344CB8AC3E}">
        <p14:creationId xmlns:p14="http://schemas.microsoft.com/office/powerpoint/2010/main" val="6559169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0363" y="1600200"/>
            <a:ext cx="7582983" cy="4126992"/>
          </a:xfrm>
        </p:spPr>
        <p:txBody>
          <a:bodyPr>
            <a:normAutofit fontScale="92500" lnSpcReduction="20000"/>
          </a:bodyPr>
          <a:lstStyle/>
          <a:p>
            <a:pPr marL="0" indent="0">
              <a:buNone/>
            </a:pPr>
            <a:r>
              <a:rPr lang="en-US" sz="2200" dirty="0" smtClean="0"/>
              <a:t>“Continuum of placement”: This phrase refers to the general location, within the school building/district, where your child’s education will take place. The placement options are:</a:t>
            </a:r>
          </a:p>
          <a:p>
            <a:pPr marL="0" indent="0">
              <a:buNone/>
            </a:pPr>
            <a:endParaRPr lang="en-US" sz="100" dirty="0" smtClean="0"/>
          </a:p>
          <a:p>
            <a:pPr>
              <a:buFont typeface="Arial" charset="0"/>
              <a:buChar char="•"/>
            </a:pPr>
            <a:r>
              <a:rPr lang="en-US" sz="1900" dirty="0" smtClean="0"/>
              <a:t>General education setting, fully independent</a:t>
            </a:r>
          </a:p>
          <a:p>
            <a:pPr>
              <a:buFont typeface="Arial" charset="0"/>
              <a:buChar char="•"/>
            </a:pPr>
            <a:r>
              <a:rPr lang="en-US" sz="1900" dirty="0" smtClean="0"/>
              <a:t>General education setting, with ‘supports’</a:t>
            </a:r>
          </a:p>
          <a:p>
            <a:pPr>
              <a:buFont typeface="Arial" charset="0"/>
              <a:buChar char="•"/>
            </a:pPr>
            <a:r>
              <a:rPr lang="en-US" sz="1900" dirty="0" smtClean="0"/>
              <a:t>‘Supports’ can mean generalized aide/teacher assistance, and/or accommodations/modifications to the classroom activities.</a:t>
            </a:r>
          </a:p>
          <a:p>
            <a:pPr>
              <a:buFont typeface="Arial" charset="0"/>
              <a:buChar char="•"/>
            </a:pPr>
            <a:r>
              <a:rPr lang="en-US" sz="1900" dirty="0" smtClean="0"/>
              <a:t>Part of the day in general education, part of the day in special education</a:t>
            </a:r>
          </a:p>
          <a:p>
            <a:pPr>
              <a:buFont typeface="Arial" charset="0"/>
              <a:buChar char="•"/>
            </a:pPr>
            <a:r>
              <a:rPr lang="en-US" sz="1900" dirty="0" smtClean="0"/>
              <a:t>All day in the special education/intervention/resource room</a:t>
            </a:r>
          </a:p>
          <a:p>
            <a:pPr>
              <a:buFont typeface="Arial" charset="0"/>
              <a:buChar char="•"/>
            </a:pPr>
            <a:r>
              <a:rPr lang="en-US" sz="1900" dirty="0" smtClean="0"/>
              <a:t>Placement in another program within the school district</a:t>
            </a:r>
          </a:p>
          <a:p>
            <a:pPr>
              <a:buFont typeface="Arial" charset="0"/>
              <a:buChar char="•"/>
            </a:pPr>
            <a:r>
              <a:rPr lang="en-US" sz="1900" dirty="0" smtClean="0"/>
              <a:t>Out-of-district placement</a:t>
            </a:r>
          </a:p>
          <a:p>
            <a:pPr>
              <a:buFont typeface="Arial" charset="0"/>
              <a:buChar char="•"/>
            </a:pPr>
            <a:r>
              <a:rPr lang="en-US" sz="1900" dirty="0" smtClean="0"/>
              <a:t>Placement in a residential program which also has a school</a:t>
            </a:r>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82C67E91-9874-418B-902D-835B4BC92AB3}" type="slidenum">
              <a:rPr lang="en-US" smtClean="0"/>
              <a:t>34</a:t>
            </a:fld>
            <a:endParaRPr lang="en-US"/>
          </a:p>
        </p:txBody>
      </p:sp>
      <p:sp>
        <p:nvSpPr>
          <p:cNvPr id="6" name="Title 1"/>
          <p:cNvSpPr txBox="1">
            <a:spLocks/>
          </p:cNvSpPr>
          <p:nvPr/>
        </p:nvSpPr>
        <p:spPr>
          <a:xfrm>
            <a:off x="429126" y="295656"/>
            <a:ext cx="8714874"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sz="3200" b="1" dirty="0" smtClean="0"/>
              <a:t>17. Placement choices</a:t>
            </a:r>
            <a:endParaRPr lang="en-US" sz="2800" dirty="0"/>
          </a:p>
        </p:txBody>
      </p:sp>
    </p:spTree>
    <p:extLst>
      <p:ext uri="{BB962C8B-B14F-4D97-AF65-F5344CB8AC3E}">
        <p14:creationId xmlns:p14="http://schemas.microsoft.com/office/powerpoint/2010/main" val="4680464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0946" y="1549985"/>
            <a:ext cx="7772400" cy="5037710"/>
          </a:xfrm>
        </p:spPr>
        <p:txBody>
          <a:bodyPr>
            <a:normAutofit fontScale="25000" lnSpcReduction="20000"/>
          </a:bodyPr>
          <a:lstStyle/>
          <a:p>
            <a:r>
              <a:rPr lang="en-US" sz="7200" dirty="0" smtClean="0"/>
              <a:t>First placement choice is in the general education classroom, with supports as necessary.</a:t>
            </a:r>
          </a:p>
          <a:p>
            <a:r>
              <a:rPr lang="en-US" sz="7200" dirty="0" smtClean="0"/>
              <a:t>Schools usually prefer this placement as it is the “least restrictive environment”. </a:t>
            </a:r>
          </a:p>
          <a:p>
            <a:r>
              <a:rPr lang="en-US" sz="7200" dirty="0" smtClean="0"/>
              <a:t>This placement is generally acceptable with K-3</a:t>
            </a:r>
            <a:r>
              <a:rPr lang="en-US" sz="7200" baseline="30000" dirty="0" smtClean="0"/>
              <a:t>rd</a:t>
            </a:r>
            <a:r>
              <a:rPr lang="en-US" sz="7200" dirty="0" smtClean="0"/>
              <a:t>-grade students, with close supervision for food security and physical safety reasons. </a:t>
            </a:r>
          </a:p>
          <a:p>
            <a:r>
              <a:rPr lang="en-US" sz="7200" i="1" dirty="0" smtClean="0"/>
              <a:t>However, </a:t>
            </a:r>
            <a:r>
              <a:rPr lang="en-US" sz="7200" dirty="0" smtClean="0"/>
              <a:t>the general education setting can become a fully ineffective, inappropriate environment for the student with PWS if:</a:t>
            </a:r>
          </a:p>
          <a:p>
            <a:pPr marL="0" indent="0">
              <a:buNone/>
            </a:pPr>
            <a:endParaRPr lang="en-US" sz="400" dirty="0" smtClean="0"/>
          </a:p>
          <a:p>
            <a:pPr lvl="1">
              <a:buFont typeface="Arial" charset="0"/>
              <a:buChar char="•"/>
            </a:pPr>
            <a:r>
              <a:rPr lang="en-US" sz="6800" dirty="0" smtClean="0"/>
              <a:t>The speed of teaching is too fast and teacher refuses to modify for the student</a:t>
            </a:r>
          </a:p>
          <a:p>
            <a:pPr lvl="1">
              <a:buFont typeface="Arial" charset="0"/>
              <a:buChar char="•"/>
            </a:pPr>
            <a:r>
              <a:rPr lang="en-US" sz="6800" dirty="0" smtClean="0"/>
              <a:t>The classroom is too crowded/stimulating</a:t>
            </a:r>
          </a:p>
          <a:p>
            <a:pPr lvl="1">
              <a:buFont typeface="Arial" charset="0"/>
              <a:buChar char="•"/>
            </a:pPr>
            <a:r>
              <a:rPr lang="en-US" sz="6800" dirty="0" smtClean="0"/>
              <a:t>The teacher refuses to create a food-free environment/curriculum</a:t>
            </a:r>
          </a:p>
          <a:p>
            <a:pPr lvl="1">
              <a:buFont typeface="Arial" charset="0"/>
              <a:buChar char="•"/>
            </a:pPr>
            <a:r>
              <a:rPr lang="en-US" sz="6800" dirty="0" smtClean="0"/>
              <a:t>Academic and homework expectations are not adjusted, or are a constant source of anxiety even with adjustments. </a:t>
            </a:r>
          </a:p>
          <a:p>
            <a:pPr lvl="1">
              <a:buFont typeface="Arial" charset="0"/>
              <a:buChar char="•"/>
            </a:pPr>
            <a:r>
              <a:rPr lang="en-US" sz="6800" dirty="0" smtClean="0"/>
              <a:t>The classroom remains a stress trigger, regardless of adjustments. If the student is having repeated, escalating meltdowns, the setting may be a trigger and other options must be considered by the IEP team.</a:t>
            </a:r>
          </a:p>
          <a:p>
            <a:pPr lvl="1">
              <a:buFont typeface="Arial" charset="0"/>
              <a:buChar char="•"/>
            </a:pPr>
            <a:r>
              <a:rPr lang="en-US" sz="6800" dirty="0" smtClean="0"/>
              <a:t>The student makes little/no academic progress, even with 1:1 aide assistance.</a:t>
            </a:r>
          </a:p>
          <a:p>
            <a:pPr marL="0" indent="0">
              <a:buNone/>
            </a:pPr>
            <a:r>
              <a:rPr lang="en-US" sz="7200" dirty="0" smtClean="0"/>
              <a:t> </a:t>
            </a:r>
            <a:endParaRPr lang="en-US" sz="7200" dirty="0"/>
          </a:p>
        </p:txBody>
      </p:sp>
      <p:sp>
        <p:nvSpPr>
          <p:cNvPr id="4" name="Slide Number Placeholder 3"/>
          <p:cNvSpPr>
            <a:spLocks noGrp="1"/>
          </p:cNvSpPr>
          <p:nvPr>
            <p:ph type="sldNum" sz="quarter" idx="12"/>
          </p:nvPr>
        </p:nvSpPr>
        <p:spPr/>
        <p:txBody>
          <a:bodyPr/>
          <a:lstStyle/>
          <a:p>
            <a:fld id="{82C67E91-9874-418B-902D-835B4BC92AB3}" type="slidenum">
              <a:rPr lang="en-US" smtClean="0"/>
              <a:t>35</a:t>
            </a:fld>
            <a:endParaRPr lang="en-US"/>
          </a:p>
        </p:txBody>
      </p:sp>
      <p:sp>
        <p:nvSpPr>
          <p:cNvPr id="6" name="Title 1"/>
          <p:cNvSpPr txBox="1">
            <a:spLocks/>
          </p:cNvSpPr>
          <p:nvPr/>
        </p:nvSpPr>
        <p:spPr>
          <a:xfrm>
            <a:off x="429126" y="295656"/>
            <a:ext cx="8714874"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sz="3200" b="1" dirty="0" smtClean="0"/>
              <a:t>17. Placement choices</a:t>
            </a:r>
            <a:endParaRPr lang="en-US" sz="2800" dirty="0"/>
          </a:p>
        </p:txBody>
      </p:sp>
    </p:spTree>
    <p:extLst>
      <p:ext uri="{BB962C8B-B14F-4D97-AF65-F5344CB8AC3E}">
        <p14:creationId xmlns:p14="http://schemas.microsoft.com/office/powerpoint/2010/main" val="23396269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447800"/>
            <a:ext cx="7962900" cy="994172"/>
          </a:xfrm>
        </p:spPr>
        <p:txBody>
          <a:bodyPr>
            <a:normAutofit/>
          </a:bodyPr>
          <a:lstStyle/>
          <a:p>
            <a:r>
              <a:rPr lang="en-US" sz="3200" u="sng" dirty="0" smtClean="0"/>
              <a:t/>
            </a:r>
            <a:br>
              <a:rPr lang="en-US" sz="3200" u="sng" dirty="0" smtClean="0"/>
            </a:br>
            <a:r>
              <a:rPr lang="en-US" sz="3200" u="sng" dirty="0"/>
              <a:t>Next Steps</a:t>
            </a:r>
            <a:endParaRPr lang="en-US" sz="3200" dirty="0"/>
          </a:p>
        </p:txBody>
      </p:sp>
      <p:sp>
        <p:nvSpPr>
          <p:cNvPr id="3" name="Content Placeholder 2"/>
          <p:cNvSpPr>
            <a:spLocks noGrp="1"/>
          </p:cNvSpPr>
          <p:nvPr>
            <p:ph idx="1"/>
          </p:nvPr>
        </p:nvSpPr>
        <p:spPr>
          <a:xfrm>
            <a:off x="628650" y="2514600"/>
            <a:ext cx="7753350" cy="3184814"/>
          </a:xfrm>
        </p:spPr>
        <p:txBody>
          <a:bodyPr>
            <a:normAutofit fontScale="92500"/>
          </a:bodyPr>
          <a:lstStyle/>
          <a:p>
            <a:pPr lvl="0"/>
            <a:r>
              <a:rPr lang="en-US" dirty="0"/>
              <a:t>Free resources for each training module are available for download from the PWSA (USA) website – ww</a:t>
            </a:r>
            <a:r>
              <a:rPr lang="en-US" b="1" dirty="0"/>
              <a:t>w.pwsausa.org. </a:t>
            </a:r>
            <a:endParaRPr lang="en-US" b="1" dirty="0" smtClean="0"/>
          </a:p>
          <a:p>
            <a:pPr lvl="0"/>
            <a:r>
              <a:rPr lang="en-US" dirty="0" smtClean="0"/>
              <a:t>If </a:t>
            </a:r>
            <a:r>
              <a:rPr lang="en-US" dirty="0"/>
              <a:t>you need assistance with a school issue, please contact PWSA (USA) at</a:t>
            </a:r>
            <a:r>
              <a:rPr lang="en-US" b="1" dirty="0"/>
              <a:t> 800-926-4797 </a:t>
            </a:r>
            <a:r>
              <a:rPr lang="en-US" dirty="0"/>
              <a:t>and ask to speak to a Family Support Counselor</a:t>
            </a:r>
            <a:r>
              <a:rPr lang="en-US" dirty="0" smtClean="0"/>
              <a:t>.</a:t>
            </a:r>
          </a:p>
          <a:p>
            <a:pPr lvl="0"/>
            <a:r>
              <a:rPr lang="en-US" dirty="0" smtClean="0"/>
              <a:t>If </a:t>
            </a:r>
            <a:r>
              <a:rPr lang="en-US" dirty="0"/>
              <a:t>you have questions or comments about this module or the WSEAT </a:t>
            </a:r>
            <a:r>
              <a:rPr lang="en-US" dirty="0" smtClean="0"/>
              <a:t>in </a:t>
            </a:r>
            <a:r>
              <a:rPr lang="en-US" dirty="0"/>
              <a:t>general, please contact </a:t>
            </a:r>
            <a:r>
              <a:rPr lang="en-US" b="1" dirty="0"/>
              <a:t>Evan Farrar </a:t>
            </a:r>
            <a:r>
              <a:rPr lang="en-US" dirty="0"/>
              <a:t>at</a:t>
            </a:r>
            <a:r>
              <a:rPr lang="en-US" b="1" dirty="0"/>
              <a:t> efarrar@pwsausa.org </a:t>
            </a:r>
            <a:endParaRPr lang="en-US" b="1" dirty="0" smtClean="0"/>
          </a:p>
          <a:p>
            <a:pPr lvl="0"/>
            <a:r>
              <a:rPr lang="en-US" dirty="0" smtClean="0"/>
              <a:t>No </a:t>
            </a:r>
            <a:r>
              <a:rPr lang="en-US" dirty="0"/>
              <a:t>portion of the WSEAT </a:t>
            </a:r>
            <a:r>
              <a:rPr lang="en-US" dirty="0" smtClean="0"/>
              <a:t>is </a:t>
            </a:r>
            <a:r>
              <a:rPr lang="en-US" dirty="0"/>
              <a:t>reproducible </a:t>
            </a:r>
            <a:r>
              <a:rPr lang="en-US" dirty="0" smtClean="0"/>
              <a:t>without </a:t>
            </a:r>
            <a:r>
              <a:rPr lang="en-US" dirty="0"/>
              <a:t>the written permission of PWSA (USA) and/or the presenters of each module</a:t>
            </a:r>
            <a:r>
              <a:rPr lang="en-US" dirty="0" smtClean="0"/>
              <a:t>.</a:t>
            </a:r>
          </a:p>
          <a:p>
            <a:pPr marL="0" indent="0">
              <a:buNone/>
            </a:pPr>
            <a:endParaRPr lang="en-US" dirty="0"/>
          </a:p>
          <a:p>
            <a:pPr marL="0" indent="0">
              <a:buNone/>
            </a:pP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48025" y="685800"/>
            <a:ext cx="2514600" cy="1051637"/>
          </a:xfrm>
          <a:prstGeom prst="rect">
            <a:avLst/>
          </a:prstGeom>
        </p:spPr>
      </p:pic>
    </p:spTree>
    <p:extLst>
      <p:ext uri="{BB962C8B-B14F-4D97-AF65-F5344CB8AC3E}">
        <p14:creationId xmlns:p14="http://schemas.microsoft.com/office/powerpoint/2010/main" val="18104547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1975" y="2971800"/>
            <a:ext cx="7886700" cy="1447800"/>
          </a:xfrm>
        </p:spPr>
        <p:txBody>
          <a:bodyPr>
            <a:normAutofit/>
          </a:bodyPr>
          <a:lstStyle/>
          <a:p>
            <a:pPr marL="0" indent="0" algn="ctr">
              <a:buNone/>
            </a:pPr>
            <a:r>
              <a:rPr lang="en-US" sz="4000" dirty="0"/>
              <a:t>This C</a:t>
            </a:r>
            <a:r>
              <a:rPr lang="en-US" sz="4000" dirty="0" smtClean="0"/>
              <a:t>oncludes the Webinar  </a:t>
            </a:r>
            <a:endParaRPr lang="en-US" sz="4000" dirty="0"/>
          </a:p>
          <a:p>
            <a:pPr marL="0" indent="0" algn="ctr">
              <a:buNone/>
            </a:pPr>
            <a:r>
              <a:rPr lang="en-US" sz="4000" u="sng" dirty="0"/>
              <a:t>Thank y</a:t>
            </a:r>
            <a:r>
              <a:rPr lang="en-US" sz="4000" u="sng" dirty="0" smtClean="0"/>
              <a:t>ou </a:t>
            </a:r>
            <a:r>
              <a:rPr lang="en-US" sz="4000" u="sng" dirty="0"/>
              <a:t>for </a:t>
            </a:r>
            <a:r>
              <a:rPr lang="en-US" sz="4000" u="sng" dirty="0" smtClean="0"/>
              <a:t>Attending</a:t>
            </a:r>
            <a:endParaRPr lang="en-US" sz="40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48025" y="685800"/>
            <a:ext cx="2514600" cy="1051637"/>
          </a:xfrm>
          <a:prstGeom prst="rect">
            <a:avLst/>
          </a:prstGeom>
        </p:spPr>
      </p:pic>
    </p:spTree>
    <p:extLst>
      <p:ext uri="{BB962C8B-B14F-4D97-AF65-F5344CB8AC3E}">
        <p14:creationId xmlns:p14="http://schemas.microsoft.com/office/powerpoint/2010/main" val="6175250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0"/>
            <a:ext cx="7239000" cy="1836964"/>
          </a:xfrm>
        </p:spPr>
        <p:txBody>
          <a:bodyPr>
            <a:normAutofit fontScale="90000"/>
          </a:bodyPr>
          <a:lstStyle/>
          <a:p>
            <a:pPr algn="ctr"/>
            <a:r>
              <a:rPr lang="en-US" sz="1800" b="1" dirty="0">
                <a:latin typeface="+mn-lt"/>
              </a:rPr>
              <a:t>The</a:t>
            </a:r>
            <a:r>
              <a:rPr lang="en-US" sz="1800" dirty="0">
                <a:latin typeface="+mn-lt"/>
              </a:rPr>
              <a:t> </a:t>
            </a:r>
            <a:r>
              <a:rPr lang="en-US" sz="1800" b="1" dirty="0">
                <a:latin typeface="+mn-lt"/>
              </a:rPr>
              <a:t>Wyatt Special Education Advocacy Training </a:t>
            </a:r>
            <a:r>
              <a:rPr lang="en-US" sz="1800" dirty="0">
                <a:latin typeface="+mn-lt"/>
              </a:rPr>
              <a:t>(WSEAT) is generously funded by the PWSA (USA) Willett Fund and a generous grant from the RBC Foundation allowing PWSA (USA) to provide this important training  for free to the </a:t>
            </a:r>
            <a:r>
              <a:rPr lang="en-US" sz="1800" dirty="0" smtClean="0">
                <a:latin typeface="+mn-lt"/>
              </a:rPr>
              <a:t/>
            </a:r>
            <a:br>
              <a:rPr lang="en-US" sz="1800" dirty="0" smtClean="0">
                <a:latin typeface="+mn-lt"/>
              </a:rPr>
            </a:br>
            <a:r>
              <a:rPr lang="en-US" sz="1800" dirty="0" smtClean="0">
                <a:latin typeface="+mn-lt"/>
              </a:rPr>
              <a:t>PWS </a:t>
            </a:r>
            <a:r>
              <a:rPr lang="en-US" sz="1800" dirty="0">
                <a:latin typeface="+mn-lt"/>
              </a:rPr>
              <a:t>Community.  </a:t>
            </a:r>
            <a:r>
              <a:rPr lang="en-US" sz="1800" dirty="0" smtClean="0">
                <a:latin typeface="+mn-lt"/>
              </a:rPr>
              <a:t/>
            </a:r>
            <a:br>
              <a:rPr lang="en-US" sz="1800" dirty="0" smtClean="0">
                <a:latin typeface="+mn-lt"/>
              </a:rPr>
            </a:br>
            <a:r>
              <a:rPr lang="en-US" sz="1800" dirty="0">
                <a:latin typeface="+mn-lt"/>
              </a:rPr>
              <a:t/>
            </a:r>
            <a:br>
              <a:rPr lang="en-US" sz="1800" dirty="0">
                <a:latin typeface="+mn-lt"/>
              </a:rPr>
            </a:br>
            <a:r>
              <a:rPr lang="en-US" sz="1800" dirty="0" smtClean="0">
                <a:latin typeface="+mn-lt"/>
              </a:rPr>
              <a:t>The </a:t>
            </a:r>
            <a:r>
              <a:rPr lang="en-US" sz="1800" dirty="0">
                <a:latin typeface="+mn-lt"/>
              </a:rPr>
              <a:t>WSEAT is named in memory of David Wyatt who was PWSA (USA)’s first Crisis Intervention and Family Support Counselor.</a:t>
            </a:r>
          </a:p>
        </p:txBody>
      </p:sp>
      <p:sp>
        <p:nvSpPr>
          <p:cNvPr id="5" name="Footer Placeholder 4"/>
          <p:cNvSpPr>
            <a:spLocks noGrp="1"/>
          </p:cNvSpPr>
          <p:nvPr>
            <p:ph type="ftr" sz="quarter" idx="11"/>
          </p:nvPr>
        </p:nvSpPr>
        <p:spPr>
          <a:xfrm>
            <a:off x="2051098" y="6172200"/>
            <a:ext cx="4745736" cy="365125"/>
          </a:xfrm>
        </p:spPr>
        <p:txBody>
          <a:bodyPr/>
          <a:lstStyle/>
          <a:p>
            <a:pPr algn="ctr"/>
            <a:r>
              <a:rPr lang="en-US" dirty="0" smtClean="0"/>
              <a:t>The Wyatt Special Education Advocacy Training (WSEAT) </a:t>
            </a:r>
          </a:p>
          <a:p>
            <a:pPr algn="ctr"/>
            <a:r>
              <a:rPr lang="en-US" dirty="0" smtClean="0"/>
              <a:t>A Resource of PWSA (USA)  www.pwsausa.org</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9391" y="4953000"/>
            <a:ext cx="2269150" cy="948987"/>
          </a:xfrm>
          <a:prstGeom prst="rect">
            <a:avLst/>
          </a:prstGeom>
        </p:spPr>
      </p:pic>
    </p:spTree>
    <p:extLst>
      <p:ext uri="{BB962C8B-B14F-4D97-AF65-F5344CB8AC3E}">
        <p14:creationId xmlns:p14="http://schemas.microsoft.com/office/powerpoint/2010/main" val="210248262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219200"/>
            <a:ext cx="7467600" cy="3345873"/>
          </a:xfrm>
        </p:spPr>
        <p:txBody>
          <a:bodyPr>
            <a:noAutofit/>
          </a:bodyPr>
          <a:lstStyle/>
          <a:p>
            <a:pPr algn="just" fontAlgn="base"/>
            <a:r>
              <a:rPr lang="en-US" sz="1350" b="1" dirty="0" smtClean="0">
                <a:latin typeface="+mn-lt"/>
              </a:rPr>
              <a:t>DISCLAIMER</a:t>
            </a:r>
            <a:br>
              <a:rPr lang="en-US" sz="1350" b="1" dirty="0" smtClean="0">
                <a:latin typeface="+mn-lt"/>
              </a:rPr>
            </a:br>
            <a:r>
              <a:rPr lang="en-US" sz="1350" dirty="0">
                <a:latin typeface="+mn-lt"/>
              </a:rPr>
              <a:t/>
            </a:r>
            <a:br>
              <a:rPr lang="en-US" sz="1350" dirty="0">
                <a:latin typeface="+mn-lt"/>
              </a:rPr>
            </a:br>
            <a:r>
              <a:rPr lang="en-US" sz="1350" dirty="0">
                <a:latin typeface="+mn-lt"/>
              </a:rPr>
              <a:t>While every effort is made to ensure that the training materials provided in this module are updated with the most recent best practices and developments in the field of special education advocacy and supporting students with Prader-Willi syndrome in school settings this may not always be possible.  New developments may occur and not be included in this module of training until it is updated. Additionally, some statements and views in these materials may represent the opinions of the presenter and not necessarily the views of the Prader-Willi Syndrome Association (USA).  The information in this training is not intended as legal advice and it should not be relied upon or used for legal purposes.  The Prader-Willi Syndrome Association (USA) expressly disclaims any liability for any direct or indirect damage resulting from the use of this training as a whole or parts thereof. </a:t>
            </a:r>
          </a:p>
        </p:txBody>
      </p:sp>
      <p:sp>
        <p:nvSpPr>
          <p:cNvPr id="6" name="Footer Placeholder 4"/>
          <p:cNvSpPr>
            <a:spLocks noGrp="1"/>
          </p:cNvSpPr>
          <p:nvPr>
            <p:ph type="ftr" sz="quarter" idx="11"/>
          </p:nvPr>
        </p:nvSpPr>
        <p:spPr>
          <a:xfrm>
            <a:off x="2051098" y="6172200"/>
            <a:ext cx="4745736" cy="365125"/>
          </a:xfrm>
        </p:spPr>
        <p:txBody>
          <a:bodyPr/>
          <a:lstStyle/>
          <a:p>
            <a:pPr algn="ctr"/>
            <a:r>
              <a:rPr lang="en-US" dirty="0" smtClean="0"/>
              <a:t>The Wyatt Special Education Advocacy Training (WSEAT) </a:t>
            </a:r>
          </a:p>
          <a:p>
            <a:pPr algn="ctr"/>
            <a:r>
              <a:rPr lang="en-US" dirty="0" smtClean="0"/>
              <a:t>A Resource of PWSA (USA)  www.pwsausa.org</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9391" y="4953000"/>
            <a:ext cx="2269150" cy="948987"/>
          </a:xfrm>
          <a:prstGeom prst="rect">
            <a:avLst/>
          </a:prstGeom>
        </p:spPr>
      </p:pic>
    </p:spTree>
    <p:extLst>
      <p:ext uri="{BB962C8B-B14F-4D97-AF65-F5344CB8AC3E}">
        <p14:creationId xmlns:p14="http://schemas.microsoft.com/office/powerpoint/2010/main" val="17295506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685800" y="1981200"/>
            <a:ext cx="7467600" cy="4050792"/>
          </a:xfrm>
        </p:spPr>
        <p:txBody>
          <a:bodyPr/>
          <a:lstStyle/>
          <a:p>
            <a:pPr marL="0" indent="0">
              <a:buNone/>
            </a:pPr>
            <a:r>
              <a:rPr lang="en-US" dirty="0"/>
              <a:t>Keep in mind</a:t>
            </a:r>
            <a:r>
              <a:rPr lang="en-US" dirty="0" smtClean="0"/>
              <a:t>:</a:t>
            </a:r>
          </a:p>
          <a:p>
            <a:pPr marL="0" indent="0">
              <a:buNone/>
            </a:pPr>
            <a:endParaRPr lang="en-US" sz="100" dirty="0"/>
          </a:p>
          <a:p>
            <a:pPr marL="571500" indent="-571500"/>
            <a:r>
              <a:rPr lang="en-US" dirty="0"/>
              <a:t>All of the items on the list will overlap</a:t>
            </a:r>
            <a:r>
              <a:rPr lang="en-US" dirty="0" smtClean="0"/>
              <a:t>.</a:t>
            </a:r>
          </a:p>
          <a:p>
            <a:pPr marL="0" indent="0">
              <a:buNone/>
            </a:pPr>
            <a:endParaRPr lang="en-US" sz="100" dirty="0"/>
          </a:p>
          <a:p>
            <a:pPr marL="571500" indent="-571500"/>
            <a:r>
              <a:rPr lang="en-US" dirty="0"/>
              <a:t>Every student with Prader-Willi Syndrome is different and will have varying levels of difficulty and success in the listed areas. </a:t>
            </a:r>
            <a:endParaRPr lang="en-US" dirty="0" smtClean="0"/>
          </a:p>
          <a:p>
            <a:pPr marL="0" indent="0">
              <a:buNone/>
            </a:pPr>
            <a:endParaRPr lang="en-US" sz="100" dirty="0" smtClean="0"/>
          </a:p>
          <a:p>
            <a:pPr marL="571500" indent="-571500"/>
            <a:r>
              <a:rPr lang="en-US" dirty="0" smtClean="0"/>
              <a:t>The process of special education is a marathon, not a sprint. Keep both a short-term and a long-term perspective. </a:t>
            </a:r>
            <a:endParaRPr lang="en-US" dirty="0"/>
          </a:p>
          <a:p>
            <a:endParaRPr lang="en-US" dirty="0"/>
          </a:p>
        </p:txBody>
      </p:sp>
      <p:sp>
        <p:nvSpPr>
          <p:cNvPr id="2" name="Slide Number Placeholder 1"/>
          <p:cNvSpPr>
            <a:spLocks noGrp="1"/>
          </p:cNvSpPr>
          <p:nvPr>
            <p:ph type="sldNum" sz="quarter" idx="12"/>
          </p:nvPr>
        </p:nvSpPr>
        <p:spPr/>
        <p:txBody>
          <a:bodyPr/>
          <a:lstStyle/>
          <a:p>
            <a:fld id="{82C67E91-9874-418B-902D-835B4BC92AB3}" type="slidenum">
              <a:rPr lang="en-US" smtClean="0"/>
              <a:t>4</a:t>
            </a:fld>
            <a:endParaRPr lang="en-US"/>
          </a:p>
        </p:txBody>
      </p:sp>
      <p:sp>
        <p:nvSpPr>
          <p:cNvPr id="8" name="Title 1"/>
          <p:cNvSpPr txBox="1">
            <a:spLocks/>
          </p:cNvSpPr>
          <p:nvPr/>
        </p:nvSpPr>
        <p:spPr>
          <a:xfrm>
            <a:off x="685800" y="484632"/>
            <a:ext cx="8153400"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sz="3200" b="1" dirty="0" smtClean="0"/>
              <a:t>PWS in the School Setting: Basic Issues</a:t>
            </a:r>
            <a:endParaRPr lang="en-US" sz="2800" dirty="0"/>
          </a:p>
        </p:txBody>
      </p:sp>
    </p:spTree>
    <p:extLst>
      <p:ext uri="{BB962C8B-B14F-4D97-AF65-F5344CB8AC3E}">
        <p14:creationId xmlns:p14="http://schemas.microsoft.com/office/powerpoint/2010/main" val="30361237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85006"/>
            <a:ext cx="7848600" cy="4495800"/>
          </a:xfrm>
        </p:spPr>
        <p:txBody>
          <a:bodyPr>
            <a:noAutofit/>
          </a:bodyPr>
          <a:lstStyle/>
          <a:p>
            <a:pPr marL="0" indent="0">
              <a:buNone/>
            </a:pPr>
            <a:endParaRPr lang="en-US" sz="300" dirty="0" smtClean="0"/>
          </a:p>
          <a:p>
            <a:pPr lvl="1">
              <a:buFont typeface="Arial" charset="0"/>
              <a:buChar char="•"/>
            </a:pPr>
            <a:r>
              <a:rPr lang="en-US" sz="1700" b="1" dirty="0" smtClean="0"/>
              <a:t>Behavior</a:t>
            </a:r>
            <a:r>
              <a:rPr lang="en-US" sz="1700" dirty="0" smtClean="0"/>
              <a:t>: Frequent behavior situations, when not handled appropriately by staff, will interfere with the child’s educational progress.</a:t>
            </a:r>
          </a:p>
          <a:p>
            <a:pPr marL="274320" lvl="1" indent="0">
              <a:buNone/>
            </a:pPr>
            <a:endParaRPr lang="en-US" sz="100" dirty="0" smtClean="0"/>
          </a:p>
          <a:p>
            <a:pPr lvl="1">
              <a:buFont typeface="Arial" charset="0"/>
              <a:buChar char="•"/>
            </a:pPr>
            <a:r>
              <a:rPr lang="en-US" sz="1700" b="1" dirty="0" smtClean="0"/>
              <a:t>Anxiety</a:t>
            </a:r>
            <a:r>
              <a:rPr lang="en-US" sz="1700" dirty="0" smtClean="0"/>
              <a:t>: can be generalized, constant anxiety, and/or food-related, and/or related to the actions of untrained staff. </a:t>
            </a:r>
          </a:p>
          <a:p>
            <a:pPr marL="274320" lvl="1" indent="0">
              <a:buNone/>
            </a:pPr>
            <a:endParaRPr lang="en-US" sz="100" dirty="0"/>
          </a:p>
          <a:p>
            <a:pPr lvl="1">
              <a:buFont typeface="Arial" charset="0"/>
              <a:buChar char="•"/>
            </a:pPr>
            <a:r>
              <a:rPr lang="en-US" sz="1700" b="1" dirty="0" smtClean="0"/>
              <a:t>Fine motor challenges</a:t>
            </a:r>
            <a:r>
              <a:rPr lang="en-US" sz="1700" dirty="0" smtClean="0"/>
              <a:t>: Student ultimately is at school to learn, not to produce perfect handwriting, coloring, or art projects. Request an Assistive Technology assessment to make keyboarding an option if handwriting is challenging.</a:t>
            </a:r>
          </a:p>
          <a:p>
            <a:pPr marL="274320" lvl="1" indent="0">
              <a:buNone/>
            </a:pPr>
            <a:endParaRPr lang="en-US" sz="100" dirty="0" smtClean="0"/>
          </a:p>
          <a:p>
            <a:pPr lvl="1">
              <a:buFont typeface="Arial" charset="0"/>
              <a:buChar char="•"/>
            </a:pPr>
            <a:r>
              <a:rPr lang="en-US" sz="1700" b="1" dirty="0" smtClean="0"/>
              <a:t>Gross motor challenges: </a:t>
            </a:r>
            <a:r>
              <a:rPr lang="en-US" sz="1700" dirty="0" smtClean="0"/>
              <a:t>Low muscle tone affects the student’s abilities in regular play and movement at school, as well as participation in physical education classes. </a:t>
            </a:r>
          </a:p>
          <a:p>
            <a:pPr marL="274320" lvl="1" indent="0">
              <a:buNone/>
            </a:pPr>
            <a:endParaRPr lang="en-US" sz="100" dirty="0"/>
          </a:p>
          <a:p>
            <a:pPr lvl="1">
              <a:buFont typeface="Arial" charset="0"/>
              <a:buChar char="•"/>
            </a:pPr>
            <a:r>
              <a:rPr lang="en-US" sz="1700" b="1" dirty="0" smtClean="0"/>
              <a:t>Perseveration/rigidity</a:t>
            </a:r>
            <a:r>
              <a:rPr lang="en-US" sz="1700" dirty="0" smtClean="0"/>
              <a:t>: Students with PWS can get “stuck” – on a thought, on an activity, on rigid adherence to the rules or directions. </a:t>
            </a:r>
          </a:p>
          <a:p>
            <a:pPr marL="914400" lvl="1" indent="-514350">
              <a:buFont typeface="Arial" panose="020B0604020202020204" pitchFamily="34" charset="0"/>
              <a:buChar char="•"/>
            </a:pPr>
            <a:endParaRPr lang="en-US" sz="1700" dirty="0" smtClean="0"/>
          </a:p>
          <a:p>
            <a:pPr marL="914400" lvl="1" indent="-514350">
              <a:buFont typeface="Arial" panose="020B0604020202020204" pitchFamily="34" charset="0"/>
              <a:buChar char="•"/>
            </a:pPr>
            <a:endParaRPr lang="en-US" sz="1700" dirty="0" smtClean="0"/>
          </a:p>
          <a:p>
            <a:pPr marL="914400" lvl="1" indent="-514350">
              <a:buFont typeface="Arial" panose="020B0604020202020204" pitchFamily="34" charset="0"/>
              <a:buChar char="•"/>
            </a:pPr>
            <a:endParaRPr lang="en-US" sz="1700" dirty="0" smtClean="0"/>
          </a:p>
          <a:p>
            <a:pPr marL="514350" indent="-514350">
              <a:buFont typeface="+mj-lt"/>
              <a:buAutoNum type="arabicPeriod"/>
            </a:pPr>
            <a:endParaRPr lang="en-US" sz="1700" dirty="0" smtClean="0"/>
          </a:p>
        </p:txBody>
      </p:sp>
      <p:sp>
        <p:nvSpPr>
          <p:cNvPr id="4" name="Slide Number Placeholder 3"/>
          <p:cNvSpPr>
            <a:spLocks noGrp="1"/>
          </p:cNvSpPr>
          <p:nvPr>
            <p:ph type="sldNum" sz="quarter" idx="12"/>
          </p:nvPr>
        </p:nvSpPr>
        <p:spPr/>
        <p:txBody>
          <a:bodyPr/>
          <a:lstStyle/>
          <a:p>
            <a:fld id="{82C67E91-9874-418B-902D-835B4BC92AB3}" type="slidenum">
              <a:rPr lang="en-US" smtClean="0"/>
              <a:t>5</a:t>
            </a:fld>
            <a:endParaRPr lang="en-US"/>
          </a:p>
        </p:txBody>
      </p:sp>
      <p:sp>
        <p:nvSpPr>
          <p:cNvPr id="7" name="Title 1"/>
          <p:cNvSpPr txBox="1">
            <a:spLocks/>
          </p:cNvSpPr>
          <p:nvPr/>
        </p:nvSpPr>
        <p:spPr>
          <a:xfrm>
            <a:off x="457200" y="484632"/>
            <a:ext cx="8229600"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sz="3200" b="1" dirty="0"/>
              <a:t>1</a:t>
            </a:r>
            <a:r>
              <a:rPr lang="en-US" sz="3200" b="1" dirty="0" smtClean="0"/>
              <a:t>. Issues Which can interfere with </a:t>
            </a:r>
          </a:p>
          <a:p>
            <a:r>
              <a:rPr lang="en-US" sz="3200" b="1" dirty="0"/>
              <a:t> </a:t>
            </a:r>
            <a:r>
              <a:rPr lang="en-US" sz="3200" b="1" dirty="0" smtClean="0"/>
              <a:t>  progress at school</a:t>
            </a:r>
            <a:endParaRPr lang="en-US" sz="2800" dirty="0"/>
          </a:p>
        </p:txBody>
      </p:sp>
    </p:spTree>
    <p:extLst>
      <p:ext uri="{BB962C8B-B14F-4D97-AF65-F5344CB8AC3E}">
        <p14:creationId xmlns:p14="http://schemas.microsoft.com/office/powerpoint/2010/main" val="42642182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3693" y="2029969"/>
            <a:ext cx="8229600" cy="4306824"/>
          </a:xfrm>
        </p:spPr>
        <p:txBody>
          <a:bodyPr>
            <a:normAutofit fontScale="32500" lnSpcReduction="20000"/>
          </a:bodyPr>
          <a:lstStyle/>
          <a:p>
            <a:pPr marL="914400" lvl="1" indent="-514350">
              <a:buFont typeface="Arial" panose="020B0604020202020204" pitchFamily="34" charset="0"/>
              <a:buChar char="•"/>
            </a:pPr>
            <a:r>
              <a:rPr lang="en-US" sz="6200" b="1" dirty="0" smtClean="0"/>
              <a:t>Verbal </a:t>
            </a:r>
            <a:r>
              <a:rPr lang="en-US" sz="6200" b="1" dirty="0"/>
              <a:t>deficits</a:t>
            </a:r>
            <a:r>
              <a:rPr lang="en-US" sz="6200" dirty="0"/>
              <a:t>: If the student is fully or partially non-verbal, this will affect their school experience but it is manageable. frequent and substantive communication with parent from school staff is crucial. </a:t>
            </a:r>
            <a:endParaRPr lang="en-US" sz="6200" dirty="0" smtClean="0"/>
          </a:p>
          <a:p>
            <a:pPr marL="400050" lvl="1" indent="0">
              <a:buNone/>
            </a:pPr>
            <a:endParaRPr lang="en-US" sz="1500" dirty="0" smtClean="0"/>
          </a:p>
          <a:p>
            <a:pPr marL="914400" lvl="1" indent="-514350">
              <a:buFont typeface="Arial" panose="020B0604020202020204" pitchFamily="34" charset="0"/>
              <a:buChar char="•"/>
            </a:pPr>
            <a:r>
              <a:rPr lang="en-US" sz="6200" b="1" dirty="0"/>
              <a:t>Social Skills challenges:</a:t>
            </a:r>
            <a:r>
              <a:rPr lang="en-US" sz="6200" dirty="0"/>
              <a:t> Interacting productively and effectively with others, in and outside the classroom, is a complex skill. </a:t>
            </a:r>
            <a:endParaRPr lang="en-US" sz="6200" dirty="0" smtClean="0"/>
          </a:p>
          <a:p>
            <a:pPr marL="400050" lvl="1" indent="0">
              <a:buNone/>
            </a:pPr>
            <a:endParaRPr lang="en-US" sz="1500" dirty="0" smtClean="0"/>
          </a:p>
          <a:p>
            <a:pPr marL="914400" lvl="1" indent="-514350">
              <a:buFont typeface="Arial" panose="020B0604020202020204" pitchFamily="34" charset="0"/>
              <a:buChar char="•"/>
            </a:pPr>
            <a:r>
              <a:rPr lang="en-US" sz="6200" b="1" dirty="0" smtClean="0"/>
              <a:t>Processing delays: </a:t>
            </a:r>
            <a:r>
              <a:rPr lang="en-US" sz="6200" dirty="0" smtClean="0"/>
              <a:t>Students with PWS process all information at a delayed speed. This includes conversations, directions, academic subjects, their classmates’ actions, etc.</a:t>
            </a:r>
          </a:p>
          <a:p>
            <a:pPr marL="400050" lvl="1" indent="0">
              <a:buNone/>
            </a:pPr>
            <a:endParaRPr lang="en-US" sz="1500" dirty="0" smtClean="0"/>
          </a:p>
          <a:p>
            <a:pPr marL="914400" lvl="1" indent="-514350">
              <a:buFont typeface="Arial" panose="020B0604020202020204" pitchFamily="34" charset="0"/>
              <a:buChar char="•"/>
            </a:pPr>
            <a:r>
              <a:rPr lang="en-US" sz="6200" b="1" dirty="0" smtClean="0"/>
              <a:t>Untrained staff: </a:t>
            </a:r>
            <a:r>
              <a:rPr lang="en-US" sz="6200" dirty="0" smtClean="0"/>
              <a:t>PWS is a complex diagnosis and affects many areas of the school day. Staff who are unaware of PWS-specific school concerns may unintentionally trigger anxiety and non-preferred behaviors in the student. </a:t>
            </a:r>
            <a:endParaRPr lang="en-US" sz="6200" b="1" dirty="0" smtClean="0"/>
          </a:p>
          <a:p>
            <a:pPr marL="914400" lvl="1" indent="-514350">
              <a:buFont typeface="Arial" panose="020B0604020202020204" pitchFamily="34" charset="0"/>
              <a:buChar char="•"/>
            </a:pPr>
            <a:endParaRPr lang="en-US" dirty="0" smtClean="0"/>
          </a:p>
          <a:p>
            <a:pPr marL="914400" lvl="1" indent="-514350">
              <a:buFont typeface="Arial" panose="020B0604020202020204" pitchFamily="34" charset="0"/>
              <a:buChar char="•"/>
            </a:pPr>
            <a:endParaRPr lang="en-US" dirty="0" smtClean="0"/>
          </a:p>
          <a:p>
            <a:pPr marL="914400" lvl="1" indent="-514350">
              <a:buFont typeface="Arial" panose="020B0604020202020204" pitchFamily="34" charset="0"/>
              <a:buChar char="•"/>
            </a:pPr>
            <a:endParaRPr lang="en-US" dirty="0" smtClean="0"/>
          </a:p>
          <a:p>
            <a:pPr marL="514350" indent="-514350">
              <a:buFont typeface="+mj-lt"/>
              <a:buAutoNum type="arabicPeriod"/>
            </a:pPr>
            <a:endParaRPr lang="en-US" dirty="0" smtClean="0"/>
          </a:p>
        </p:txBody>
      </p:sp>
      <p:sp>
        <p:nvSpPr>
          <p:cNvPr id="4" name="Slide Number Placeholder 3"/>
          <p:cNvSpPr>
            <a:spLocks noGrp="1"/>
          </p:cNvSpPr>
          <p:nvPr>
            <p:ph type="sldNum" sz="quarter" idx="12"/>
          </p:nvPr>
        </p:nvSpPr>
        <p:spPr/>
        <p:txBody>
          <a:bodyPr/>
          <a:lstStyle/>
          <a:p>
            <a:fld id="{82C67E91-9874-418B-902D-835B4BC92AB3}" type="slidenum">
              <a:rPr lang="en-US" smtClean="0"/>
              <a:t>6</a:t>
            </a:fld>
            <a:endParaRPr lang="en-US"/>
          </a:p>
        </p:txBody>
      </p:sp>
      <p:sp>
        <p:nvSpPr>
          <p:cNvPr id="9" name="Title 1"/>
          <p:cNvSpPr txBox="1">
            <a:spLocks/>
          </p:cNvSpPr>
          <p:nvPr/>
        </p:nvSpPr>
        <p:spPr>
          <a:xfrm>
            <a:off x="457200" y="484632"/>
            <a:ext cx="8229600"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sz="3200" b="1" dirty="0"/>
              <a:t>1</a:t>
            </a:r>
            <a:r>
              <a:rPr lang="en-US" sz="3200" b="1" dirty="0" smtClean="0"/>
              <a:t>. Issues Which can interfere with </a:t>
            </a:r>
          </a:p>
          <a:p>
            <a:r>
              <a:rPr lang="en-US" sz="3200" b="1" dirty="0"/>
              <a:t> </a:t>
            </a:r>
            <a:r>
              <a:rPr lang="en-US" sz="3200" b="1" dirty="0" smtClean="0"/>
              <a:t>  progress at school</a:t>
            </a:r>
            <a:endParaRPr lang="en-US" sz="2800" dirty="0"/>
          </a:p>
        </p:txBody>
      </p:sp>
    </p:spTree>
    <p:extLst>
      <p:ext uri="{BB962C8B-B14F-4D97-AF65-F5344CB8AC3E}">
        <p14:creationId xmlns:p14="http://schemas.microsoft.com/office/powerpoint/2010/main" val="9766238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9731" y="1315774"/>
            <a:ext cx="7976937" cy="4953000"/>
          </a:xfrm>
        </p:spPr>
        <p:txBody>
          <a:bodyPr>
            <a:normAutofit fontScale="92500" lnSpcReduction="20000"/>
          </a:bodyPr>
          <a:lstStyle/>
          <a:p>
            <a:pPr>
              <a:buFont typeface="Arial" charset="0"/>
              <a:buChar char="•"/>
            </a:pPr>
            <a:endParaRPr lang="en-US" dirty="0" smtClean="0"/>
          </a:p>
          <a:p>
            <a:pPr>
              <a:buFont typeface="Wingdings" charset="2"/>
              <a:buChar char="§"/>
            </a:pPr>
            <a:r>
              <a:rPr lang="en-US" dirty="0" smtClean="0"/>
              <a:t>Students with PWS need to have a solid structure to their school day and week </a:t>
            </a:r>
          </a:p>
          <a:p>
            <a:pPr>
              <a:buFont typeface="Arial" charset="0"/>
              <a:buChar char="•"/>
            </a:pPr>
            <a:endParaRPr lang="en-US" sz="100" dirty="0" smtClean="0"/>
          </a:p>
          <a:p>
            <a:pPr lvl="1">
              <a:buFont typeface="Arial" charset="0"/>
              <a:buChar char="•"/>
            </a:pPr>
            <a:r>
              <a:rPr lang="en-US" dirty="0" smtClean="0"/>
              <a:t>As few changes as possible</a:t>
            </a:r>
          </a:p>
          <a:p>
            <a:pPr lvl="1">
              <a:buFont typeface="Arial" charset="0"/>
              <a:buChar char="•"/>
            </a:pPr>
            <a:endParaRPr lang="en-US" sz="100" dirty="0" smtClean="0"/>
          </a:p>
          <a:p>
            <a:pPr lvl="1">
              <a:buFont typeface="Arial" charset="0"/>
              <a:buChar char="•"/>
            </a:pPr>
            <a:r>
              <a:rPr lang="en-US" dirty="0" smtClean="0"/>
              <a:t>Planned out well in advance</a:t>
            </a:r>
          </a:p>
          <a:p>
            <a:pPr lvl="1">
              <a:buFont typeface="Arial" charset="0"/>
              <a:buChar char="•"/>
            </a:pPr>
            <a:endParaRPr lang="en-US" sz="100" dirty="0" smtClean="0"/>
          </a:p>
          <a:p>
            <a:pPr lvl="1">
              <a:buFont typeface="Arial" charset="0"/>
              <a:buChar char="•"/>
            </a:pPr>
            <a:r>
              <a:rPr lang="en-US" dirty="0" smtClean="0"/>
              <a:t>The </a:t>
            </a:r>
            <a:r>
              <a:rPr lang="en-US" i="1" dirty="0" smtClean="0"/>
              <a:t>staff </a:t>
            </a:r>
            <a:r>
              <a:rPr lang="en-US" dirty="0" smtClean="0"/>
              <a:t>should know the student’s schedule thoroughly but should </a:t>
            </a:r>
            <a:r>
              <a:rPr lang="en-US" i="1" dirty="0" smtClean="0"/>
              <a:t>only talk about what is coming within the next hour or day. </a:t>
            </a:r>
            <a:r>
              <a:rPr lang="en-US" dirty="0" smtClean="0"/>
              <a:t>Mentioning activities to the student too far in advance will increase anxiety about and perseveration on the activity.</a:t>
            </a:r>
          </a:p>
          <a:p>
            <a:pPr lvl="1">
              <a:buFont typeface="Arial" charset="0"/>
              <a:buChar char="•"/>
            </a:pPr>
            <a:endParaRPr lang="en-US" sz="100" dirty="0" smtClean="0"/>
          </a:p>
          <a:p>
            <a:pPr lvl="1">
              <a:buFont typeface="Arial" charset="0"/>
              <a:buChar char="•"/>
            </a:pPr>
            <a:r>
              <a:rPr lang="en-US" dirty="0" smtClean="0"/>
              <a:t>The student with PWS requires consistency not only with classroom and school activities but also with </a:t>
            </a:r>
            <a:r>
              <a:rPr lang="en-US" i="1" dirty="0" smtClean="0"/>
              <a:t>the staff who work with them. </a:t>
            </a:r>
            <a:r>
              <a:rPr lang="en-US" dirty="0" smtClean="0"/>
              <a:t>Frequent changes between teachers and aides will escalate the student’s anxiety.</a:t>
            </a:r>
          </a:p>
          <a:p>
            <a:pPr lvl="1">
              <a:buFont typeface="Arial" charset="0"/>
              <a:buChar char="•"/>
            </a:pPr>
            <a:endParaRPr lang="en-US" sz="100" dirty="0" smtClean="0"/>
          </a:p>
          <a:p>
            <a:pPr lvl="1">
              <a:buFont typeface="Arial" charset="0"/>
              <a:buChar char="•"/>
            </a:pPr>
            <a:r>
              <a:rPr lang="en-US" dirty="0" smtClean="0"/>
              <a:t>The student with PWS requires treatment and interaction which is consistent on all levels; thus, all staff working with the student should attend a yearly PWS behavior and training meeting to learn what consistent treatment looks like for this student. Behavior plans must be reviewed yearly and consistently implemented.</a:t>
            </a:r>
            <a:r>
              <a:rPr lang="en-US" sz="1700" dirty="0" smtClean="0"/>
              <a:t/>
            </a:r>
            <a:br>
              <a:rPr lang="en-US" sz="1700" dirty="0" smtClean="0"/>
            </a:br>
            <a:endParaRPr lang="en-US" sz="1700" dirty="0" smtClean="0"/>
          </a:p>
          <a:p>
            <a:pPr marL="274320" lvl="1" indent="0" algn="r">
              <a:buNone/>
            </a:pPr>
            <a:r>
              <a:rPr lang="en-US" sz="1600" dirty="0" smtClean="0">
                <a:solidFill>
                  <a:srgbClr val="C00000"/>
                </a:solidFill>
              </a:rPr>
              <a:t>[3, 5, 6, 7, 10, 12, 17]</a:t>
            </a:r>
            <a:endParaRPr lang="en-US" sz="1600" dirty="0" smtClean="0"/>
          </a:p>
          <a:p>
            <a:pPr lvl="1">
              <a:buFont typeface="Arial" charset="0"/>
              <a:buChar char="•"/>
            </a:pPr>
            <a:endParaRPr lang="en-US" sz="1700" dirty="0" smtClean="0"/>
          </a:p>
        </p:txBody>
      </p:sp>
      <p:sp>
        <p:nvSpPr>
          <p:cNvPr id="4" name="Slide Number Placeholder 3"/>
          <p:cNvSpPr>
            <a:spLocks noGrp="1"/>
          </p:cNvSpPr>
          <p:nvPr>
            <p:ph type="sldNum" sz="quarter" idx="12"/>
          </p:nvPr>
        </p:nvSpPr>
        <p:spPr/>
        <p:txBody>
          <a:bodyPr/>
          <a:lstStyle/>
          <a:p>
            <a:fld id="{82C67E91-9874-418B-902D-835B4BC92AB3}" type="slidenum">
              <a:rPr lang="en-US" smtClean="0"/>
              <a:t>7</a:t>
            </a:fld>
            <a:endParaRPr lang="en-US"/>
          </a:p>
        </p:txBody>
      </p:sp>
      <p:sp>
        <p:nvSpPr>
          <p:cNvPr id="6" name="Title 1"/>
          <p:cNvSpPr txBox="1">
            <a:spLocks/>
          </p:cNvSpPr>
          <p:nvPr/>
        </p:nvSpPr>
        <p:spPr>
          <a:xfrm>
            <a:off x="457200" y="304800"/>
            <a:ext cx="8382000"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sz="3200" b="1" smtClean="0"/>
              <a:t>2. </a:t>
            </a:r>
            <a:r>
              <a:rPr lang="en-US" sz="3200" b="1" dirty="0" smtClean="0"/>
              <a:t>Structure, consistency &amp; routine</a:t>
            </a:r>
            <a:endParaRPr lang="en-US" sz="2800" dirty="0"/>
          </a:p>
        </p:txBody>
      </p:sp>
    </p:spTree>
    <p:extLst>
      <p:ext uri="{BB962C8B-B14F-4D97-AF65-F5344CB8AC3E}">
        <p14:creationId xmlns:p14="http://schemas.microsoft.com/office/powerpoint/2010/main" val="41977856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0"/>
            <a:ext cx="7772400" cy="4050792"/>
          </a:xfrm>
        </p:spPr>
        <p:txBody>
          <a:bodyPr>
            <a:normAutofit/>
          </a:bodyPr>
          <a:lstStyle/>
          <a:p>
            <a:pPr>
              <a:buFont typeface="Wingdings" charset="2"/>
              <a:buChar char="§"/>
            </a:pPr>
            <a:r>
              <a:rPr lang="en-US" dirty="0" smtClean="0"/>
              <a:t>If behavior situations are becoming more frequent, it is necessary for you to request </a:t>
            </a:r>
            <a:r>
              <a:rPr lang="en-US" i="1" dirty="0" smtClean="0"/>
              <a:t>in writing</a:t>
            </a:r>
            <a:r>
              <a:rPr lang="en-US" dirty="0" smtClean="0"/>
              <a:t> that a Functional Behavior Assessment be done for your child.</a:t>
            </a:r>
          </a:p>
          <a:p>
            <a:pPr>
              <a:buFont typeface="Arial" charset="0"/>
              <a:buChar char="•"/>
            </a:pPr>
            <a:endParaRPr lang="en-US" sz="100" dirty="0" smtClean="0"/>
          </a:p>
          <a:p>
            <a:pPr lvl="1">
              <a:buFont typeface="Arial" charset="0"/>
              <a:buChar char="•"/>
            </a:pPr>
            <a:r>
              <a:rPr lang="en-US" sz="1600" dirty="0" smtClean="0"/>
              <a:t>The data collected will indicate what your child’s ‘trigger situations’ are. </a:t>
            </a:r>
            <a:endParaRPr lang="en-US" sz="1600" dirty="0"/>
          </a:p>
          <a:p>
            <a:pPr lvl="1">
              <a:buFont typeface="Arial" charset="0"/>
              <a:buChar char="•"/>
            </a:pPr>
            <a:endParaRPr lang="en-US" sz="100" dirty="0" smtClean="0"/>
          </a:p>
          <a:p>
            <a:pPr lvl="1">
              <a:buFont typeface="Arial" charset="0"/>
              <a:buChar char="•"/>
            </a:pPr>
            <a:r>
              <a:rPr lang="en-US" sz="1600" dirty="0" smtClean="0"/>
              <a:t>The IEP team then meets to discuss the data collected. </a:t>
            </a:r>
          </a:p>
          <a:p>
            <a:pPr lvl="1">
              <a:buFont typeface="Arial" charset="0"/>
              <a:buChar char="•"/>
            </a:pPr>
            <a:endParaRPr lang="en-US" sz="100" dirty="0" smtClean="0"/>
          </a:p>
          <a:p>
            <a:pPr lvl="1">
              <a:buFont typeface="Arial" charset="0"/>
              <a:buChar char="•"/>
            </a:pPr>
            <a:r>
              <a:rPr lang="en-US" sz="1600" dirty="0" smtClean="0"/>
              <a:t>The team then creates a Positive Behavior Intervention Plan [PBIP], so that the student’s non-preferred behaviors are addressed appropriately and preferred behaviors are rewarded consistently/effectively. </a:t>
            </a:r>
          </a:p>
          <a:p>
            <a:pPr lvl="1">
              <a:buFont typeface="Arial" charset="0"/>
              <a:buChar char="•"/>
            </a:pPr>
            <a:endParaRPr lang="en-US" sz="100" dirty="0" smtClean="0"/>
          </a:p>
          <a:p>
            <a:pPr lvl="1">
              <a:buFont typeface="Arial" charset="0"/>
              <a:buChar char="•"/>
            </a:pPr>
            <a:r>
              <a:rPr lang="en-US" sz="1600" dirty="0" smtClean="0"/>
              <a:t>Positive behaviors should be enthusiastically acknowledged and praised. </a:t>
            </a:r>
          </a:p>
          <a:p>
            <a:pPr lvl="1">
              <a:buFont typeface="Arial" charset="0"/>
              <a:buChar char="•"/>
            </a:pPr>
            <a:endParaRPr lang="en-US" sz="100" dirty="0" smtClean="0"/>
          </a:p>
          <a:p>
            <a:pPr lvl="1">
              <a:buFont typeface="Arial" charset="0"/>
              <a:buChar char="•"/>
            </a:pPr>
            <a:r>
              <a:rPr lang="en-US" sz="1600" dirty="0" smtClean="0"/>
              <a:t>It is not appropriate or effective for the school to repeatedly send your child home or suspend him/her for disability-related non-preferred behaviors. </a:t>
            </a:r>
          </a:p>
          <a:p>
            <a:pPr marL="0" indent="0" algn="r">
              <a:buNone/>
            </a:pPr>
            <a:r>
              <a:rPr lang="en-US" sz="1500" dirty="0">
                <a:solidFill>
                  <a:srgbClr val="C00000"/>
                </a:solidFill>
              </a:rPr>
              <a:t>[11, 5, 12, 4]</a:t>
            </a:r>
            <a:endParaRPr lang="en-US" sz="1500" dirty="0"/>
          </a:p>
          <a:p>
            <a:pPr marL="0" indent="0" algn="r">
              <a:buNone/>
            </a:pPr>
            <a:endParaRPr lang="en-US" dirty="0" smtClean="0"/>
          </a:p>
        </p:txBody>
      </p:sp>
      <p:sp>
        <p:nvSpPr>
          <p:cNvPr id="4" name="Slide Number Placeholder 3"/>
          <p:cNvSpPr>
            <a:spLocks noGrp="1"/>
          </p:cNvSpPr>
          <p:nvPr>
            <p:ph type="sldNum" sz="quarter" idx="12"/>
          </p:nvPr>
        </p:nvSpPr>
        <p:spPr/>
        <p:txBody>
          <a:bodyPr/>
          <a:lstStyle/>
          <a:p>
            <a:fld id="{82C67E91-9874-418B-902D-835B4BC92AB3}" type="slidenum">
              <a:rPr lang="en-US" smtClean="0"/>
              <a:t>8</a:t>
            </a:fld>
            <a:endParaRPr lang="en-US"/>
          </a:p>
        </p:txBody>
      </p:sp>
      <p:sp>
        <p:nvSpPr>
          <p:cNvPr id="7" name="Title 1"/>
          <p:cNvSpPr txBox="1">
            <a:spLocks/>
          </p:cNvSpPr>
          <p:nvPr/>
        </p:nvSpPr>
        <p:spPr>
          <a:xfrm>
            <a:off x="457200" y="304800"/>
            <a:ext cx="8382000"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sz="3200" b="1" smtClean="0"/>
              <a:t>3. </a:t>
            </a:r>
            <a:r>
              <a:rPr lang="en-US" sz="3200" b="1" dirty="0" smtClean="0"/>
              <a:t>Positive, consistent behavior plan</a:t>
            </a:r>
            <a:endParaRPr lang="en-US" sz="2800" dirty="0"/>
          </a:p>
        </p:txBody>
      </p:sp>
    </p:spTree>
    <p:extLst>
      <p:ext uri="{BB962C8B-B14F-4D97-AF65-F5344CB8AC3E}">
        <p14:creationId xmlns:p14="http://schemas.microsoft.com/office/powerpoint/2010/main" val="28768433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7797546" cy="4191000"/>
          </a:xfrm>
        </p:spPr>
        <p:txBody>
          <a:bodyPr>
            <a:normAutofit lnSpcReduction="10000"/>
          </a:bodyPr>
          <a:lstStyle/>
          <a:p>
            <a:r>
              <a:rPr lang="en-US" dirty="0" smtClean="0"/>
              <a:t>A food-secure school setting is required for the student with PWS to be able to access their free-and-appropriate public education.</a:t>
            </a:r>
          </a:p>
          <a:p>
            <a:r>
              <a:rPr lang="en-US" dirty="0" smtClean="0"/>
              <a:t>The student cannot control the message of hunger being sent out from their brain. Thus:</a:t>
            </a:r>
          </a:p>
          <a:p>
            <a:pPr marL="0" indent="0">
              <a:buNone/>
            </a:pPr>
            <a:endParaRPr lang="en-US" sz="100" dirty="0" smtClean="0"/>
          </a:p>
          <a:p>
            <a:pPr lvl="1">
              <a:buFont typeface="Arial" charset="0"/>
              <a:buChar char="•"/>
            </a:pPr>
            <a:r>
              <a:rPr lang="en-US" sz="1700" dirty="0" smtClean="0"/>
              <a:t>There should be no food-based curriculum in any of their classrooms. </a:t>
            </a:r>
          </a:p>
          <a:p>
            <a:pPr lvl="1">
              <a:buFont typeface="Arial" charset="0"/>
              <a:buChar char="•"/>
            </a:pPr>
            <a:endParaRPr lang="en-US" sz="100" dirty="0" smtClean="0"/>
          </a:p>
          <a:p>
            <a:pPr lvl="1">
              <a:buFont typeface="Arial" charset="0"/>
              <a:buChar char="•"/>
            </a:pPr>
            <a:r>
              <a:rPr lang="en-US" sz="1700" dirty="0" smtClean="0"/>
              <a:t>The most effective place to store necessary foods such as lunch bags and snack supplies is </a:t>
            </a:r>
            <a:r>
              <a:rPr lang="en-US" sz="1700" i="1" dirty="0" smtClean="0"/>
              <a:t>outside the classroom, in a </a:t>
            </a:r>
            <a:r>
              <a:rPr lang="en-US" sz="1700" i="1" dirty="0"/>
              <a:t>(locked) </a:t>
            </a:r>
            <a:r>
              <a:rPr lang="en-US" sz="1700" i="1" dirty="0" smtClean="0"/>
              <a:t>cabinet or covered container. </a:t>
            </a:r>
            <a:r>
              <a:rPr lang="en-US" sz="1700" dirty="0" smtClean="0"/>
              <a:t>Food in the classroom becomes an extreme distraction and source of anxiety for the student and they cannot concentrate. </a:t>
            </a:r>
          </a:p>
          <a:p>
            <a:pPr lvl="1">
              <a:buFont typeface="Arial" charset="0"/>
              <a:buChar char="•"/>
            </a:pPr>
            <a:endParaRPr lang="en-US" sz="100" i="1" dirty="0"/>
          </a:p>
          <a:p>
            <a:pPr lvl="1">
              <a:buFont typeface="Arial" charset="0"/>
              <a:buChar char="•"/>
            </a:pPr>
            <a:r>
              <a:rPr lang="en-US" sz="1700" dirty="0" smtClean="0"/>
              <a:t>Trash cans should have lids, and should be locked if possible (with access only to throw away trash). It is common for students with PWS to look through trash cans for food.</a:t>
            </a:r>
          </a:p>
          <a:p>
            <a:pPr marL="274320" lvl="1" indent="0" algn="r">
              <a:buNone/>
            </a:pPr>
            <a:r>
              <a:rPr lang="en-US" sz="1600" dirty="0">
                <a:solidFill>
                  <a:srgbClr val="C00000"/>
                </a:solidFill>
              </a:rPr>
              <a:t>[7, 8, 9, 10, 11, 12, 13, 14, 18]</a:t>
            </a:r>
            <a:endParaRPr lang="en-US" sz="1600" dirty="0"/>
          </a:p>
          <a:p>
            <a:pPr marL="274320" lvl="1" indent="0" algn="r">
              <a:buNone/>
            </a:pPr>
            <a:endParaRPr lang="en-US" sz="1600" dirty="0" smtClean="0"/>
          </a:p>
        </p:txBody>
      </p:sp>
      <p:sp>
        <p:nvSpPr>
          <p:cNvPr id="4" name="Slide Number Placeholder 3"/>
          <p:cNvSpPr>
            <a:spLocks noGrp="1"/>
          </p:cNvSpPr>
          <p:nvPr>
            <p:ph type="sldNum" sz="quarter" idx="12"/>
          </p:nvPr>
        </p:nvSpPr>
        <p:spPr/>
        <p:txBody>
          <a:bodyPr/>
          <a:lstStyle/>
          <a:p>
            <a:fld id="{82C67E91-9874-418B-902D-835B4BC92AB3}" type="slidenum">
              <a:rPr lang="en-US" smtClean="0"/>
              <a:t>9</a:t>
            </a:fld>
            <a:endParaRPr lang="en-US"/>
          </a:p>
        </p:txBody>
      </p:sp>
      <p:sp>
        <p:nvSpPr>
          <p:cNvPr id="7" name="Title 1"/>
          <p:cNvSpPr txBox="1">
            <a:spLocks/>
          </p:cNvSpPr>
          <p:nvPr/>
        </p:nvSpPr>
        <p:spPr>
          <a:xfrm>
            <a:off x="533400" y="304800"/>
            <a:ext cx="8305800"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sz="3200" b="1" dirty="0" smtClean="0"/>
              <a:t>4. Food-secure environment</a:t>
            </a:r>
            <a:endParaRPr lang="en-US" sz="2800" dirty="0"/>
          </a:p>
        </p:txBody>
      </p:sp>
    </p:spTree>
    <p:extLst>
      <p:ext uri="{BB962C8B-B14F-4D97-AF65-F5344CB8AC3E}">
        <p14:creationId xmlns:p14="http://schemas.microsoft.com/office/powerpoint/2010/main" val="32921856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Wood Type</Template>
  <TotalTime>978</TotalTime>
  <Words>5478</Words>
  <Application>Microsoft Macintosh PowerPoint</Application>
  <PresentationFormat>On-screen Show (4:3)</PresentationFormat>
  <Paragraphs>376</Paragraphs>
  <Slides>39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39</vt:i4>
      </vt:variant>
    </vt:vector>
  </HeadingPairs>
  <TitlesOfParts>
    <vt:vector size="46" baseType="lpstr">
      <vt:lpstr>Calibri</vt:lpstr>
      <vt:lpstr>Rockwell</vt:lpstr>
      <vt:lpstr>Rockwell Condensed</vt:lpstr>
      <vt:lpstr>Rockwell Extra Bold</vt:lpstr>
      <vt:lpstr>Wingdings</vt:lpstr>
      <vt:lpstr>Arial</vt:lpstr>
      <vt:lpstr>Wood Type</vt:lpstr>
      <vt:lpstr>Module 6:   PWS In THE SCHOOL ENVIRONMENT</vt:lpstr>
      <vt:lpstr>PWS in the School Setting: Basic Issues [Not in order of importance]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Next Steps</vt:lpstr>
      <vt:lpstr>PowerPoint Presentation</vt:lpstr>
      <vt:lpstr>The Wyatt Special Education Advocacy Training (WSEAT) is generously funded by the PWSA (USA) Willett Fund and a generous grant from the RBC Foundation allowing PWSA (USA) to provide this important training  for free to the  PWS Community.    The WSEAT is named in memory of David Wyatt who was PWSA (USA)’s first Crisis Intervention and Family Support Counselor.</vt:lpstr>
      <vt:lpstr>DISCLAIMER  While every effort is made to ensure that the training materials provided in this module are updated with the most recent best practices and developments in the field of special education advocacy and supporting students with Prader-Willi syndrome in school settings this may not always be possible.  New developments may occur and not be included in this module of training until it is updated. Additionally, some statements and views in these materials may represent the opinions of the presenter and not necessarily the views of the Prader-Willi Syndrome Association (USA).  The information in this training is not intended as legal advice and it should not be relied upon or used for legal purposes.  The Prader-Willi Syndrome Association (USA) expressly disclaims any liability for any direct or indirect damage resulting from the use of this training as a whole or parts thereof. </vt:lpstr>
    </vt:vector>
  </TitlesOfParts>
  <Manager/>
  <Company/>
  <LinksUpToDate>false</LinksUpToDate>
  <SharedDoc>false</SharedDoc>
  <HyperlinkBase/>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PWS in the School Environment</dc:title>
  <dc:subject/>
  <dc:creator>Jennifer Bolander</dc:creator>
  <cp:keywords/>
  <dc:description/>
  <cp:lastModifiedBy>Microsoft Office User</cp:lastModifiedBy>
  <cp:revision>136</cp:revision>
  <dcterms:created xsi:type="dcterms:W3CDTF">2016-11-15T19:19:28Z</dcterms:created>
  <dcterms:modified xsi:type="dcterms:W3CDTF">2017-01-26T20:22:46Z</dcterms:modified>
  <cp:category/>
</cp:coreProperties>
</file>