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287" r:id="rId2"/>
    <p:sldId id="277" r:id="rId3"/>
    <p:sldId id="257" r:id="rId4"/>
    <p:sldId id="273" r:id="rId5"/>
    <p:sldId id="278" r:id="rId6"/>
    <p:sldId id="279" r:id="rId7"/>
    <p:sldId id="274" r:id="rId8"/>
    <p:sldId id="275" r:id="rId9"/>
    <p:sldId id="280" r:id="rId10"/>
    <p:sldId id="276" r:id="rId11"/>
    <p:sldId id="282" r:id="rId12"/>
    <p:sldId id="288" r:id="rId13"/>
    <p:sldId id="283" r:id="rId14"/>
    <p:sldId id="284" r:id="rId15"/>
  </p:sldIdLst>
  <p:sldSz cx="9144000" cy="6858000" type="screen4x3"/>
  <p:notesSz cx="7010400" cy="9223375"/>
  <p:custDataLst>
    <p:tags r:id="rId1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6"/>
    <p:restoredTop sz="94654"/>
  </p:normalViewPr>
  <p:slideViewPr>
    <p:cSldViewPr snapToGrid="0" snapToObjects="1">
      <p:cViewPr varScale="1">
        <p:scale>
          <a:sx n="108" d="100"/>
          <a:sy n="108" d="100"/>
        </p:scale>
        <p:origin x="1520"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tags" Target="tags/tag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169"/>
          </a:xfrm>
          <a:prstGeom prst="rect">
            <a:avLst/>
          </a:prstGeom>
        </p:spPr>
        <p:txBody>
          <a:bodyPr vert="horz" lIns="92757" tIns="46378" rIns="92757" bIns="46378" rtlCol="0"/>
          <a:lstStyle>
            <a:lvl1pPr algn="l">
              <a:defRPr sz="1200"/>
            </a:lvl1pPr>
          </a:lstStyle>
          <a:p>
            <a:endParaRPr lang="en-US"/>
          </a:p>
        </p:txBody>
      </p:sp>
      <p:sp>
        <p:nvSpPr>
          <p:cNvPr id="3" name="Date Placeholder 2"/>
          <p:cNvSpPr>
            <a:spLocks noGrp="1"/>
          </p:cNvSpPr>
          <p:nvPr>
            <p:ph type="dt" idx="1"/>
          </p:nvPr>
        </p:nvSpPr>
        <p:spPr>
          <a:xfrm>
            <a:off x="3970938" y="0"/>
            <a:ext cx="3037840" cy="461169"/>
          </a:xfrm>
          <a:prstGeom prst="rect">
            <a:avLst/>
          </a:prstGeom>
        </p:spPr>
        <p:txBody>
          <a:bodyPr vert="horz" lIns="92757" tIns="46378" rIns="92757" bIns="46378" rtlCol="0"/>
          <a:lstStyle>
            <a:lvl1pPr algn="r">
              <a:defRPr sz="1200"/>
            </a:lvl1pPr>
          </a:lstStyle>
          <a:p>
            <a:fld id="{7E3252B6-1CEE-064C-B49C-3667CD8E0C7E}" type="datetimeFigureOut">
              <a:rPr lang="en-US" smtClean="0"/>
              <a:pPr/>
              <a:t>12/2/16</a:t>
            </a:fld>
            <a:endParaRPr lang="en-US"/>
          </a:p>
        </p:txBody>
      </p:sp>
      <p:sp>
        <p:nvSpPr>
          <p:cNvPr id="4" name="Slide Image Placeholder 3"/>
          <p:cNvSpPr>
            <a:spLocks noGrp="1" noRot="1" noChangeAspect="1"/>
          </p:cNvSpPr>
          <p:nvPr>
            <p:ph type="sldImg" idx="2"/>
          </p:nvPr>
        </p:nvSpPr>
        <p:spPr>
          <a:xfrm>
            <a:off x="1198563" y="692150"/>
            <a:ext cx="4613275" cy="3459163"/>
          </a:xfrm>
          <a:prstGeom prst="rect">
            <a:avLst/>
          </a:prstGeom>
          <a:noFill/>
          <a:ln w="12700">
            <a:solidFill>
              <a:prstClr val="black"/>
            </a:solidFill>
          </a:ln>
        </p:spPr>
        <p:txBody>
          <a:bodyPr vert="horz" lIns="92757" tIns="46378" rIns="92757" bIns="46378" rtlCol="0" anchor="ctr"/>
          <a:lstStyle/>
          <a:p>
            <a:endParaRPr lang="en-US"/>
          </a:p>
        </p:txBody>
      </p:sp>
      <p:sp>
        <p:nvSpPr>
          <p:cNvPr id="5" name="Notes Placeholder 4"/>
          <p:cNvSpPr>
            <a:spLocks noGrp="1"/>
          </p:cNvSpPr>
          <p:nvPr>
            <p:ph type="body" sz="quarter" idx="3"/>
          </p:nvPr>
        </p:nvSpPr>
        <p:spPr>
          <a:xfrm>
            <a:off x="701040" y="4381103"/>
            <a:ext cx="5608320" cy="4150519"/>
          </a:xfrm>
          <a:prstGeom prst="rect">
            <a:avLst/>
          </a:prstGeom>
        </p:spPr>
        <p:txBody>
          <a:bodyPr vert="horz" lIns="92757" tIns="46378" rIns="92757" bIns="4637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0605"/>
            <a:ext cx="3037840" cy="461169"/>
          </a:xfrm>
          <a:prstGeom prst="rect">
            <a:avLst/>
          </a:prstGeom>
        </p:spPr>
        <p:txBody>
          <a:bodyPr vert="horz" lIns="92757" tIns="46378" rIns="92757" bIns="46378"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60605"/>
            <a:ext cx="3037840" cy="461169"/>
          </a:xfrm>
          <a:prstGeom prst="rect">
            <a:avLst/>
          </a:prstGeom>
        </p:spPr>
        <p:txBody>
          <a:bodyPr vert="horz" lIns="92757" tIns="46378" rIns="92757" bIns="46378" rtlCol="0" anchor="b"/>
          <a:lstStyle>
            <a:lvl1pPr algn="r">
              <a:defRPr sz="1200"/>
            </a:lvl1pPr>
          </a:lstStyle>
          <a:p>
            <a:fld id="{5096A7F1-E0E2-454C-AEDC-CC934D6DBBEC}" type="slidenum">
              <a:rPr lang="en-US" smtClean="0"/>
              <a:pPr/>
              <a:t>‹#›</a:t>
            </a:fld>
            <a:endParaRPr lang="en-US"/>
          </a:p>
        </p:txBody>
      </p:sp>
    </p:spTree>
    <p:extLst>
      <p:ext uri="{BB962C8B-B14F-4D97-AF65-F5344CB8AC3E}">
        <p14:creationId xmlns:p14="http://schemas.microsoft.com/office/powerpoint/2010/main" val="88377507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D55F9D3-5A6F-9843-988C-CA90BAB40643}" type="datetimeFigureOut">
              <a:rPr lang="en-US" smtClean="0"/>
              <a:pPr/>
              <a:t>12/2/16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EB0A12B-4562-6248-ABF0-EB84F369749F}"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55F9D3-5A6F-9843-988C-CA90BAB40643}" type="datetimeFigureOut">
              <a:rPr lang="en-US" smtClean="0"/>
              <a:pPr/>
              <a:t>12/2/16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0A12B-4562-6248-ABF0-EB84F369749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EB0A12B-4562-6248-ABF0-EB84F369749F}"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55F9D3-5A6F-9843-988C-CA90BAB40643}" type="datetimeFigureOut">
              <a:rPr lang="en-US" smtClean="0"/>
              <a:pPr/>
              <a:t>12/2/16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D55F9D3-5A6F-9843-988C-CA90BAB40643}" type="datetimeFigureOut">
              <a:rPr lang="en-US" smtClean="0"/>
              <a:pPr/>
              <a:t>12/2/16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EB0A12B-4562-6248-ABF0-EB84F369749F}"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D55F9D3-5A6F-9843-988C-CA90BAB40643}" type="datetimeFigureOut">
              <a:rPr lang="en-US" smtClean="0"/>
              <a:pPr/>
              <a:t>12/2/16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EB0A12B-4562-6248-ABF0-EB84F369749F}"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D55F9D3-5A6F-9843-988C-CA90BAB40643}" type="datetimeFigureOut">
              <a:rPr lang="en-US" smtClean="0"/>
              <a:pPr/>
              <a:t>12/2/16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B0A12B-4562-6248-ABF0-EB84F369749F}"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D55F9D3-5A6F-9843-988C-CA90BAB40643}" type="datetimeFigureOut">
              <a:rPr lang="en-US" smtClean="0"/>
              <a:pPr/>
              <a:t>12/2/16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EB0A12B-4562-6248-ABF0-EB84F369749F}"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D55F9D3-5A6F-9843-988C-CA90BAB40643}" type="datetimeFigureOut">
              <a:rPr lang="en-US" smtClean="0"/>
              <a:pPr/>
              <a:t>12/2/16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EB0A12B-4562-6248-ABF0-EB84F369749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D55F9D3-5A6F-9843-988C-CA90BAB40643}" type="datetimeFigureOut">
              <a:rPr lang="en-US" smtClean="0"/>
              <a:pPr/>
              <a:t>12/2/16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EB0A12B-4562-6248-ABF0-EB84F369749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EB0A12B-4562-6248-ABF0-EB84F369749F}"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D55F9D3-5A6F-9843-988C-CA90BAB40643}" type="datetimeFigureOut">
              <a:rPr lang="en-US" smtClean="0"/>
              <a:pPr/>
              <a:t>12/2/16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EB0A12B-4562-6248-ABF0-EB84F369749F}"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D55F9D3-5A6F-9843-988C-CA90BAB40643}" type="datetimeFigureOut">
              <a:rPr lang="en-US" smtClean="0"/>
              <a:pPr/>
              <a:t>12/2/16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b="0" i="0" u="none"/>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D55F9D3-5A6F-9843-988C-CA90BAB40643}" type="datetimeFigureOut">
              <a:rPr lang="en-US" smtClean="0"/>
              <a:pPr/>
              <a:t>12/2/16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EB0A12B-4562-6248-ABF0-EB84F369749F}"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b="0" i="0" u="none"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2042557"/>
            <a:ext cx="5778682" cy="1828800"/>
          </a:xfrm>
        </p:spPr>
        <p:txBody>
          <a:bodyPr>
            <a:normAutofit/>
          </a:bodyPr>
          <a:lstStyle/>
          <a:p>
            <a:r>
              <a:rPr lang="en-US" u="sng" dirty="0" smtClean="0"/>
              <a:t>Module </a:t>
            </a:r>
            <a:r>
              <a:rPr lang="en-US" u="sng" dirty="0" smtClean="0">
                <a:latin typeface="Al Bayan Plain" charset="-78"/>
                <a:ea typeface="Al Bayan Plain" charset="-78"/>
                <a:cs typeface="Al Bayan Plain" charset="-78"/>
              </a:rPr>
              <a:t>3</a:t>
            </a:r>
            <a:r>
              <a:rPr lang="en-US" u="sng" dirty="0" smtClean="0"/>
              <a:t>:</a:t>
            </a:r>
            <a:r>
              <a:rPr lang="en-US" dirty="0" smtClean="0"/>
              <a:t>  </a:t>
            </a:r>
            <a:r>
              <a:rPr lang="en-US" dirty="0" smtClean="0"/>
              <a:t/>
            </a:r>
            <a:br>
              <a:rPr lang="en-US" dirty="0" smtClean="0"/>
            </a:br>
            <a:r>
              <a:rPr lang="en-US" dirty="0" smtClean="0"/>
              <a:t>Effective Advocacy</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8218" y="778349"/>
            <a:ext cx="2146940" cy="873976"/>
          </a:xfrm>
          <a:prstGeom prst="rect">
            <a:avLst/>
          </a:prstGeom>
        </p:spPr>
      </p:pic>
      <p:sp>
        <p:nvSpPr>
          <p:cNvPr id="5" name="Footer Placeholder 4"/>
          <p:cNvSpPr>
            <a:spLocks noGrp="1"/>
          </p:cNvSpPr>
          <p:nvPr>
            <p:ph type="ftr" sz="quarter" idx="11"/>
          </p:nvPr>
        </p:nvSpPr>
        <p:spPr>
          <a:xfrm>
            <a:off x="1657350" y="5545777"/>
            <a:ext cx="5778682" cy="676893"/>
          </a:xfrm>
        </p:spPr>
        <p:txBody>
          <a:bodyPr/>
          <a:lstStyle/>
          <a:p>
            <a:pPr algn="ctr"/>
            <a:r>
              <a:rPr lang="en-US" dirty="0" smtClean="0">
                <a:solidFill>
                  <a:schemeClr val="tx1"/>
                </a:solidFill>
              </a:rPr>
              <a:t>The Wyatt Special Education Advocacy Training (WSEAT) </a:t>
            </a:r>
          </a:p>
          <a:p>
            <a:pPr algn="ctr"/>
            <a:r>
              <a:rPr lang="en-US" dirty="0" smtClean="0">
                <a:solidFill>
                  <a:schemeClr val="tx1"/>
                </a:solidFill>
              </a:rPr>
              <a:t>A Resource of PWSA (USA)  www.pwsausa.org</a:t>
            </a:r>
            <a:endParaRPr lang="en-US" dirty="0">
              <a:solidFill>
                <a:schemeClr val="tx1"/>
              </a:solidFill>
            </a:endParaRPr>
          </a:p>
        </p:txBody>
      </p:sp>
    </p:spTree>
    <p:extLst>
      <p:ext uri="{BB962C8B-B14F-4D97-AF65-F5344CB8AC3E}">
        <p14:creationId xmlns:p14="http://schemas.microsoft.com/office/powerpoint/2010/main" val="10858548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17967"/>
            <a:ext cx="8534400" cy="758952"/>
          </a:xfrm>
        </p:spPr>
        <p:txBody>
          <a:bodyPr/>
          <a:lstStyle/>
          <a:p>
            <a:r>
              <a:rPr lang="en-US" dirty="0" smtClean="0"/>
              <a:t>Overall</a:t>
            </a:r>
            <a:endParaRPr lang="en-US" dirty="0"/>
          </a:p>
        </p:txBody>
      </p:sp>
      <p:sp>
        <p:nvSpPr>
          <p:cNvPr id="3" name="Content Placeholder 2"/>
          <p:cNvSpPr>
            <a:spLocks noGrp="1"/>
          </p:cNvSpPr>
          <p:nvPr>
            <p:ph sz="quarter" idx="1"/>
          </p:nvPr>
        </p:nvSpPr>
        <p:spPr>
          <a:xfrm>
            <a:off x="510638" y="1892595"/>
            <a:ext cx="8295033" cy="4206452"/>
          </a:xfrm>
        </p:spPr>
        <p:txBody>
          <a:bodyPr>
            <a:normAutofit lnSpcReduction="10000"/>
          </a:bodyPr>
          <a:lstStyle/>
          <a:p>
            <a:r>
              <a:rPr lang="en-US" sz="2000" dirty="0" smtClean="0"/>
              <a:t>Parents that are involved in their child’s school at any level have opportunities to learn more about how their child can be successful.  </a:t>
            </a:r>
          </a:p>
          <a:p>
            <a:pPr marL="0" indent="0">
              <a:buNone/>
            </a:pPr>
            <a:endParaRPr lang="en-US" sz="1000" dirty="0" smtClean="0"/>
          </a:p>
          <a:p>
            <a:r>
              <a:rPr lang="en-US" sz="2000" dirty="0" smtClean="0"/>
              <a:t>If there is a difference of opinion or conflict, families, and schools are more willing to discuss issues effectively, if the IEP team has established early positive communication. </a:t>
            </a:r>
          </a:p>
          <a:p>
            <a:endParaRPr lang="en-US" sz="1000" dirty="0" smtClean="0"/>
          </a:p>
          <a:p>
            <a:r>
              <a:rPr lang="en-US" sz="2000" dirty="0" smtClean="0"/>
              <a:t>In addition, teacher morale improves when families are involved and can appreciate each other’s challenges. </a:t>
            </a:r>
          </a:p>
          <a:p>
            <a:endParaRPr lang="en-US" sz="1000" dirty="0" smtClean="0"/>
          </a:p>
          <a:p>
            <a:r>
              <a:rPr lang="en-US" sz="2000" dirty="0" smtClean="0"/>
              <a:t>School staff can will longer see themselves as the expert or the “provider” of services, but more as a listener and bridge-builder.  They will create not a prescribed service based on diagnosis, but based on what the family says they need and want for their child to become successful. </a:t>
            </a:r>
            <a:endParaRPr lang="en-US" sz="2000" dirty="0"/>
          </a:p>
        </p:txBody>
      </p:sp>
    </p:spTree>
    <p:extLst>
      <p:ext uri="{BB962C8B-B14F-4D97-AF65-F5344CB8AC3E}">
        <p14:creationId xmlns:p14="http://schemas.microsoft.com/office/powerpoint/2010/main" val="29885610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94776"/>
            <a:ext cx="7886700" cy="994172"/>
          </a:xfrm>
        </p:spPr>
        <p:txBody>
          <a:bodyPr>
            <a:normAutofit fontScale="90000"/>
          </a:bodyPr>
          <a:lstStyle/>
          <a:p>
            <a:pPr algn="l"/>
            <a:r>
              <a:rPr lang="en-US" u="sng" dirty="0" smtClean="0"/>
              <a:t/>
            </a:r>
            <a:br>
              <a:rPr lang="en-US" u="sng" dirty="0" smtClean="0"/>
            </a:br>
            <a:r>
              <a:rPr lang="en-US" sz="2700" dirty="0">
                <a:solidFill>
                  <a:schemeClr val="accent1"/>
                </a:solidFill>
              </a:rPr>
              <a:t>Next Steps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31061" y="214468"/>
            <a:ext cx="2481877" cy="1037952"/>
          </a:xfrm>
          <a:prstGeom prst="rect">
            <a:avLst/>
          </a:prstGeom>
        </p:spPr>
      </p:pic>
      <p:sp>
        <p:nvSpPr>
          <p:cNvPr id="7" name="Content Placeholder 2"/>
          <p:cNvSpPr>
            <a:spLocks noGrp="1"/>
          </p:cNvSpPr>
          <p:nvPr>
            <p:ph idx="1"/>
          </p:nvPr>
        </p:nvSpPr>
        <p:spPr>
          <a:xfrm>
            <a:off x="628650" y="2612572"/>
            <a:ext cx="7886700" cy="3443102"/>
          </a:xfrm>
        </p:spPr>
        <p:txBody>
          <a:bodyPr>
            <a:normAutofit/>
          </a:bodyPr>
          <a:lstStyle/>
          <a:p>
            <a:pPr lvl="0"/>
            <a:r>
              <a:rPr lang="en-US" sz="2000" dirty="0"/>
              <a:t>Free resources for each training module are available for download from the PWSA (USA) website – </a:t>
            </a:r>
            <a:r>
              <a:rPr lang="en-US" sz="2000" b="1" dirty="0">
                <a:solidFill>
                  <a:schemeClr val="accent1"/>
                </a:solidFill>
              </a:rPr>
              <a:t>www.pwsausa.org. </a:t>
            </a:r>
            <a:endParaRPr lang="en-US" sz="2000" b="1" dirty="0" smtClean="0">
              <a:solidFill>
                <a:schemeClr val="accent1"/>
              </a:solidFill>
            </a:endParaRPr>
          </a:p>
          <a:p>
            <a:pPr marL="0" lvl="0" indent="0">
              <a:buNone/>
            </a:pPr>
            <a:endParaRPr lang="en-US" sz="1000" dirty="0" smtClean="0"/>
          </a:p>
          <a:p>
            <a:pPr lvl="0"/>
            <a:r>
              <a:rPr lang="en-US" sz="2000" dirty="0" smtClean="0"/>
              <a:t>If </a:t>
            </a:r>
            <a:r>
              <a:rPr lang="en-US" sz="2000" dirty="0"/>
              <a:t>you need assistance with a school issue, please contact PWSA (USA) at </a:t>
            </a:r>
            <a:r>
              <a:rPr lang="en-US" sz="2000" b="1" dirty="0">
                <a:solidFill>
                  <a:schemeClr val="accent1"/>
                </a:solidFill>
              </a:rPr>
              <a:t>800-926-4797</a:t>
            </a:r>
            <a:r>
              <a:rPr lang="en-US" sz="2000" dirty="0"/>
              <a:t> and ask to speak to a Family Support Counselor</a:t>
            </a:r>
            <a:r>
              <a:rPr lang="en-US" sz="2000" dirty="0" smtClean="0"/>
              <a:t>.</a:t>
            </a:r>
          </a:p>
          <a:p>
            <a:pPr marL="0" lvl="0" indent="0">
              <a:buNone/>
            </a:pPr>
            <a:endParaRPr lang="en-US" sz="1000" dirty="0" smtClean="0"/>
          </a:p>
          <a:p>
            <a:pPr lvl="0"/>
            <a:r>
              <a:rPr lang="en-US" sz="2000" dirty="0" smtClean="0"/>
              <a:t>If </a:t>
            </a:r>
            <a:r>
              <a:rPr lang="en-US" sz="2000" dirty="0"/>
              <a:t>you have questions or comments about this module or the WSEAT </a:t>
            </a:r>
            <a:r>
              <a:rPr lang="en-US" sz="2000" dirty="0" smtClean="0"/>
              <a:t>in </a:t>
            </a:r>
            <a:r>
              <a:rPr lang="en-US" sz="2000" dirty="0"/>
              <a:t>general, please contact Evan Farrar at </a:t>
            </a:r>
            <a:r>
              <a:rPr lang="en-US" sz="2000" b="1" dirty="0" err="1">
                <a:solidFill>
                  <a:schemeClr val="accent1"/>
                </a:solidFill>
              </a:rPr>
              <a:t>efarrar@pwsausa.org</a:t>
            </a:r>
            <a:r>
              <a:rPr lang="en-US" sz="2000" b="1" dirty="0">
                <a:solidFill>
                  <a:schemeClr val="accent1"/>
                </a:solidFill>
              </a:rPr>
              <a:t> </a:t>
            </a:r>
            <a:endParaRPr lang="en-US" sz="2000"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7849245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54340" y="534390"/>
            <a:ext cx="3583391" cy="1458726"/>
          </a:xfrm>
          <a:prstGeom prst="rect">
            <a:avLst/>
          </a:prstGeom>
        </p:spPr>
      </p:pic>
      <p:sp>
        <p:nvSpPr>
          <p:cNvPr id="7" name="Footer Placeholder 4"/>
          <p:cNvSpPr>
            <a:spLocks noGrp="1"/>
          </p:cNvSpPr>
          <p:nvPr>
            <p:ph type="ftr" sz="quarter" idx="11"/>
          </p:nvPr>
        </p:nvSpPr>
        <p:spPr>
          <a:xfrm>
            <a:off x="2124096" y="5862857"/>
            <a:ext cx="4843877" cy="365760"/>
          </a:xfrm>
        </p:spPr>
        <p:txBody>
          <a:bodyPr/>
          <a:lstStyle/>
          <a:p>
            <a:pPr algn="ctr"/>
            <a:r>
              <a:rPr lang="en-US" dirty="0" smtClean="0">
                <a:solidFill>
                  <a:schemeClr val="tx1">
                    <a:lumMod val="75000"/>
                    <a:lumOff val="25000"/>
                  </a:schemeClr>
                </a:solidFill>
              </a:rPr>
              <a:t>The Wyatt Special Education Advocacy Training (WSEAT) </a:t>
            </a:r>
            <a:r>
              <a:rPr lang="en-US" dirty="0">
                <a:solidFill>
                  <a:schemeClr val="tx1">
                    <a:lumMod val="75000"/>
                    <a:lumOff val="25000"/>
                  </a:schemeClr>
                </a:solidFill>
              </a:rPr>
              <a:t> </a:t>
            </a:r>
            <a:r>
              <a:rPr lang="en-US" dirty="0" smtClean="0">
                <a:solidFill>
                  <a:schemeClr val="tx1">
                    <a:lumMod val="75000"/>
                    <a:lumOff val="25000"/>
                  </a:schemeClr>
                </a:solidFill>
              </a:rPr>
              <a:t/>
            </a:r>
            <a:br>
              <a:rPr lang="en-US" dirty="0" smtClean="0">
                <a:solidFill>
                  <a:schemeClr val="tx1">
                    <a:lumMod val="75000"/>
                    <a:lumOff val="25000"/>
                  </a:schemeClr>
                </a:solidFill>
              </a:rPr>
            </a:br>
            <a:r>
              <a:rPr lang="en-US" dirty="0" smtClean="0">
                <a:solidFill>
                  <a:schemeClr val="tx1">
                    <a:lumMod val="75000"/>
                    <a:lumOff val="25000"/>
                  </a:schemeClr>
                </a:solidFill>
              </a:rPr>
              <a:t>A Resource of PWSA (USA)  www.pwsausa.org</a:t>
            </a:r>
            <a:endParaRPr lang="en-US" dirty="0">
              <a:solidFill>
                <a:schemeClr val="tx1">
                  <a:lumMod val="75000"/>
                  <a:lumOff val="25000"/>
                </a:schemeClr>
              </a:solidFill>
            </a:endParaRPr>
          </a:p>
        </p:txBody>
      </p:sp>
      <p:sp>
        <p:nvSpPr>
          <p:cNvPr id="8" name="Content Placeholder 2"/>
          <p:cNvSpPr txBox="1">
            <a:spLocks/>
          </p:cNvSpPr>
          <p:nvPr/>
        </p:nvSpPr>
        <p:spPr>
          <a:xfrm>
            <a:off x="603341" y="3396343"/>
            <a:ext cx="7886700" cy="1793174"/>
          </a:xfrm>
          <a:prstGeom prst="rect">
            <a:avLst/>
          </a:prstGeom>
        </p:spPr>
        <p:txBody>
          <a:bodyPr vert="horz">
            <a:normAutofit/>
          </a:bodyPr>
          <a:lstStyle>
            <a:lvl1pPr marL="0" indent="0" algn="ctr" rtl="0" eaLnBrk="1" latinLnBrk="0" hangingPunct="1">
              <a:spcBef>
                <a:spcPct val="20000"/>
              </a:spcBef>
              <a:buClr>
                <a:schemeClr val="accent1"/>
              </a:buClr>
              <a:buSzPct val="85000"/>
              <a:buFont typeface="Wingdings 2"/>
              <a:buNone/>
              <a:defRPr kumimoji="0" sz="1600" b="1" kern="1200" cap="all" spc="250" baseline="0">
                <a:solidFill>
                  <a:schemeClr val="tx2"/>
                </a:solidFill>
                <a:latin typeface="+mn-lt"/>
                <a:ea typeface="+mn-ea"/>
                <a:cs typeface="+mn-cs"/>
              </a:defRPr>
            </a:lvl1pPr>
            <a:lvl2pPr marL="457200" indent="0" algn="ctr" rtl="0" eaLnBrk="1" latinLnBrk="0" hangingPunct="1">
              <a:spcBef>
                <a:spcPct val="20000"/>
              </a:spcBef>
              <a:buClr>
                <a:schemeClr val="accent2"/>
              </a:buClr>
              <a:buSzPct val="70000"/>
              <a:buFont typeface="Wingdings"/>
              <a:buNone/>
              <a:defRPr kumimoji="0" sz="2200" kern="1200">
                <a:solidFill>
                  <a:schemeClr val="tx2"/>
                </a:solidFill>
                <a:latin typeface="+mn-lt"/>
                <a:ea typeface="+mn-ea"/>
                <a:cs typeface="+mn-cs"/>
              </a:defRPr>
            </a:lvl2pPr>
            <a:lvl3pPr marL="914400" indent="0" algn="ctr" rtl="0" eaLnBrk="1" latinLnBrk="0" hangingPunct="1">
              <a:spcBef>
                <a:spcPct val="20000"/>
              </a:spcBef>
              <a:buClr>
                <a:schemeClr val="accent3"/>
              </a:buClr>
              <a:buSzPct val="75000"/>
              <a:buFont typeface="Wingdings 2"/>
              <a:buNone/>
              <a:defRPr kumimoji="0" sz="2000" kern="1200">
                <a:solidFill>
                  <a:schemeClr val="tx1"/>
                </a:solidFill>
                <a:latin typeface="+mn-lt"/>
                <a:ea typeface="+mn-ea"/>
                <a:cs typeface="+mn-cs"/>
              </a:defRPr>
            </a:lvl3pPr>
            <a:lvl4pPr marL="1371600" indent="0" algn="ctr" rtl="0" eaLnBrk="1" latinLnBrk="0" hangingPunct="1">
              <a:spcBef>
                <a:spcPct val="20000"/>
              </a:spcBef>
              <a:buClr>
                <a:schemeClr val="accent4"/>
              </a:buClr>
              <a:buSzPct val="70000"/>
              <a:buFont typeface="Wingdings"/>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5"/>
              </a:buClr>
              <a:buFontTx/>
              <a:buNone/>
              <a:defRPr kumimoji="0" sz="1800" kern="1200">
                <a:solidFill>
                  <a:schemeClr val="tx1"/>
                </a:solidFill>
                <a:latin typeface="+mn-lt"/>
                <a:ea typeface="+mn-ea"/>
                <a:cs typeface="+mn-cs"/>
              </a:defRPr>
            </a:lvl5pPr>
            <a:lvl6pPr marL="2286000" indent="0" algn="ctr" rtl="0" eaLnBrk="1" latinLnBrk="0" hangingPunct="1">
              <a:spcBef>
                <a:spcPct val="20000"/>
              </a:spcBef>
              <a:buClr>
                <a:schemeClr val="accent6"/>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1">
                  <a:shade val="75000"/>
                </a:schemeClr>
              </a:buClr>
              <a:buSzPct val="90000"/>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accent4">
                  <a:shade val="75000"/>
                </a:schemeClr>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accent2">
                  <a:shade val="75000"/>
                </a:schemeClr>
              </a:buClr>
              <a:buSzPct val="90000"/>
              <a:buNone/>
              <a:defRPr kumimoji="0" sz="1400" kern="1200" cap="all" baseline="0">
                <a:solidFill>
                  <a:schemeClr val="tx1"/>
                </a:solidFill>
                <a:latin typeface="+mn-lt"/>
                <a:ea typeface="+mn-ea"/>
                <a:cs typeface="+mn-cs"/>
              </a:defRPr>
            </a:lvl9pPr>
          </a:lstStyle>
          <a:p>
            <a:pPr defTabSz="914400"/>
            <a:r>
              <a:rPr lang="en-US" sz="2500" dirty="0" smtClean="0">
                <a:solidFill>
                  <a:schemeClr val="tx1">
                    <a:lumMod val="75000"/>
                    <a:lumOff val="25000"/>
                  </a:schemeClr>
                </a:solidFill>
                <a:latin typeface="+mj-lt"/>
              </a:rPr>
              <a:t>This Concludes </a:t>
            </a:r>
          </a:p>
          <a:p>
            <a:pPr defTabSz="914400"/>
            <a:r>
              <a:rPr lang="en-US" sz="2500" dirty="0" smtClean="0">
                <a:solidFill>
                  <a:schemeClr val="tx1">
                    <a:lumMod val="75000"/>
                    <a:lumOff val="25000"/>
                  </a:schemeClr>
                </a:solidFill>
                <a:latin typeface="+mj-lt"/>
              </a:rPr>
              <a:t>This Training Webinar.  </a:t>
            </a:r>
          </a:p>
          <a:p>
            <a:pPr defTabSz="914400"/>
            <a:endParaRPr lang="en-US" sz="300" dirty="0" smtClean="0">
              <a:solidFill>
                <a:schemeClr val="tx1">
                  <a:lumMod val="75000"/>
                  <a:lumOff val="25000"/>
                </a:schemeClr>
              </a:solidFill>
              <a:latin typeface="+mj-lt"/>
            </a:endParaRPr>
          </a:p>
          <a:p>
            <a:pPr defTabSz="914400"/>
            <a:r>
              <a:rPr lang="en-US" sz="2500" u="sng" dirty="0" smtClean="0">
                <a:solidFill>
                  <a:schemeClr val="tx1">
                    <a:lumMod val="75000"/>
                    <a:lumOff val="25000"/>
                  </a:schemeClr>
                </a:solidFill>
                <a:latin typeface="+mj-lt"/>
              </a:rPr>
              <a:t>Thank You for Attending</a:t>
            </a:r>
            <a:r>
              <a:rPr lang="en-US" sz="2500" dirty="0" smtClean="0">
                <a:solidFill>
                  <a:schemeClr val="tx1">
                    <a:lumMod val="75000"/>
                    <a:lumOff val="25000"/>
                  </a:schemeClr>
                </a:solidFill>
                <a:latin typeface="+mj-lt"/>
              </a:rPr>
              <a:t>. </a:t>
            </a:r>
            <a:endParaRPr lang="en-US" sz="2500" dirty="0">
              <a:solidFill>
                <a:schemeClr val="tx1">
                  <a:lumMod val="75000"/>
                  <a:lumOff val="25000"/>
                </a:schemeClr>
              </a:solidFill>
              <a:latin typeface="+mj-lt"/>
            </a:endParaRPr>
          </a:p>
        </p:txBody>
      </p:sp>
    </p:spTree>
    <p:extLst>
      <p:ext uri="{BB962C8B-B14F-4D97-AF65-F5344CB8AC3E}">
        <p14:creationId xmlns:p14="http://schemas.microsoft.com/office/powerpoint/2010/main" val="6617948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9058" y="2968832"/>
            <a:ext cx="7433952" cy="2256312"/>
          </a:xfrm>
        </p:spPr>
        <p:txBody>
          <a:bodyPr>
            <a:normAutofit/>
          </a:bodyPr>
          <a:lstStyle/>
          <a:p>
            <a:r>
              <a:rPr lang="en-US" sz="1800" dirty="0">
                <a:solidFill>
                  <a:schemeClr val="tx1">
                    <a:lumMod val="75000"/>
                    <a:lumOff val="25000"/>
                  </a:schemeClr>
                </a:solidFill>
              </a:rPr>
              <a:t>The Wyatt Special Education Advocacy Training (WSEAT) is generously funded by the PWSA (USA) Willett Fund and a generous grant from the RBC Foundation allowing PWSA (USA) to provide this important training  for free to the PWS Community.  </a:t>
            </a:r>
            <a:r>
              <a:rPr lang="en-US" sz="1800" dirty="0" smtClean="0">
                <a:solidFill>
                  <a:schemeClr val="tx1">
                    <a:lumMod val="75000"/>
                    <a:lumOff val="25000"/>
                  </a:schemeClr>
                </a:solidFill>
              </a:rPr>
              <a:t/>
            </a:r>
            <a:br>
              <a:rPr lang="en-US" sz="1800" dirty="0" smtClean="0">
                <a:solidFill>
                  <a:schemeClr val="tx1">
                    <a:lumMod val="75000"/>
                    <a:lumOff val="25000"/>
                  </a:schemeClr>
                </a:solidFill>
              </a:rPr>
            </a:br>
            <a:r>
              <a:rPr lang="en-US" sz="1800" dirty="0" smtClean="0">
                <a:solidFill>
                  <a:schemeClr val="tx1">
                    <a:lumMod val="75000"/>
                    <a:lumOff val="25000"/>
                  </a:schemeClr>
                </a:solidFill>
              </a:rPr>
              <a:t/>
            </a:r>
            <a:br>
              <a:rPr lang="en-US" sz="1800" dirty="0" smtClean="0">
                <a:solidFill>
                  <a:schemeClr val="tx1">
                    <a:lumMod val="75000"/>
                    <a:lumOff val="25000"/>
                  </a:schemeClr>
                </a:solidFill>
              </a:rPr>
            </a:br>
            <a:r>
              <a:rPr lang="en-US" sz="1800" i="1" dirty="0" smtClean="0">
                <a:solidFill>
                  <a:schemeClr val="tx1">
                    <a:lumMod val="75000"/>
                    <a:lumOff val="25000"/>
                  </a:schemeClr>
                </a:solidFill>
              </a:rPr>
              <a:t>The </a:t>
            </a:r>
            <a:r>
              <a:rPr lang="en-US" sz="1800" i="1" dirty="0">
                <a:solidFill>
                  <a:schemeClr val="tx1">
                    <a:lumMod val="75000"/>
                    <a:lumOff val="25000"/>
                  </a:schemeClr>
                </a:solidFill>
              </a:rPr>
              <a:t>WSEAT is named in memory of David Wyatt who was PWSA (USA)’s first Crisis Intervention and Family Support Counselor.</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54340" y="534390"/>
            <a:ext cx="3583391" cy="1458726"/>
          </a:xfrm>
          <a:prstGeom prst="rect">
            <a:avLst/>
          </a:prstGeom>
        </p:spPr>
      </p:pic>
      <p:sp>
        <p:nvSpPr>
          <p:cNvPr id="5" name="Footer Placeholder 4"/>
          <p:cNvSpPr>
            <a:spLocks noGrp="1"/>
          </p:cNvSpPr>
          <p:nvPr>
            <p:ph type="ftr" sz="quarter" idx="11"/>
          </p:nvPr>
        </p:nvSpPr>
        <p:spPr>
          <a:xfrm>
            <a:off x="2124096" y="5862857"/>
            <a:ext cx="4843877" cy="365760"/>
          </a:xfrm>
        </p:spPr>
        <p:txBody>
          <a:bodyPr/>
          <a:lstStyle/>
          <a:p>
            <a:pPr algn="ctr"/>
            <a:r>
              <a:rPr lang="en-US" dirty="0" smtClean="0">
                <a:solidFill>
                  <a:schemeClr val="tx1">
                    <a:lumMod val="75000"/>
                    <a:lumOff val="25000"/>
                  </a:schemeClr>
                </a:solidFill>
              </a:rPr>
              <a:t>The Wyatt Special Education Advocacy Training (WSEAT) </a:t>
            </a:r>
            <a:r>
              <a:rPr lang="en-US" dirty="0">
                <a:solidFill>
                  <a:schemeClr val="tx1">
                    <a:lumMod val="75000"/>
                    <a:lumOff val="25000"/>
                  </a:schemeClr>
                </a:solidFill>
              </a:rPr>
              <a:t> </a:t>
            </a:r>
            <a:r>
              <a:rPr lang="en-US" dirty="0" smtClean="0">
                <a:solidFill>
                  <a:schemeClr val="tx1">
                    <a:lumMod val="75000"/>
                    <a:lumOff val="25000"/>
                  </a:schemeClr>
                </a:solidFill>
              </a:rPr>
              <a:t/>
            </a:r>
            <a:br>
              <a:rPr lang="en-US" dirty="0" smtClean="0">
                <a:solidFill>
                  <a:schemeClr val="tx1">
                    <a:lumMod val="75000"/>
                    <a:lumOff val="25000"/>
                  </a:schemeClr>
                </a:solidFill>
              </a:rPr>
            </a:br>
            <a:r>
              <a:rPr lang="en-US" dirty="0" smtClean="0">
                <a:solidFill>
                  <a:schemeClr val="tx1">
                    <a:lumMod val="75000"/>
                    <a:lumOff val="25000"/>
                  </a:schemeClr>
                </a:solidFill>
              </a:rPr>
              <a:t>A Resource of PWSA (USA)  www.pwsausa.org</a:t>
            </a:r>
            <a:endParaRPr lang="en-US" dirty="0">
              <a:solidFill>
                <a:schemeClr val="tx1">
                  <a:lumMod val="75000"/>
                  <a:lumOff val="25000"/>
                </a:schemeClr>
              </a:solidFill>
            </a:endParaRPr>
          </a:p>
        </p:txBody>
      </p:sp>
    </p:spTree>
    <p:extLst>
      <p:ext uri="{BB962C8B-B14F-4D97-AF65-F5344CB8AC3E}">
        <p14:creationId xmlns:p14="http://schemas.microsoft.com/office/powerpoint/2010/main" val="3436267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4199" y="2833452"/>
            <a:ext cx="7483670" cy="3029405"/>
          </a:xfrm>
        </p:spPr>
        <p:txBody>
          <a:bodyPr>
            <a:noAutofit/>
          </a:bodyPr>
          <a:lstStyle/>
          <a:p>
            <a:pPr lvl="0" fontAlgn="base"/>
            <a:r>
              <a:rPr lang="en-US" sz="1500" b="1" dirty="0" smtClean="0"/>
              <a:t>DISCLAIMER</a:t>
            </a:r>
            <a:r>
              <a:rPr lang="en-US" sz="1500" dirty="0"/>
              <a:t/>
            </a:r>
            <a:br>
              <a:rPr lang="en-US" sz="1500" dirty="0"/>
            </a:br>
            <a:r>
              <a:rPr lang="en-US" sz="1300" dirty="0">
                <a:solidFill>
                  <a:schemeClr val="tx1">
                    <a:lumMod val="75000"/>
                    <a:lumOff val="25000"/>
                  </a:schemeClr>
                </a:solidFill>
              </a:rPr>
              <a:t>While every effort is made to ensure that the training materials provided in this module are updated with the most recent best practices and developments in the field of special education advocacy and supporting students with Prader-Willi syndrome in school settings this may not always be possible.  New developments may occur and not be included in this module of training until it is updated. Additionally, some statements and views in these materials may represent the opinions of the presenter and not necessarily the views of the Prader-Willi Syndrome Association (USA).  The information in this training is not intended as legal advice and it should not be relied upon or used for legal purposes.  The Prader-Willi Syndrome Association (USA) expressly disclaims any liability for any direct or indirect damage resulting from the use of this training as a whole or parts thereof</a:t>
            </a:r>
            <a:r>
              <a:rPr lang="en-US" sz="1300" dirty="0" smtClean="0">
                <a:solidFill>
                  <a:schemeClr val="tx1">
                    <a:lumMod val="75000"/>
                    <a:lumOff val="25000"/>
                  </a:schemeClr>
                </a:solidFill>
              </a:rPr>
              <a:t>.</a:t>
            </a:r>
            <a:r>
              <a:rPr lang="en-US" sz="1400" dirty="0" smtClean="0">
                <a:solidFill>
                  <a:schemeClr val="tx1">
                    <a:lumMod val="75000"/>
                    <a:lumOff val="25000"/>
                  </a:schemeClr>
                </a:solidFill>
              </a:rPr>
              <a:t/>
            </a:r>
            <a:br>
              <a:rPr lang="en-US" sz="1400" dirty="0" smtClean="0">
                <a:solidFill>
                  <a:schemeClr val="tx1">
                    <a:lumMod val="75000"/>
                    <a:lumOff val="25000"/>
                  </a:schemeClr>
                </a:solidFill>
              </a:rPr>
            </a:br>
            <a:r>
              <a:rPr lang="en-US" sz="1400" dirty="0" smtClean="0">
                <a:solidFill>
                  <a:schemeClr val="tx1">
                    <a:lumMod val="75000"/>
                    <a:lumOff val="25000"/>
                  </a:schemeClr>
                </a:solidFill>
              </a:rPr>
              <a:t/>
            </a:r>
            <a:br>
              <a:rPr lang="en-US" sz="1400" dirty="0" smtClean="0">
                <a:solidFill>
                  <a:schemeClr val="tx1">
                    <a:lumMod val="75000"/>
                    <a:lumOff val="25000"/>
                  </a:schemeClr>
                </a:solidFill>
              </a:rPr>
            </a:br>
            <a:r>
              <a:rPr lang="en-US" sz="1400" b="1" dirty="0">
                <a:solidFill>
                  <a:schemeClr val="tx1">
                    <a:lumMod val="75000"/>
                    <a:lumOff val="25000"/>
                  </a:schemeClr>
                </a:solidFill>
              </a:rPr>
              <a:t>No portion of the WSEAT is reproducible without the written permission of PWSA (USA) and/or the presenters of each module.</a:t>
            </a:r>
            <a:r>
              <a:rPr lang="en-US" sz="1400" dirty="0"/>
              <a:t/>
            </a:r>
            <a:br>
              <a:rPr lang="en-US" sz="1400" dirty="0"/>
            </a:br>
            <a:r>
              <a:rPr lang="en-US" sz="1400" dirty="0" smtClean="0">
                <a:solidFill>
                  <a:schemeClr val="tx1">
                    <a:lumMod val="75000"/>
                    <a:lumOff val="25000"/>
                  </a:schemeClr>
                </a:solidFill>
              </a:rPr>
              <a:t> </a:t>
            </a:r>
            <a:endParaRPr lang="en-US" sz="1400" dirty="0">
              <a:solidFill>
                <a:schemeClr val="tx1">
                  <a:lumMod val="75000"/>
                  <a:lumOff val="25000"/>
                </a:schemeClr>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54340" y="534390"/>
            <a:ext cx="3583391" cy="1458726"/>
          </a:xfrm>
          <a:prstGeom prst="rect">
            <a:avLst/>
          </a:prstGeom>
        </p:spPr>
      </p:pic>
      <p:sp>
        <p:nvSpPr>
          <p:cNvPr id="7" name="Footer Placeholder 4"/>
          <p:cNvSpPr>
            <a:spLocks noGrp="1"/>
          </p:cNvSpPr>
          <p:nvPr>
            <p:ph type="ftr" sz="quarter" idx="11"/>
          </p:nvPr>
        </p:nvSpPr>
        <p:spPr>
          <a:xfrm>
            <a:off x="2124096" y="5862857"/>
            <a:ext cx="4843877" cy="365760"/>
          </a:xfrm>
        </p:spPr>
        <p:txBody>
          <a:bodyPr/>
          <a:lstStyle/>
          <a:p>
            <a:pPr algn="ctr"/>
            <a:r>
              <a:rPr lang="en-US" dirty="0" smtClean="0">
                <a:solidFill>
                  <a:schemeClr val="tx1">
                    <a:lumMod val="75000"/>
                    <a:lumOff val="25000"/>
                  </a:schemeClr>
                </a:solidFill>
              </a:rPr>
              <a:t>The Wyatt Special Education Advocacy Training (WSEAT) </a:t>
            </a:r>
            <a:r>
              <a:rPr lang="en-US" dirty="0">
                <a:solidFill>
                  <a:schemeClr val="tx1">
                    <a:lumMod val="75000"/>
                    <a:lumOff val="25000"/>
                  </a:schemeClr>
                </a:solidFill>
              </a:rPr>
              <a:t> </a:t>
            </a:r>
            <a:r>
              <a:rPr lang="en-US" dirty="0" smtClean="0">
                <a:solidFill>
                  <a:schemeClr val="tx1">
                    <a:lumMod val="75000"/>
                    <a:lumOff val="25000"/>
                  </a:schemeClr>
                </a:solidFill>
              </a:rPr>
              <a:t/>
            </a:r>
            <a:br>
              <a:rPr lang="en-US" dirty="0" smtClean="0">
                <a:solidFill>
                  <a:schemeClr val="tx1">
                    <a:lumMod val="75000"/>
                    <a:lumOff val="25000"/>
                  </a:schemeClr>
                </a:solidFill>
              </a:rPr>
            </a:br>
            <a:r>
              <a:rPr lang="en-US" dirty="0" smtClean="0">
                <a:solidFill>
                  <a:schemeClr val="tx1">
                    <a:lumMod val="75000"/>
                    <a:lumOff val="25000"/>
                  </a:schemeClr>
                </a:solidFill>
              </a:rPr>
              <a:t>A Resource of PWSA (USA)  www.pwsausa.org</a:t>
            </a:r>
            <a:endParaRPr lang="en-US" dirty="0">
              <a:solidFill>
                <a:schemeClr val="tx1">
                  <a:lumMod val="75000"/>
                  <a:lumOff val="25000"/>
                </a:schemeClr>
              </a:solidFill>
            </a:endParaRPr>
          </a:p>
        </p:txBody>
      </p:sp>
    </p:spTree>
    <p:extLst>
      <p:ext uri="{BB962C8B-B14F-4D97-AF65-F5344CB8AC3E}">
        <p14:creationId xmlns:p14="http://schemas.microsoft.com/office/powerpoint/2010/main" val="1701700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IEP?</a:t>
            </a:r>
            <a:endParaRPr lang="en-US" dirty="0"/>
          </a:p>
        </p:txBody>
      </p:sp>
      <p:sp>
        <p:nvSpPr>
          <p:cNvPr id="3" name="Content Placeholder 2"/>
          <p:cNvSpPr>
            <a:spLocks noGrp="1"/>
          </p:cNvSpPr>
          <p:nvPr>
            <p:ph sz="quarter" idx="1"/>
          </p:nvPr>
        </p:nvSpPr>
        <p:spPr>
          <a:xfrm>
            <a:off x="475012" y="1913860"/>
            <a:ext cx="8330659" cy="4185188"/>
          </a:xfrm>
        </p:spPr>
        <p:txBody>
          <a:bodyPr/>
          <a:lstStyle/>
          <a:p>
            <a:pPr marL="0" indent="0">
              <a:buNone/>
            </a:pPr>
            <a:r>
              <a:rPr lang="en-US" dirty="0" smtClean="0"/>
              <a:t>IEP </a:t>
            </a:r>
            <a:r>
              <a:rPr lang="en-US" dirty="0"/>
              <a:t>stands for </a:t>
            </a:r>
            <a:r>
              <a:rPr lang="en-US" dirty="0">
                <a:solidFill>
                  <a:schemeClr val="accent1"/>
                </a:solidFill>
              </a:rPr>
              <a:t>Individualized Education </a:t>
            </a:r>
            <a:r>
              <a:rPr lang="en-US" dirty="0" smtClean="0">
                <a:solidFill>
                  <a:schemeClr val="accent1"/>
                </a:solidFill>
              </a:rPr>
              <a:t>Program</a:t>
            </a:r>
            <a:r>
              <a:rPr lang="en-US" dirty="0" smtClean="0"/>
              <a:t>. The </a:t>
            </a:r>
            <a:r>
              <a:rPr lang="en-US" dirty="0"/>
              <a:t>IEP is a written document that describes the educational plan for a student with a disability.  The IEP will support, plan out, and meet the needs for a student with special needs.  </a:t>
            </a:r>
          </a:p>
          <a:p>
            <a:endParaRPr lang="en-US" dirty="0"/>
          </a:p>
        </p:txBody>
      </p:sp>
    </p:spTree>
    <p:extLst>
      <p:ext uri="{BB962C8B-B14F-4D97-AF65-F5344CB8AC3E}">
        <p14:creationId xmlns:p14="http://schemas.microsoft.com/office/powerpoint/2010/main" val="2290285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Relationships With Schools</a:t>
            </a:r>
            <a:endParaRPr lang="en-US" dirty="0"/>
          </a:p>
        </p:txBody>
      </p:sp>
      <p:sp>
        <p:nvSpPr>
          <p:cNvPr id="3" name="Content Placeholder 2"/>
          <p:cNvSpPr>
            <a:spLocks noGrp="1"/>
          </p:cNvSpPr>
          <p:nvPr>
            <p:ph sz="quarter" idx="1"/>
          </p:nvPr>
        </p:nvSpPr>
        <p:spPr>
          <a:xfrm>
            <a:off x="301752" y="1881963"/>
            <a:ext cx="8675993" cy="4759906"/>
          </a:xfrm>
        </p:spPr>
        <p:txBody>
          <a:bodyPr>
            <a:normAutofit/>
          </a:bodyPr>
          <a:lstStyle/>
          <a:p>
            <a:r>
              <a:rPr lang="en-US" sz="1800" dirty="0" smtClean="0"/>
              <a:t>As </a:t>
            </a:r>
            <a:r>
              <a:rPr lang="en-US" sz="1800" dirty="0"/>
              <a:t>a special education IEP consultant for the Prader-Willi </a:t>
            </a:r>
            <a:r>
              <a:rPr lang="en-US" sz="1800" dirty="0" smtClean="0"/>
              <a:t>syndrome </a:t>
            </a:r>
            <a:r>
              <a:rPr lang="en-US" sz="1800" dirty="0"/>
              <a:t>Association of Colorado (PWSACO), I have worked with many families and schools to encourage meaningful parent and school collaboration and positive communication.  </a:t>
            </a:r>
            <a:endParaRPr lang="en-US" sz="1800" dirty="0" smtClean="0"/>
          </a:p>
          <a:p>
            <a:pPr marL="0" indent="0">
              <a:buNone/>
            </a:pPr>
            <a:endParaRPr lang="en-US" sz="1000" dirty="0" smtClean="0"/>
          </a:p>
          <a:p>
            <a:r>
              <a:rPr lang="en-US" sz="1800" dirty="0" smtClean="0"/>
              <a:t>It </a:t>
            </a:r>
            <a:r>
              <a:rPr lang="en-US" sz="1800" dirty="0"/>
              <a:t>is important that parents participate in their child’s decision-making at school and transitional programming.  </a:t>
            </a:r>
            <a:endParaRPr lang="en-US" sz="1800" dirty="0" smtClean="0"/>
          </a:p>
          <a:p>
            <a:pPr marL="0" indent="0">
              <a:buNone/>
            </a:pPr>
            <a:endParaRPr lang="en-US" sz="1000" dirty="0" smtClean="0"/>
          </a:p>
          <a:p>
            <a:r>
              <a:rPr lang="en-US" sz="1800" dirty="0" smtClean="0"/>
              <a:t>As </a:t>
            </a:r>
            <a:r>
              <a:rPr lang="en-US" sz="1800" dirty="0"/>
              <a:t>parents and schools learn the value and methods of collaboration, they will create together an educational environment that supports the student’s success.  Parents and schools need to feel comfortable to communicate, via written notes, email, text, or phone call at any given day.  </a:t>
            </a:r>
            <a:endParaRPr lang="en-US" sz="1800" dirty="0" smtClean="0"/>
          </a:p>
          <a:p>
            <a:pPr marL="0" indent="0">
              <a:buNone/>
            </a:pPr>
            <a:endParaRPr lang="en-US" sz="1000" dirty="0"/>
          </a:p>
          <a:p>
            <a:r>
              <a:rPr lang="en-US" sz="1800" dirty="0" smtClean="0"/>
              <a:t>This training provides guidelines for </a:t>
            </a:r>
            <a:r>
              <a:rPr lang="en-US" sz="1800" dirty="0"/>
              <a:t>Early Intervention programs, </a:t>
            </a:r>
            <a:r>
              <a:rPr lang="en-US" sz="1800" dirty="0" smtClean="0"/>
              <a:t>k-12</a:t>
            </a:r>
            <a:r>
              <a:rPr lang="en-US" sz="1800" dirty="0"/>
              <a:t>, and 18-21 programs.  </a:t>
            </a:r>
          </a:p>
          <a:p>
            <a:endParaRPr lang="en-US" dirty="0" smtClean="0"/>
          </a:p>
          <a:p>
            <a:pPr marL="0" indent="0">
              <a:buNone/>
            </a:pPr>
            <a:endParaRPr lang="en-US" dirty="0" smtClean="0"/>
          </a:p>
          <a:p>
            <a:pPr marL="0" indent="0">
              <a:buNone/>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Rapport with the School</a:t>
            </a:r>
            <a:endParaRPr lang="en-US" dirty="0"/>
          </a:p>
        </p:txBody>
      </p:sp>
      <p:sp>
        <p:nvSpPr>
          <p:cNvPr id="3" name="Content Placeholder 2"/>
          <p:cNvSpPr>
            <a:spLocks noGrp="1"/>
          </p:cNvSpPr>
          <p:nvPr>
            <p:ph sz="quarter" idx="1"/>
          </p:nvPr>
        </p:nvSpPr>
        <p:spPr>
          <a:xfrm>
            <a:off x="439386" y="1892594"/>
            <a:ext cx="8366285" cy="4206453"/>
          </a:xfrm>
        </p:spPr>
        <p:txBody>
          <a:bodyPr/>
          <a:lstStyle/>
          <a:p>
            <a:pPr marL="0" indent="0" algn="ctr">
              <a:buNone/>
            </a:pPr>
            <a:r>
              <a:rPr lang="en-US" sz="2400" dirty="0" smtClean="0">
                <a:solidFill>
                  <a:schemeClr val="accent1">
                    <a:lumMod val="75000"/>
                  </a:schemeClr>
                </a:solidFill>
              </a:rPr>
              <a:t>Some Key Points for Developing a Collaborative IEP Process</a:t>
            </a:r>
          </a:p>
          <a:p>
            <a:pPr marL="0" indent="0" algn="ctr">
              <a:buNone/>
            </a:pPr>
            <a:endParaRPr lang="en-US" sz="1500" dirty="0" smtClean="0"/>
          </a:p>
          <a:p>
            <a:pPr lvl="0"/>
            <a:r>
              <a:rPr lang="en-US" sz="2400" dirty="0"/>
              <a:t>Remembering that you have a common purpose.</a:t>
            </a:r>
          </a:p>
          <a:p>
            <a:pPr lvl="0"/>
            <a:r>
              <a:rPr lang="en-US" sz="2400" dirty="0"/>
              <a:t>Letting everyone have a voice.</a:t>
            </a:r>
          </a:p>
          <a:p>
            <a:pPr lvl="0"/>
            <a:r>
              <a:rPr lang="en-US" sz="2400" dirty="0"/>
              <a:t>Assuming good intentions from everyone.</a:t>
            </a:r>
          </a:p>
          <a:p>
            <a:pPr lvl="0"/>
            <a:r>
              <a:rPr lang="en-US" sz="2400" dirty="0"/>
              <a:t>Valuing the team and members</a:t>
            </a:r>
          </a:p>
          <a:p>
            <a:pPr lvl="0"/>
            <a:r>
              <a:rPr lang="en-US" sz="2400" dirty="0"/>
              <a:t>Trusting the process</a:t>
            </a:r>
          </a:p>
          <a:p>
            <a:pPr lvl="0"/>
            <a:r>
              <a:rPr lang="en-US" sz="2400" dirty="0"/>
              <a:t>Practicing effective listening skills </a:t>
            </a:r>
          </a:p>
          <a:p>
            <a:pPr marL="0" indent="0">
              <a:buNone/>
            </a:pPr>
            <a:endParaRPr lang="en-US" dirty="0" smtClean="0"/>
          </a:p>
          <a:p>
            <a:pPr marL="0" indent="0">
              <a:buNone/>
            </a:pPr>
            <a:endParaRPr lang="en-US" dirty="0"/>
          </a:p>
          <a:p>
            <a:endParaRPr lang="en-US" dirty="0" smtClean="0"/>
          </a:p>
          <a:p>
            <a:endParaRPr lang="en-US" dirty="0" smtClean="0"/>
          </a:p>
          <a:p>
            <a:endParaRPr lang="en-US" dirty="0" smtClean="0"/>
          </a:p>
        </p:txBody>
      </p:sp>
    </p:spTree>
    <p:extLst>
      <p:ext uri="{BB962C8B-B14F-4D97-AF65-F5344CB8AC3E}">
        <p14:creationId xmlns:p14="http://schemas.microsoft.com/office/powerpoint/2010/main" val="1315986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 Health Issues</a:t>
            </a:r>
            <a:endParaRPr lang="en-US" dirty="0"/>
          </a:p>
        </p:txBody>
      </p:sp>
      <p:sp>
        <p:nvSpPr>
          <p:cNvPr id="3" name="Content Placeholder 2"/>
          <p:cNvSpPr>
            <a:spLocks noGrp="1"/>
          </p:cNvSpPr>
          <p:nvPr>
            <p:ph sz="quarter" idx="1"/>
          </p:nvPr>
        </p:nvSpPr>
        <p:spPr>
          <a:xfrm>
            <a:off x="451262" y="1977656"/>
            <a:ext cx="8354410" cy="4121392"/>
          </a:xfrm>
        </p:spPr>
        <p:txBody>
          <a:bodyPr/>
          <a:lstStyle/>
          <a:p>
            <a:r>
              <a:rPr lang="en-US" dirty="0"/>
              <a:t>Health Care Plan </a:t>
            </a:r>
            <a:r>
              <a:rPr lang="en-US" dirty="0" smtClean="0"/>
              <a:t>example</a:t>
            </a:r>
          </a:p>
          <a:p>
            <a:pPr marL="0" indent="0">
              <a:buNone/>
            </a:pPr>
            <a:endParaRPr lang="en-US" sz="500" dirty="0" smtClean="0"/>
          </a:p>
          <a:p>
            <a:pPr marL="0" indent="0">
              <a:buNone/>
            </a:pPr>
            <a:endParaRPr lang="en-US" sz="100" dirty="0"/>
          </a:p>
          <a:p>
            <a:r>
              <a:rPr lang="en-US" dirty="0" smtClean="0"/>
              <a:t>Document </a:t>
            </a:r>
            <a:r>
              <a:rPr lang="en-US" dirty="0"/>
              <a:t>calorie </a:t>
            </a:r>
            <a:r>
              <a:rPr lang="en-US" dirty="0" smtClean="0"/>
              <a:t>intake</a:t>
            </a:r>
          </a:p>
          <a:p>
            <a:pPr marL="0" indent="0">
              <a:buNone/>
            </a:pPr>
            <a:endParaRPr lang="en-US" sz="500" dirty="0"/>
          </a:p>
          <a:p>
            <a:r>
              <a:rPr lang="en-US" dirty="0"/>
              <a:t>Add sleep </a:t>
            </a:r>
            <a:r>
              <a:rPr lang="en-US" dirty="0" smtClean="0"/>
              <a:t>issues</a:t>
            </a:r>
          </a:p>
          <a:p>
            <a:pPr marL="0" indent="0">
              <a:buNone/>
            </a:pPr>
            <a:endParaRPr lang="en-US" sz="500" dirty="0"/>
          </a:p>
          <a:p>
            <a:r>
              <a:rPr lang="en-US" dirty="0"/>
              <a:t>Other medical </a:t>
            </a:r>
            <a:r>
              <a:rPr lang="en-US" dirty="0" smtClean="0"/>
              <a:t>reports</a:t>
            </a:r>
            <a:endParaRPr lang="en-US" dirty="0"/>
          </a:p>
        </p:txBody>
      </p:sp>
    </p:spTree>
    <p:extLst>
      <p:ext uri="{BB962C8B-B14F-4D97-AF65-F5344CB8AC3E}">
        <p14:creationId xmlns:p14="http://schemas.microsoft.com/office/powerpoint/2010/main" val="19344454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IEP Meetings</a:t>
            </a:r>
            <a:endParaRPr lang="en-US" dirty="0"/>
          </a:p>
        </p:txBody>
      </p:sp>
      <p:sp>
        <p:nvSpPr>
          <p:cNvPr id="3" name="Content Placeholder 2"/>
          <p:cNvSpPr>
            <a:spLocks noGrp="1"/>
          </p:cNvSpPr>
          <p:nvPr>
            <p:ph sz="quarter" idx="1"/>
          </p:nvPr>
        </p:nvSpPr>
        <p:spPr>
          <a:xfrm>
            <a:off x="403760" y="1701208"/>
            <a:ext cx="8401911" cy="4397839"/>
          </a:xfrm>
        </p:spPr>
        <p:txBody>
          <a:bodyPr>
            <a:normAutofit lnSpcReduction="10000"/>
          </a:bodyPr>
          <a:lstStyle/>
          <a:p>
            <a:pPr marL="0" indent="0">
              <a:buNone/>
            </a:pPr>
            <a:r>
              <a:rPr lang="en-US" sz="2400" dirty="0" smtClean="0">
                <a:solidFill>
                  <a:schemeClr val="accent1">
                    <a:lumMod val="75000"/>
                  </a:schemeClr>
                </a:solidFill>
              </a:rPr>
              <a:t>Be Prepared!</a:t>
            </a:r>
          </a:p>
          <a:p>
            <a:pPr marL="0" indent="0" algn="ctr">
              <a:buNone/>
            </a:pPr>
            <a:endParaRPr lang="en-US" sz="1200" dirty="0" smtClean="0"/>
          </a:p>
          <a:p>
            <a:r>
              <a:rPr lang="en-US" sz="1800" dirty="0" smtClean="0"/>
              <a:t> </a:t>
            </a:r>
            <a:r>
              <a:rPr lang="en-US" sz="1800" dirty="0"/>
              <a:t>Parents should take some time to fill out a Parent Input Questionnaire.  This may include: Your child’s strength, behavior performance, social interaction, describe your concerns/needs, your child’s goals for the next year, etc</a:t>
            </a:r>
            <a:r>
              <a:rPr lang="en-US" sz="1800" dirty="0" smtClean="0"/>
              <a:t>.</a:t>
            </a:r>
          </a:p>
          <a:p>
            <a:pPr marL="0" indent="0">
              <a:buNone/>
            </a:pPr>
            <a:endParaRPr lang="en-US" sz="1000" dirty="0"/>
          </a:p>
          <a:p>
            <a:r>
              <a:rPr lang="en-US" sz="1800" dirty="0"/>
              <a:t>If the school does not provide this questionnaire, parents should </a:t>
            </a:r>
            <a:r>
              <a:rPr lang="en-US" sz="1800" dirty="0" smtClean="0"/>
              <a:t>create their own document covering these issues and </a:t>
            </a:r>
            <a:r>
              <a:rPr lang="en-US" sz="1800" dirty="0"/>
              <a:t>share this information </a:t>
            </a:r>
            <a:r>
              <a:rPr lang="en-US" sz="1800" dirty="0" smtClean="0"/>
              <a:t>with the IEP </a:t>
            </a:r>
            <a:r>
              <a:rPr lang="en-US" sz="1800" dirty="0"/>
              <a:t>team.  Parent’s input is important as the equal participant, contributing to the IEP.  </a:t>
            </a:r>
            <a:endParaRPr lang="en-US" sz="1800" dirty="0" smtClean="0"/>
          </a:p>
          <a:p>
            <a:pPr marL="0" indent="0">
              <a:buNone/>
            </a:pPr>
            <a:endParaRPr lang="en-US" sz="1000" dirty="0" smtClean="0"/>
          </a:p>
          <a:p>
            <a:r>
              <a:rPr lang="en-US" sz="1800" dirty="0" smtClean="0"/>
              <a:t>Parents </a:t>
            </a:r>
            <a:r>
              <a:rPr lang="en-US" sz="1800" dirty="0"/>
              <a:t>should also </a:t>
            </a:r>
            <a:r>
              <a:rPr lang="en-US" sz="1800" dirty="0" smtClean="0"/>
              <a:t>(if allowed by the school – this varies state to state) request </a:t>
            </a:r>
            <a:r>
              <a:rPr lang="en-US" sz="1800" dirty="0"/>
              <a:t>an IEP draft a week before the IEP meeting, so they have time to go over and process all the information, as well as time to take notes on the IEP draft.  This will provide a well-organized, thoughtful and </a:t>
            </a:r>
            <a:r>
              <a:rPr lang="en-US" sz="1800" dirty="0" smtClean="0"/>
              <a:t>meaningful </a:t>
            </a:r>
            <a:r>
              <a:rPr lang="en-US" sz="1800" dirty="0"/>
              <a:t>IEP meeting.</a:t>
            </a:r>
          </a:p>
          <a:p>
            <a:pPr marL="0" indent="0">
              <a:buNone/>
            </a:pPr>
            <a:endParaRPr lang="en-US" dirty="0"/>
          </a:p>
        </p:txBody>
      </p:sp>
    </p:spTree>
    <p:extLst>
      <p:ext uri="{BB962C8B-B14F-4D97-AF65-F5344CB8AC3E}">
        <p14:creationId xmlns:p14="http://schemas.microsoft.com/office/powerpoint/2010/main" val="3217352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IEP Information</a:t>
            </a:r>
            <a:endParaRPr lang="en-US" dirty="0"/>
          </a:p>
        </p:txBody>
      </p:sp>
      <p:sp>
        <p:nvSpPr>
          <p:cNvPr id="3" name="Content Placeholder 2"/>
          <p:cNvSpPr>
            <a:spLocks noGrp="1"/>
          </p:cNvSpPr>
          <p:nvPr>
            <p:ph sz="quarter" idx="1"/>
          </p:nvPr>
        </p:nvSpPr>
        <p:spPr>
          <a:xfrm>
            <a:off x="301752" y="1913860"/>
            <a:ext cx="8503920" cy="4185188"/>
          </a:xfrm>
        </p:spPr>
        <p:txBody>
          <a:bodyPr/>
          <a:lstStyle/>
          <a:p>
            <a:pPr marL="0" indent="0">
              <a:buNone/>
            </a:pPr>
            <a:r>
              <a:rPr lang="en-US" sz="2400" dirty="0" smtClean="0">
                <a:solidFill>
                  <a:schemeClr val="accent1">
                    <a:lumMod val="75000"/>
                  </a:schemeClr>
                </a:solidFill>
              </a:rPr>
              <a:t>It is Important that the IEP is Designed to Be Family-Friendly</a:t>
            </a:r>
          </a:p>
          <a:p>
            <a:pPr>
              <a:buFont typeface="Arial" charset="0"/>
              <a:buChar char="•"/>
            </a:pPr>
            <a:endParaRPr lang="en-US" sz="1000" dirty="0" smtClean="0"/>
          </a:p>
          <a:p>
            <a:pPr lvl="1">
              <a:buClr>
                <a:schemeClr val="accent1"/>
              </a:buClr>
              <a:buFont typeface="Arial" charset="0"/>
              <a:buChar char="•"/>
            </a:pPr>
            <a:r>
              <a:rPr lang="en-US" sz="1800" dirty="0" smtClean="0">
                <a:solidFill>
                  <a:schemeClr val="tx1"/>
                </a:solidFill>
              </a:rPr>
              <a:t>Make sure there is enough time at the meeting and if it needs to be extended have another date planned.</a:t>
            </a:r>
          </a:p>
          <a:p>
            <a:pPr lvl="1">
              <a:buClr>
                <a:schemeClr val="accent1"/>
              </a:buClr>
              <a:buFont typeface="Arial" charset="0"/>
              <a:buChar char="•"/>
            </a:pPr>
            <a:endParaRPr lang="en-US" sz="300" dirty="0" smtClean="0">
              <a:solidFill>
                <a:schemeClr val="tx1"/>
              </a:solidFill>
            </a:endParaRPr>
          </a:p>
          <a:p>
            <a:pPr lvl="1">
              <a:buClr>
                <a:schemeClr val="accent1"/>
              </a:buClr>
              <a:buFont typeface="Arial" charset="0"/>
              <a:buChar char="•"/>
            </a:pPr>
            <a:r>
              <a:rPr lang="en-US" sz="1800" dirty="0" smtClean="0">
                <a:solidFill>
                  <a:schemeClr val="tx1"/>
                </a:solidFill>
              </a:rPr>
              <a:t>Make sure parents are contributing and a part of the conversations.</a:t>
            </a:r>
          </a:p>
          <a:p>
            <a:pPr lvl="1">
              <a:buClr>
                <a:schemeClr val="accent1"/>
              </a:buClr>
              <a:buFont typeface="Arial" charset="0"/>
              <a:buChar char="•"/>
            </a:pPr>
            <a:endParaRPr lang="en-US" sz="300" dirty="0" smtClean="0">
              <a:solidFill>
                <a:schemeClr val="tx1"/>
              </a:solidFill>
            </a:endParaRPr>
          </a:p>
          <a:p>
            <a:pPr lvl="1">
              <a:buClr>
                <a:schemeClr val="accent1"/>
              </a:buClr>
              <a:buFont typeface="Arial" charset="0"/>
              <a:buChar char="•"/>
            </a:pPr>
            <a:r>
              <a:rPr lang="en-US" sz="1800" dirty="0" smtClean="0">
                <a:solidFill>
                  <a:schemeClr val="tx1"/>
                </a:solidFill>
              </a:rPr>
              <a:t>How can parents become involved in a meaningful way?</a:t>
            </a:r>
          </a:p>
          <a:p>
            <a:pPr lvl="1">
              <a:buClr>
                <a:schemeClr val="accent1"/>
              </a:buClr>
              <a:buFont typeface="Arial" charset="0"/>
              <a:buChar char="•"/>
            </a:pPr>
            <a:endParaRPr lang="en-US" sz="300" dirty="0" smtClean="0">
              <a:solidFill>
                <a:schemeClr val="tx1"/>
              </a:solidFill>
            </a:endParaRPr>
          </a:p>
          <a:p>
            <a:pPr lvl="1">
              <a:buClr>
                <a:schemeClr val="accent1"/>
              </a:buClr>
              <a:buFont typeface="Arial" charset="0"/>
              <a:buChar char="•"/>
            </a:pPr>
            <a:r>
              <a:rPr lang="en-US" sz="1800" dirty="0" smtClean="0">
                <a:solidFill>
                  <a:schemeClr val="tx1"/>
                </a:solidFill>
              </a:rPr>
              <a:t>Making sure parents do not feel intimidated at the IEP meeting</a:t>
            </a:r>
          </a:p>
          <a:p>
            <a:pPr lvl="1">
              <a:buClr>
                <a:schemeClr val="accent1"/>
              </a:buClr>
              <a:buFont typeface="Arial" charset="0"/>
              <a:buChar char="•"/>
            </a:pPr>
            <a:endParaRPr lang="en-US" sz="300" dirty="0" smtClean="0">
              <a:solidFill>
                <a:schemeClr val="tx1"/>
              </a:solidFill>
            </a:endParaRPr>
          </a:p>
          <a:p>
            <a:pPr lvl="1">
              <a:buClr>
                <a:schemeClr val="accent1"/>
              </a:buClr>
              <a:buFont typeface="Arial" charset="0"/>
              <a:buChar char="•"/>
            </a:pPr>
            <a:r>
              <a:rPr lang="en-US" sz="1800" dirty="0" smtClean="0">
                <a:solidFill>
                  <a:schemeClr val="tx1"/>
                </a:solidFill>
              </a:rPr>
              <a:t>Language and cultural differences (an interpreter at the IEP meeting if necessary).</a:t>
            </a:r>
          </a:p>
          <a:p>
            <a:pPr lvl="1">
              <a:buClr>
                <a:schemeClr val="accent1"/>
              </a:buClr>
              <a:buFont typeface="Arial" charset="0"/>
              <a:buChar char="•"/>
            </a:pPr>
            <a:endParaRPr lang="en-US" sz="300" dirty="0" smtClean="0">
              <a:solidFill>
                <a:schemeClr val="tx1"/>
              </a:solidFill>
            </a:endParaRPr>
          </a:p>
          <a:p>
            <a:pPr lvl="1">
              <a:buClr>
                <a:schemeClr val="accent1"/>
              </a:buClr>
              <a:buFont typeface="Arial" charset="0"/>
              <a:buChar char="•"/>
            </a:pPr>
            <a:r>
              <a:rPr lang="en-US" sz="1800" dirty="0" smtClean="0">
                <a:solidFill>
                  <a:schemeClr val="tx1"/>
                </a:solidFill>
              </a:rPr>
              <a:t>Parents feeling welcome at the school and feel supported from staff and administration</a:t>
            </a:r>
          </a:p>
          <a:p>
            <a:pPr lvl="1">
              <a:buFont typeface="Wingdings" charset="2"/>
              <a:buChar char="§"/>
            </a:pPr>
            <a:endParaRPr lang="en-US" sz="2000" dirty="0" smtClean="0"/>
          </a:p>
          <a:p>
            <a:endParaRPr lang="en-US" dirty="0"/>
          </a:p>
        </p:txBody>
      </p:sp>
    </p:spTree>
    <p:extLst>
      <p:ext uri="{BB962C8B-B14F-4D97-AF65-F5344CB8AC3E}">
        <p14:creationId xmlns:p14="http://schemas.microsoft.com/office/powerpoint/2010/main" val="1316133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IEP Information </a:t>
            </a:r>
            <a:r>
              <a:rPr lang="en-US" dirty="0"/>
              <a:t>C</a:t>
            </a:r>
            <a:r>
              <a:rPr lang="en-US" dirty="0" smtClean="0"/>
              <a:t>ontinued</a:t>
            </a:r>
            <a:endParaRPr lang="en-US" dirty="0"/>
          </a:p>
        </p:txBody>
      </p:sp>
      <p:sp>
        <p:nvSpPr>
          <p:cNvPr id="3" name="Content Placeholder 2"/>
          <p:cNvSpPr>
            <a:spLocks noGrp="1"/>
          </p:cNvSpPr>
          <p:nvPr>
            <p:ph sz="quarter" idx="1"/>
          </p:nvPr>
        </p:nvSpPr>
        <p:spPr>
          <a:xfrm>
            <a:off x="439386" y="1754372"/>
            <a:ext cx="8366285" cy="4344676"/>
          </a:xfrm>
        </p:spPr>
        <p:txBody>
          <a:bodyPr>
            <a:normAutofit fontScale="92500" lnSpcReduction="20000"/>
          </a:bodyPr>
          <a:lstStyle/>
          <a:p>
            <a:pPr marL="0" indent="0">
              <a:buClr>
                <a:schemeClr val="tx1"/>
              </a:buClr>
              <a:buNone/>
            </a:pPr>
            <a:r>
              <a:rPr lang="en-US" dirty="0" smtClean="0">
                <a:solidFill>
                  <a:schemeClr val="accent1">
                    <a:lumMod val="75000"/>
                  </a:schemeClr>
                </a:solidFill>
              </a:rPr>
              <a:t>“Safeguards” Packet</a:t>
            </a:r>
          </a:p>
          <a:p>
            <a:pPr lvl="1">
              <a:buClr>
                <a:schemeClr val="accent1"/>
              </a:buClr>
              <a:buFont typeface="Arial" charset="0"/>
              <a:buChar char="•"/>
            </a:pPr>
            <a:r>
              <a:rPr lang="en-US" sz="1700" dirty="0" smtClean="0">
                <a:solidFill>
                  <a:schemeClr val="tx1"/>
                </a:solidFill>
              </a:rPr>
              <a:t>Read the fine print! </a:t>
            </a:r>
            <a:endParaRPr lang="en-US" sz="1700" dirty="0">
              <a:solidFill>
                <a:schemeClr val="tx1"/>
              </a:solidFill>
            </a:endParaRPr>
          </a:p>
          <a:p>
            <a:pPr marL="274320" lvl="1" indent="0">
              <a:buClr>
                <a:schemeClr val="tx1"/>
              </a:buClr>
              <a:buNone/>
            </a:pPr>
            <a:endParaRPr lang="en-US" sz="1100" dirty="0" smtClean="0"/>
          </a:p>
          <a:p>
            <a:pPr marL="0" indent="0">
              <a:buClr>
                <a:schemeClr val="tx1"/>
              </a:buClr>
              <a:buNone/>
            </a:pPr>
            <a:r>
              <a:rPr lang="en-US" dirty="0" smtClean="0">
                <a:solidFill>
                  <a:schemeClr val="accent1">
                    <a:lumMod val="75000"/>
                  </a:schemeClr>
                </a:solidFill>
              </a:rPr>
              <a:t>The Meeting</a:t>
            </a:r>
          </a:p>
          <a:p>
            <a:pPr lvl="1">
              <a:buClr>
                <a:schemeClr val="accent1"/>
              </a:buClr>
              <a:buFont typeface="Arial" charset="0"/>
              <a:buChar char="•"/>
            </a:pPr>
            <a:r>
              <a:rPr lang="en-US" sz="1700" dirty="0" smtClean="0">
                <a:solidFill>
                  <a:schemeClr val="tx1"/>
                </a:solidFill>
              </a:rPr>
              <a:t>Who attends and who’s in charge.</a:t>
            </a:r>
          </a:p>
          <a:p>
            <a:pPr marL="274320" lvl="1" indent="0">
              <a:buClr>
                <a:schemeClr val="tx1"/>
              </a:buClr>
              <a:buNone/>
            </a:pPr>
            <a:endParaRPr lang="en-US" sz="1100" dirty="0" smtClean="0"/>
          </a:p>
          <a:p>
            <a:pPr marL="0" indent="0">
              <a:buClr>
                <a:schemeClr val="tx1"/>
              </a:buClr>
              <a:buNone/>
            </a:pPr>
            <a:r>
              <a:rPr lang="en-US" dirty="0" smtClean="0">
                <a:solidFill>
                  <a:schemeClr val="accent1">
                    <a:lumMod val="75000"/>
                  </a:schemeClr>
                </a:solidFill>
              </a:rPr>
              <a:t>Accommodations and Modifications</a:t>
            </a:r>
          </a:p>
          <a:p>
            <a:pPr>
              <a:buSzPct val="70000"/>
              <a:buFont typeface="Wingdings" charset="2"/>
              <a:buChar char="§"/>
            </a:pPr>
            <a:r>
              <a:rPr lang="en-US" sz="1700" dirty="0" smtClean="0"/>
              <a:t>Students with PWS have unique needs that must be understood at school. The school team must accommodate these needs and address the needs in the accommodations/modifications section of the IEP. </a:t>
            </a:r>
          </a:p>
          <a:p>
            <a:pPr marL="274320" lvl="1" indent="0">
              <a:buClr>
                <a:schemeClr val="accent1"/>
              </a:buClr>
              <a:buNone/>
            </a:pPr>
            <a:endParaRPr lang="en-US" sz="500" dirty="0" smtClean="0">
              <a:solidFill>
                <a:schemeClr val="tx1">
                  <a:lumMod val="75000"/>
                  <a:lumOff val="25000"/>
                </a:schemeClr>
              </a:solidFill>
            </a:endParaRPr>
          </a:p>
          <a:p>
            <a:pPr lvl="1">
              <a:buClr>
                <a:schemeClr val="accent1"/>
              </a:buClr>
            </a:pPr>
            <a:endParaRPr lang="en-US" sz="1100" dirty="0">
              <a:solidFill>
                <a:schemeClr val="accent1">
                  <a:lumMod val="75000"/>
                </a:schemeClr>
              </a:solidFill>
            </a:endParaRPr>
          </a:p>
          <a:p>
            <a:pPr marL="0" indent="0">
              <a:buClr>
                <a:schemeClr val="tx1"/>
              </a:buClr>
              <a:buNone/>
            </a:pPr>
            <a:r>
              <a:rPr lang="en-US" dirty="0" smtClean="0">
                <a:solidFill>
                  <a:schemeClr val="accent1">
                    <a:lumMod val="75000"/>
                  </a:schemeClr>
                </a:solidFill>
              </a:rPr>
              <a:t>Other Examples</a:t>
            </a:r>
          </a:p>
          <a:p>
            <a:pPr lvl="1">
              <a:buClr>
                <a:schemeClr val="accent1"/>
              </a:buClr>
              <a:buFont typeface="Arial" charset="0"/>
              <a:buChar char="•"/>
            </a:pPr>
            <a:r>
              <a:rPr lang="en-US" sz="1700" dirty="0" smtClean="0">
                <a:solidFill>
                  <a:schemeClr val="tx1"/>
                </a:solidFill>
              </a:rPr>
              <a:t>Food Restrictive Environment</a:t>
            </a:r>
          </a:p>
          <a:p>
            <a:pPr lvl="1">
              <a:buClr>
                <a:schemeClr val="accent1"/>
              </a:buClr>
              <a:buFont typeface="Arial" charset="0"/>
              <a:buChar char="•"/>
            </a:pPr>
            <a:r>
              <a:rPr lang="en-US" sz="1700" dirty="0" smtClean="0">
                <a:solidFill>
                  <a:schemeClr val="tx1"/>
                </a:solidFill>
              </a:rPr>
              <a:t>Rest during the day</a:t>
            </a:r>
          </a:p>
          <a:p>
            <a:pPr lvl="1">
              <a:buClr>
                <a:schemeClr val="accent1"/>
              </a:buClr>
              <a:buFont typeface="Arial" charset="0"/>
              <a:buChar char="•"/>
            </a:pPr>
            <a:r>
              <a:rPr lang="en-US" sz="1700" dirty="0" smtClean="0">
                <a:solidFill>
                  <a:schemeClr val="tx1"/>
                </a:solidFill>
              </a:rPr>
              <a:t>Breaks</a:t>
            </a:r>
          </a:p>
          <a:p>
            <a:pPr lvl="1">
              <a:buClr>
                <a:schemeClr val="accent1"/>
              </a:buClr>
              <a:buFont typeface="Arial" charset="0"/>
              <a:buChar char="•"/>
            </a:pPr>
            <a:r>
              <a:rPr lang="en-US" sz="1700" dirty="0" smtClean="0">
                <a:solidFill>
                  <a:schemeClr val="tx1"/>
                </a:solidFill>
              </a:rPr>
              <a:t>Supervision</a:t>
            </a:r>
          </a:p>
          <a:p>
            <a:pPr lvl="1"/>
            <a:endParaRPr lang="en-US" dirty="0" smtClean="0"/>
          </a:p>
          <a:p>
            <a:pPr lvl="1"/>
            <a:endParaRPr lang="en-US" dirty="0" smtClean="0"/>
          </a:p>
          <a:p>
            <a:endParaRPr lang="en-US" dirty="0" smtClean="0"/>
          </a:p>
          <a:p>
            <a:endParaRPr lang="en-US" dirty="0" smtClean="0"/>
          </a:p>
          <a:p>
            <a:endParaRPr lang="en-US" dirty="0"/>
          </a:p>
        </p:txBody>
      </p:sp>
      <p:sp>
        <p:nvSpPr>
          <p:cNvPr id="4" name="TextBox 3"/>
          <p:cNvSpPr txBox="1"/>
          <p:nvPr/>
        </p:nvSpPr>
        <p:spPr>
          <a:xfrm>
            <a:off x="3689495" y="4829891"/>
            <a:ext cx="3906839" cy="1354217"/>
          </a:xfrm>
          <a:prstGeom prst="rect">
            <a:avLst/>
          </a:prstGeom>
          <a:noFill/>
        </p:spPr>
        <p:txBody>
          <a:bodyPr wrap="none" rtlCol="0">
            <a:spAutoFit/>
          </a:bodyPr>
          <a:lstStyle/>
          <a:p>
            <a:pPr marL="742950" lvl="1" indent="-285750">
              <a:buClr>
                <a:schemeClr val="accent1"/>
              </a:buClr>
              <a:buSzPct val="70000"/>
              <a:buFont typeface="Arial" charset="0"/>
              <a:buChar char="•"/>
            </a:pPr>
            <a:r>
              <a:rPr lang="en-US" sz="1600" dirty="0"/>
              <a:t>Modified Academic Instruction</a:t>
            </a:r>
          </a:p>
          <a:p>
            <a:pPr marL="742950" lvl="1" indent="-285750">
              <a:buClr>
                <a:schemeClr val="accent1"/>
              </a:buClr>
              <a:buSzPct val="70000"/>
              <a:buFont typeface="Arial" charset="0"/>
              <a:buChar char="•"/>
            </a:pPr>
            <a:r>
              <a:rPr lang="en-US" sz="1600" dirty="0"/>
              <a:t>Visual Schedule and Consistency</a:t>
            </a:r>
          </a:p>
          <a:p>
            <a:pPr marL="742950" lvl="1" indent="-285750">
              <a:buClr>
                <a:schemeClr val="accent1"/>
              </a:buClr>
              <a:buSzPct val="70000"/>
              <a:buFont typeface="Arial" charset="0"/>
              <a:buChar char="•"/>
            </a:pPr>
            <a:r>
              <a:rPr lang="en-US" sz="1600" dirty="0"/>
              <a:t>Lunch</a:t>
            </a:r>
          </a:p>
          <a:p>
            <a:pPr marL="742950" lvl="1" indent="-285750">
              <a:buClr>
                <a:schemeClr val="accent1"/>
              </a:buClr>
              <a:buSzPct val="70000"/>
              <a:buFont typeface="Arial" charset="0"/>
              <a:buChar char="•"/>
            </a:pPr>
            <a:r>
              <a:rPr lang="en-US" sz="1600" dirty="0"/>
              <a:t>Noise at School</a:t>
            </a:r>
          </a:p>
          <a:p>
            <a:endParaRPr lang="en-US" dirty="0"/>
          </a:p>
        </p:txBody>
      </p:sp>
    </p:spTree>
    <p:extLst>
      <p:ext uri="{BB962C8B-B14F-4D97-AF65-F5344CB8AC3E}">
        <p14:creationId xmlns:p14="http://schemas.microsoft.com/office/powerpoint/2010/main" val="37524864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IEP Information Continued</a:t>
            </a:r>
            <a:endParaRPr lang="en-US" dirty="0"/>
          </a:p>
        </p:txBody>
      </p:sp>
      <p:sp>
        <p:nvSpPr>
          <p:cNvPr id="3" name="Content Placeholder 2"/>
          <p:cNvSpPr>
            <a:spLocks noGrp="1"/>
          </p:cNvSpPr>
          <p:nvPr>
            <p:ph sz="quarter" idx="1"/>
          </p:nvPr>
        </p:nvSpPr>
        <p:spPr>
          <a:xfrm>
            <a:off x="510638" y="1860698"/>
            <a:ext cx="8295033" cy="4238350"/>
          </a:xfrm>
        </p:spPr>
        <p:txBody>
          <a:bodyPr/>
          <a:lstStyle/>
          <a:p>
            <a:r>
              <a:rPr lang="en-US" dirty="0"/>
              <a:t>Functional Behavior Analysis/Behavior Intervention </a:t>
            </a:r>
            <a:r>
              <a:rPr lang="en-US" dirty="0" smtClean="0"/>
              <a:t>Plan</a:t>
            </a:r>
          </a:p>
          <a:p>
            <a:pPr marL="0" indent="0">
              <a:buNone/>
            </a:pPr>
            <a:endParaRPr lang="en-US" sz="500" dirty="0"/>
          </a:p>
          <a:p>
            <a:r>
              <a:rPr lang="en-US" dirty="0"/>
              <a:t>Least Restrictive </a:t>
            </a:r>
            <a:r>
              <a:rPr lang="en-US" dirty="0" smtClean="0"/>
              <a:t>Environment</a:t>
            </a:r>
          </a:p>
          <a:p>
            <a:pPr marL="0" indent="0">
              <a:buNone/>
            </a:pPr>
            <a:endParaRPr lang="en-US" sz="500" dirty="0"/>
          </a:p>
          <a:p>
            <a:r>
              <a:rPr lang="en-US" dirty="0"/>
              <a:t>Ending IEP Meeting</a:t>
            </a:r>
          </a:p>
          <a:p>
            <a:endParaRPr lang="en-US" dirty="0"/>
          </a:p>
        </p:txBody>
      </p:sp>
    </p:spTree>
    <p:extLst>
      <p:ext uri="{BB962C8B-B14F-4D97-AF65-F5344CB8AC3E}">
        <p14:creationId xmlns:p14="http://schemas.microsoft.com/office/powerpoint/2010/main" val="317349518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04&quot;&gt;&lt;property id=&quot;20148&quot; value=&quot;5&quot;/&gt;&lt;property id=&quot;20300&quot; value=&quot;Slide 2 - &amp;quot;What is an IEP?&amp;quot;&quot;/&gt;&lt;property id=&quot;20307&quot; value=&quot;277&quot;/&gt;&lt;/object&gt;&lt;object type=&quot;3&quot; unique_id=&quot;10005&quot;&gt;&lt;property id=&quot;20148&quot; value=&quot;5&quot;/&gt;&lt;property id=&quot;20300&quot; value=&quot;Slide 3 - &amp;quot;Positive Relationships With Schools&amp;quot;&quot;/&gt;&lt;property id=&quot;20307&quot; value=&quot;257&quot;/&gt;&lt;/object&gt;&lt;object type=&quot;3&quot; unique_id=&quot;10006&quot;&gt;&lt;property id=&quot;20148&quot; value=&quot;5&quot;/&gt;&lt;property id=&quot;20300&quot; value=&quot;Slide 4 - &amp;quot;Building Rapport with the School&amp;quot;&quot;/&gt;&lt;property id=&quot;20307&quot; value=&quot;273&quot;/&gt;&lt;/object&gt;&lt;object type=&quot;3&quot; unique_id=&quot;10007&quot;&gt;&lt;property id=&quot;20148&quot; value=&quot;5&quot;/&gt;&lt;property id=&quot;20300&quot; value=&quot;Slide 5 - &amp;quot;Addressing Health Issues&amp;quot;&quot;/&gt;&lt;property id=&quot;20307&quot; value=&quot;278&quot;/&gt;&lt;/object&gt;&lt;object type=&quot;3&quot; unique_id=&quot;10008&quot;&gt;&lt;property id=&quot;20148&quot; value=&quot;5&quot;/&gt;&lt;property id=&quot;20300&quot; value=&quot;Slide 6 - &amp;quot;IEP Meetings&amp;quot;&quot;/&gt;&lt;property id=&quot;20307&quot; value=&quot;279&quot;/&gt;&lt;/object&gt;&lt;object type=&quot;3&quot; unique_id=&quot;10009&quot;&gt;&lt;property id=&quot;20148&quot; value=&quot;5&quot;/&gt;&lt;property id=&quot;20300&quot; value=&quot;Slide 7 - &amp;quot;IEP Information&amp;quot;&quot;/&gt;&lt;property id=&quot;20307&quot; value=&quot;274&quot;/&gt;&lt;/object&gt;&lt;object type=&quot;3&quot; unique_id=&quot;10010&quot;&gt;&lt;property id=&quot;20148&quot; value=&quot;5&quot;/&gt;&lt;property id=&quot;20300&quot; value=&quot;Slide 8 - &amp;quot;IEP Information Continued&amp;quot;&quot;/&gt;&lt;property id=&quot;20307&quot; value=&quot;275&quot;/&gt;&lt;/object&gt;&lt;object type=&quot;3&quot; unique_id=&quot;10011&quot;&gt;&lt;property id=&quot;20148&quot; value=&quot;5&quot;/&gt;&lt;property id=&quot;20300&quot; value=&quot;Slide 9 - &amp;quot;IEP Information Continued&amp;quot;&quot;/&gt;&lt;property id=&quot;20307&quot; value=&quot;280&quot;/&gt;&lt;/object&gt;&lt;object type=&quot;3&quot; unique_id=&quot;10012&quot;&gt;&lt;property id=&quot;20148&quot; value=&quot;5&quot;/&gt;&lt;property id=&quot;20300&quot; value=&quot;Slide 10 - &amp;quot;Overall&amp;quot;&quot;/&gt;&lt;property id=&quot;20307&quot; value=&quot;276&quot;/&gt;&lt;/object&gt;&lt;object type=&quot;3&quot; unique_id=&quot;10133&quot;&gt;&lt;property id=&quot;20148&quot; value=&quot;5&quot;/&gt;&lt;property id=&quot;20300&quot; value=&quot;Slide 11 - &amp;quot; Next Steps&amp;quot;&quot;/&gt;&lt;property id=&quot;20307&quot; value=&quot;282&quot;/&gt;&lt;/object&gt;&lt;object type=&quot;3&quot; unique_id=&quot;10134&quot;&gt;&lt;property id=&quot;20148&quot; value=&quot;5&quot;/&gt;&lt;property id=&quot;20300&quot; value=&quot;Slide 13 - &amp;quot;The Wyatt Special Education Advocacy Training (WSEAT) is generously funded by the PWSA (USA) Willett Fund and a ge&quot;/&gt;&lt;property id=&quot;20307&quot; value=&quot;283&quot;/&gt;&lt;/object&gt;&lt;object type=&quot;3&quot; unique_id=&quot;10135&quot;&gt;&lt;property id=&quot;20148&quot; value=&quot;5&quot;/&gt;&lt;property id=&quot;20300&quot; value=&quot;Slide 14 - &amp;quot;DISCLAIMER While every effort is made to ensure that the training materials provided in this module are updated wi&quot;/&gt;&lt;property id=&quot;20307&quot; value=&quot;284&quot;/&gt;&lt;/object&gt;&lt;object type=&quot;3&quot; unique_id=&quot;10304&quot;&gt;&lt;property id=&quot;20148&quot; value=&quot;5&quot;/&gt;&lt;property id=&quot;20300&quot; value=&quot;Slide 1 - &amp;quot;Module 3:   Effective Advocacy&amp;quot;&quot;/&gt;&lt;property id=&quot;20307&quot; value=&quot;287&quot;/&gt;&lt;/object&gt;&lt;object type=&quot;3&quot; unique_id=&quot;10305&quot;&gt;&lt;property id=&quot;20148&quot; value=&quot;5&quot;/&gt;&lt;property id=&quot;20300&quot; value=&quot;Slide 12&quot;/&gt;&lt;property id=&quot;20307&quot; value=&quot;288&quot;/&gt;&lt;/object&gt;&lt;/object&gt;&lt;object type=&quot;8&quot; unique_id=&quot;10024&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ransition services">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Transition services.pptx</Template>
  <TotalTime>805</TotalTime>
  <Words>871</Words>
  <Application>Microsoft Macintosh PowerPoint</Application>
  <PresentationFormat>On-screen Show (4:3)</PresentationFormat>
  <Paragraphs>109</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Al Bayan Plain</vt:lpstr>
      <vt:lpstr>Calibri</vt:lpstr>
      <vt:lpstr>Georgia</vt:lpstr>
      <vt:lpstr>Wingdings</vt:lpstr>
      <vt:lpstr>Wingdings 2</vt:lpstr>
      <vt:lpstr>Arial</vt:lpstr>
      <vt:lpstr>Transition services</vt:lpstr>
      <vt:lpstr>Module 3:   Effective Advocacy</vt:lpstr>
      <vt:lpstr>What is an IEP?</vt:lpstr>
      <vt:lpstr>Positive Relationships With Schools</vt:lpstr>
      <vt:lpstr>Building Rapport with the School</vt:lpstr>
      <vt:lpstr>Addressing Health Issues</vt:lpstr>
      <vt:lpstr>IEP Meetings</vt:lpstr>
      <vt:lpstr>IEP Information</vt:lpstr>
      <vt:lpstr>IEP Information Continued</vt:lpstr>
      <vt:lpstr>IEP Information Continued</vt:lpstr>
      <vt:lpstr>Overall</vt:lpstr>
      <vt:lpstr> Next Steps</vt:lpstr>
      <vt:lpstr>PowerPoint Presentation</vt:lpstr>
      <vt:lpstr>The Wyatt Special Education Advocacy Training (WSEAT) is generously funded by the PWSA (USA) Willett Fund and a generous grant from the RBC Foundation allowing PWSA (USA) to provide this important training  for free to the PWS Community.    The WSEAT is named in memory of David Wyatt who was PWSA (USA)’s first Crisis Intervention and Family Support Counselor.</vt:lpstr>
      <vt:lpstr>DISCLAIMER While every effort is made to ensure that the training materials provided in this module are updated with the most recent best practices and developments in the field of special education advocacy and supporting students with Prader-Willi syndrome in school settings this may not always be possible.  New developments may occur and not be included in this module of training until it is updated. Additionally, some statements and views in these materials may represent the opinions of the presenter and not necessarily the views of the Prader-Willi Syndrome Association (USA).  The information in this training is not intended as legal advice and it should not be relied upon or used for legal purposes.  The Prader-Willi Syndrome Association (USA) expressly disclaims any liability for any direct or indirect damage resulting from the use of this training as a whole or parts thereof.  No portion of the WSEAT is reproducible without the written permission of PWSA (USA) and/or the presenters of each module.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 Resources For Young Adults with PWS</dc:title>
  <dc:creator>Kate Beaver</dc:creator>
  <cp:lastModifiedBy>Microsoft Office User</cp:lastModifiedBy>
  <cp:revision>64</cp:revision>
  <cp:lastPrinted>2016-12-01T23:47:23Z</cp:lastPrinted>
  <dcterms:created xsi:type="dcterms:W3CDTF">2016-03-24T16:42:14Z</dcterms:created>
  <dcterms:modified xsi:type="dcterms:W3CDTF">2016-12-02T18:15:46Z</dcterms:modified>
</cp:coreProperties>
</file>