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4"/>
  </p:notesMasterIdLst>
  <p:sldIdLst>
    <p:sldId id="351"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03" r:id="rId21"/>
    <p:sldId id="304" r:id="rId22"/>
    <p:sldId id="305" r:id="rId23"/>
    <p:sldId id="306" r:id="rId24"/>
    <p:sldId id="307" r:id="rId25"/>
    <p:sldId id="308" r:id="rId26"/>
    <p:sldId id="309" r:id="rId27"/>
    <p:sldId id="310" r:id="rId28"/>
    <p:sldId id="311" r:id="rId29"/>
    <p:sldId id="347" r:id="rId30"/>
    <p:sldId id="348" r:id="rId31"/>
    <p:sldId id="349" r:id="rId32"/>
    <p:sldId id="350" r:id="rId33"/>
  </p:sldIdLst>
  <p:sldSz cx="12192000" cy="6858000"/>
  <p:notesSz cx="7010400" cy="9223375"/>
  <p:custDataLst>
    <p:tags r:id="rId35"/>
  </p:custData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E3E7"/>
          </a:solidFill>
        </a:fill>
      </a:tcStyle>
    </a:wholeTbl>
    <a:band2H>
      <a:tcTxStyle/>
      <a:tcStyle>
        <a:tcBdr/>
        <a:fill>
          <a:solidFill>
            <a:srgbClr val="E8F1F4"/>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EDCE"/>
          </a:solidFill>
        </a:fill>
      </a:tcStyle>
    </a:wholeTbl>
    <a:band2H>
      <a:tcTxStyle/>
      <a:tcStyle>
        <a:tcBdr/>
        <a:fill>
          <a:solidFill>
            <a:srgbClr val="F0F6E8"/>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EE4CB"/>
          </a:solidFill>
        </a:fill>
      </a:tcStyle>
    </a:wholeTbl>
    <a:band2H>
      <a:tcTxStyle/>
      <a:tcStyle>
        <a:tcBdr/>
        <a:fill>
          <a:solidFill>
            <a:srgbClr val="FEF2E7"/>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17"/>
    <p:restoredTop sz="94629"/>
  </p:normalViewPr>
  <p:slideViewPr>
    <p:cSldViewPr snapToGrid="0" snapToObjects="1">
      <p:cViewPr varScale="1">
        <p:scale>
          <a:sx n="107" d="100"/>
          <a:sy n="107"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tags" Target="tags/tag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0" name="Shape 180"/>
          <p:cNvSpPr>
            <a:spLocks noGrp="1" noRot="1" noChangeAspect="1"/>
          </p:cNvSpPr>
          <p:nvPr>
            <p:ph type="sldImg"/>
          </p:nvPr>
        </p:nvSpPr>
        <p:spPr>
          <a:xfrm>
            <a:off x="431800" y="692150"/>
            <a:ext cx="6146800" cy="3459163"/>
          </a:xfrm>
          <a:prstGeom prst="rect">
            <a:avLst/>
          </a:prstGeom>
        </p:spPr>
        <p:txBody>
          <a:bodyPr lIns="92757" tIns="46378" rIns="92757" bIns="46378"/>
          <a:lstStyle/>
          <a:p>
            <a:endParaRPr/>
          </a:p>
        </p:txBody>
      </p:sp>
      <p:sp>
        <p:nvSpPr>
          <p:cNvPr id="181" name="Shape 181"/>
          <p:cNvSpPr>
            <a:spLocks noGrp="1"/>
          </p:cNvSpPr>
          <p:nvPr>
            <p:ph type="body" sz="quarter" idx="1"/>
          </p:nvPr>
        </p:nvSpPr>
        <p:spPr>
          <a:xfrm>
            <a:off x="934720" y="4381103"/>
            <a:ext cx="5140960" cy="4150519"/>
          </a:xfrm>
          <a:prstGeom prst="rect">
            <a:avLst/>
          </a:prstGeom>
        </p:spPr>
        <p:txBody>
          <a:bodyPr lIns="92757" tIns="46378" rIns="92757" bIns="46378"/>
          <a:lstStyle/>
          <a:p>
            <a:endParaRPr/>
          </a:p>
        </p:txBody>
      </p:sp>
    </p:spTree>
    <p:extLst>
      <p:ext uri="{BB962C8B-B14F-4D97-AF65-F5344CB8AC3E}">
        <p14:creationId xmlns:p14="http://schemas.microsoft.com/office/powerpoint/2010/main" val="98808633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1534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4460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7731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44548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63057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104082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052119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38437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37956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8439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8634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5939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97322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8127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30061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6027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015021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61BEF0D-F0BB-DE4B-95CE-6DB70DBA9567}" type="datetimeFigureOut">
              <a:rPr lang="en-US" smtClean="0"/>
              <a:pPr/>
              <a:t>1/17/17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172690288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5400" b="0" i="0" u="none"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831021" y="5872164"/>
            <a:ext cx="4462463" cy="849312"/>
          </a:xfrm>
          <a:prstGeom prst="rect">
            <a:avLst/>
          </a:prstGeom>
        </p:spPr>
        <p:txBody>
          <a:bodyPr/>
          <a:lstStyle/>
          <a:p>
            <a:r>
              <a:rPr lang="en-US" sz="1200" dirty="0" smtClean="0">
                <a:solidFill>
                  <a:schemeClr val="bg1"/>
                </a:solidFill>
                <a:latin typeface="Georgia" charset="0"/>
                <a:ea typeface="Georgia" charset="0"/>
                <a:cs typeface="Georgia" charset="0"/>
              </a:rPr>
              <a:t>The Wyatt Special Education Advocacy Training (WSEAT) </a:t>
            </a:r>
          </a:p>
          <a:p>
            <a:r>
              <a:rPr lang="en-US" sz="1200" dirty="0" smtClean="0">
                <a:solidFill>
                  <a:schemeClr val="bg1"/>
                </a:solidFill>
                <a:latin typeface="Georgia" charset="0"/>
                <a:ea typeface="Georgia" charset="0"/>
                <a:cs typeface="Georgia" charset="0"/>
              </a:rPr>
              <a:t>A Resource of PWSA (USA)  www.pwsausa.org</a:t>
            </a:r>
            <a:endParaRPr lang="en-US" sz="1200" dirty="0">
              <a:solidFill>
                <a:schemeClr val="bg1"/>
              </a:solidFill>
              <a:latin typeface="Georgia" charset="0"/>
              <a:ea typeface="Georgia" charset="0"/>
              <a:cs typeface="Georgia"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2373" y="598266"/>
            <a:ext cx="3118197" cy="1269355"/>
          </a:xfrm>
          <a:prstGeom prst="rect">
            <a:avLst/>
          </a:prstGeom>
        </p:spPr>
      </p:pic>
      <p:sp>
        <p:nvSpPr>
          <p:cNvPr id="6" name="TextBox 5"/>
          <p:cNvSpPr txBox="1"/>
          <p:nvPr/>
        </p:nvSpPr>
        <p:spPr>
          <a:xfrm>
            <a:off x="2641285" y="2669564"/>
            <a:ext cx="6841937" cy="2400657"/>
          </a:xfrm>
          <a:prstGeom prst="rect">
            <a:avLst/>
          </a:prstGeom>
          <a:noFill/>
        </p:spPr>
        <p:txBody>
          <a:bodyPr wrap="none" rtlCol="0">
            <a:spAutoFit/>
          </a:bodyPr>
          <a:lstStyle/>
          <a:p>
            <a:pPr algn="ctr"/>
            <a:r>
              <a:rPr lang="en-US" sz="5000" u="sng" dirty="0">
                <a:solidFill>
                  <a:schemeClr val="bg1"/>
                </a:solidFill>
                <a:latin typeface="Arial" charset="0"/>
                <a:ea typeface="Arial" charset="0"/>
                <a:cs typeface="Arial" charset="0"/>
              </a:rPr>
              <a:t>Module 2</a:t>
            </a:r>
            <a:r>
              <a:rPr lang="en-US" sz="5000" dirty="0">
                <a:solidFill>
                  <a:schemeClr val="bg1"/>
                </a:solidFill>
                <a:latin typeface="Georgia" charset="0"/>
                <a:ea typeface="Georgia" charset="0"/>
                <a:cs typeface="Georgia" charset="0"/>
              </a:rPr>
              <a:t/>
            </a:r>
            <a:br>
              <a:rPr lang="en-US" sz="5000" dirty="0">
                <a:solidFill>
                  <a:schemeClr val="bg1"/>
                </a:solidFill>
                <a:latin typeface="Georgia" charset="0"/>
                <a:ea typeface="Georgia" charset="0"/>
                <a:cs typeface="Georgia" charset="0"/>
              </a:rPr>
            </a:br>
            <a:r>
              <a:rPr lang="en-US" sz="5000" dirty="0">
                <a:solidFill>
                  <a:schemeClr val="bg1"/>
                </a:solidFill>
                <a:latin typeface="Georgia" charset="0"/>
                <a:ea typeface="Georgia" charset="0"/>
                <a:cs typeface="Georgia" charset="0"/>
              </a:rPr>
              <a:t>An Overview of Special </a:t>
            </a:r>
            <a:br>
              <a:rPr lang="en-US" sz="5000" dirty="0">
                <a:solidFill>
                  <a:schemeClr val="bg1"/>
                </a:solidFill>
                <a:latin typeface="Georgia" charset="0"/>
                <a:ea typeface="Georgia" charset="0"/>
                <a:cs typeface="Georgia" charset="0"/>
              </a:rPr>
            </a:br>
            <a:r>
              <a:rPr lang="en-US" sz="5000" dirty="0">
                <a:solidFill>
                  <a:schemeClr val="bg1"/>
                </a:solidFill>
                <a:latin typeface="Georgia" charset="0"/>
                <a:ea typeface="Georgia" charset="0"/>
                <a:cs typeface="Georgia" charset="0"/>
              </a:rPr>
              <a:t>Education Law</a:t>
            </a:r>
            <a:endParaRPr lang="en-US" sz="5000" dirty="0">
              <a:solidFill>
                <a:schemeClr val="bg1"/>
              </a:solidFill>
            </a:endParaRPr>
          </a:p>
        </p:txBody>
      </p:sp>
    </p:spTree>
    <p:extLst>
      <p:ext uri="{BB962C8B-B14F-4D97-AF65-F5344CB8AC3E}">
        <p14:creationId xmlns:p14="http://schemas.microsoft.com/office/powerpoint/2010/main" val="43436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p:cNvSpPr>
          <p:nvPr>
            <p:ph idx="1"/>
          </p:nvPr>
        </p:nvSpPr>
        <p:spPr>
          <a:xfrm>
            <a:off x="571281" y="1995632"/>
            <a:ext cx="10658694" cy="5541460"/>
          </a:xfrm>
          <a:prstGeom prst="rect">
            <a:avLst/>
          </a:prstGeom>
        </p:spPr>
        <p:txBody>
          <a:bodyPr>
            <a:normAutofit/>
          </a:bodyPr>
          <a:lstStyle/>
          <a:p>
            <a:pPr>
              <a:lnSpc>
                <a:spcPct val="81000"/>
              </a:lnSpc>
            </a:pPr>
            <a:r>
              <a:rPr sz="2700" dirty="0"/>
              <a:t>IDEA’s ‘peer reviewed research’ requirement applies to students FBAs and </a:t>
            </a:r>
            <a:r>
              <a:rPr sz="2700" dirty="0" smtClean="0"/>
              <a:t>BIPs</a:t>
            </a:r>
            <a:endParaRPr lang="en-US" sz="2700" dirty="0" smtClean="0"/>
          </a:p>
          <a:p>
            <a:pPr marL="0" indent="0">
              <a:lnSpc>
                <a:spcPct val="81000"/>
              </a:lnSpc>
              <a:buNone/>
            </a:pPr>
            <a:endParaRPr sz="1000" dirty="0"/>
          </a:p>
          <a:p>
            <a:pPr>
              <a:lnSpc>
                <a:spcPct val="81000"/>
              </a:lnSpc>
            </a:pPr>
            <a:r>
              <a:rPr sz="2700" dirty="0"/>
              <a:t>Several cases have found that students BIPs were </a:t>
            </a:r>
            <a:r>
              <a:rPr sz="2700" i="1" dirty="0"/>
              <a:t>inconsistent with</a:t>
            </a:r>
            <a:r>
              <a:rPr sz="2700" dirty="0"/>
              <a:t>, </a:t>
            </a:r>
            <a:r>
              <a:rPr sz="2700" i="1" dirty="0"/>
              <a:t>contrary to</a:t>
            </a:r>
            <a:r>
              <a:rPr sz="2700" dirty="0"/>
              <a:t>, or </a:t>
            </a:r>
            <a:r>
              <a:rPr sz="2700" i="1" dirty="0"/>
              <a:t>without peer-reviewed research s</a:t>
            </a:r>
            <a:r>
              <a:rPr sz="2700" dirty="0"/>
              <a:t>upport. Examples include</a:t>
            </a:r>
            <a:r>
              <a:rPr sz="2700" dirty="0" smtClean="0"/>
              <a:t>:</a:t>
            </a:r>
            <a:endParaRPr lang="en-US" sz="2700" dirty="0" smtClean="0"/>
          </a:p>
          <a:p>
            <a:pPr marL="0" indent="0">
              <a:lnSpc>
                <a:spcPct val="81000"/>
              </a:lnSpc>
              <a:buNone/>
            </a:pPr>
            <a:endParaRPr sz="500" dirty="0"/>
          </a:p>
          <a:p>
            <a:pPr lvl="1">
              <a:lnSpc>
                <a:spcPct val="81000"/>
              </a:lnSpc>
              <a:buFont typeface="Wingdings"/>
              <a:buChar char="➢"/>
            </a:pPr>
            <a:r>
              <a:rPr lang="en-US" sz="2200" dirty="0" smtClean="0"/>
              <a:t> </a:t>
            </a:r>
            <a:r>
              <a:rPr sz="2200" dirty="0" smtClean="0"/>
              <a:t>BIP </a:t>
            </a:r>
            <a:r>
              <a:rPr sz="2200" dirty="0"/>
              <a:t>included interventions that were</a:t>
            </a:r>
            <a:r>
              <a:rPr sz="2200" i="1" dirty="0"/>
              <a:t> inconsistent with and contrary to peer-reviewed research </a:t>
            </a:r>
            <a:r>
              <a:rPr sz="2200" dirty="0"/>
              <a:t>and reinforced problematic behaviors – e.g. repeated use of Timeout for student with escape behaviors.</a:t>
            </a:r>
          </a:p>
          <a:p>
            <a:pPr marL="0" indent="0">
              <a:lnSpc>
                <a:spcPct val="81000"/>
              </a:lnSpc>
              <a:buNone/>
            </a:pPr>
            <a:endParaRPr sz="1000" dirty="0"/>
          </a:p>
          <a:p>
            <a:pPr lvl="1">
              <a:lnSpc>
                <a:spcPct val="81000"/>
              </a:lnSpc>
              <a:buFont typeface="Wingdings"/>
              <a:buChar char="➢"/>
            </a:pPr>
            <a:r>
              <a:rPr lang="en-US" sz="2200" dirty="0" smtClean="0"/>
              <a:t> </a:t>
            </a:r>
            <a:r>
              <a:rPr sz="2200" dirty="0" smtClean="0"/>
              <a:t>BIP </a:t>
            </a:r>
            <a:r>
              <a:rPr sz="2200" dirty="0"/>
              <a:t>involved a point and level reward system that had no peer-reviewed research basis for students with autism. Also was not understood by the  student with autism.</a:t>
            </a:r>
          </a:p>
          <a:p>
            <a:pPr marL="0" indent="0">
              <a:lnSpc>
                <a:spcPct val="81000"/>
              </a:lnSpc>
              <a:buSzTx/>
              <a:buNone/>
            </a:pPr>
            <a:endParaRPr sz="1000" dirty="0"/>
          </a:p>
          <a:p>
            <a:pPr lvl="1">
              <a:lnSpc>
                <a:spcPct val="81000"/>
              </a:lnSpc>
              <a:buFont typeface="Wingdings"/>
              <a:buChar char="➢"/>
            </a:pPr>
            <a:r>
              <a:rPr lang="en-US" sz="2200" dirty="0" smtClean="0"/>
              <a:t> </a:t>
            </a:r>
            <a:r>
              <a:rPr sz="2200" dirty="0" smtClean="0"/>
              <a:t>BIP </a:t>
            </a:r>
            <a:r>
              <a:rPr sz="2200" dirty="0"/>
              <a:t>failed to include </a:t>
            </a:r>
            <a:r>
              <a:rPr sz="2200" i="1" dirty="0"/>
              <a:t>peer-reviewed research based PBIS.</a:t>
            </a:r>
          </a:p>
        </p:txBody>
      </p:sp>
      <p:sp>
        <p:nvSpPr>
          <p:cNvPr id="5" name="Shape 300"/>
          <p:cNvSpPr>
            <a:spLocks noGrp="1"/>
          </p:cNvSpPr>
          <p:nvPr>
            <p:ph type="title"/>
          </p:nvPr>
        </p:nvSpPr>
        <p:spPr>
          <a:xfrm>
            <a:off x="571281" y="789122"/>
            <a:ext cx="11430218" cy="935484"/>
          </a:xfrm>
          <a:prstGeom prst="rect">
            <a:avLst/>
          </a:prstGeom>
        </p:spPr>
        <p:txBody>
          <a:bodyPr>
            <a:noAutofit/>
          </a:bodyPr>
          <a:lstStyle>
            <a:lvl1pPr algn="ctr" defTabSz="896111">
              <a:defRPr sz="3136" u="sng"/>
            </a:lvl1pPr>
          </a:lstStyle>
          <a:p>
            <a:pPr algn="l"/>
            <a:r>
              <a:rPr sz="3200" b="1" dirty="0"/>
              <a:t>Functional Behavioral Assessments and Behavior Intervention Plans – Required Elements</a:t>
            </a:r>
          </a:p>
        </p:txBody>
      </p:sp>
    </p:spTree>
    <p:extLst>
      <p:ext uri="{BB962C8B-B14F-4D97-AF65-F5344CB8AC3E}">
        <p14:creationId xmlns:p14="http://schemas.microsoft.com/office/powerpoint/2010/main" val="2124918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a:spLocks noGrp="1"/>
          </p:cNvSpPr>
          <p:nvPr>
            <p:ph type="title"/>
          </p:nvPr>
        </p:nvSpPr>
        <p:spPr>
          <a:xfrm>
            <a:off x="623887" y="685799"/>
            <a:ext cx="10744201" cy="1236374"/>
          </a:xfrm>
          <a:prstGeom prst="rect">
            <a:avLst/>
          </a:prstGeom>
        </p:spPr>
        <p:txBody>
          <a:bodyPr/>
          <a:lstStyle>
            <a:lvl1pPr algn="ctr">
              <a:defRPr sz="3200" u="sng"/>
            </a:lvl1pPr>
          </a:lstStyle>
          <a:p>
            <a:pPr algn="l"/>
            <a:r>
              <a:rPr b="1" dirty="0"/>
              <a:t>Functional Behavioral Assessments – Functions of Behavior</a:t>
            </a:r>
          </a:p>
        </p:txBody>
      </p:sp>
      <p:sp>
        <p:nvSpPr>
          <p:cNvPr id="307" name="Shape 307"/>
          <p:cNvSpPr>
            <a:spLocks noGrp="1"/>
          </p:cNvSpPr>
          <p:nvPr>
            <p:ph idx="1"/>
          </p:nvPr>
        </p:nvSpPr>
        <p:spPr>
          <a:xfrm>
            <a:off x="623887" y="1757364"/>
            <a:ext cx="10515600" cy="3157536"/>
          </a:xfrm>
          <a:prstGeom prst="rect">
            <a:avLst/>
          </a:prstGeom>
        </p:spPr>
        <p:txBody>
          <a:bodyPr/>
          <a:lstStyle/>
          <a:p>
            <a:pPr marL="0" indent="0">
              <a:buSzTx/>
              <a:buNone/>
              <a:defRPr sz="3600"/>
            </a:pPr>
            <a:r>
              <a:rPr sz="2800" i="1" u="sng" dirty="0" smtClean="0"/>
              <a:t>All </a:t>
            </a:r>
            <a:r>
              <a:rPr sz="2800" i="1" u="sng" dirty="0"/>
              <a:t>Behavior Serves a Function or Purpose</a:t>
            </a:r>
          </a:p>
          <a:p>
            <a:pPr marL="0" indent="0">
              <a:buSzTx/>
              <a:buNone/>
            </a:pPr>
            <a:endParaRPr sz="500" u="sng" dirty="0"/>
          </a:p>
          <a:p>
            <a:r>
              <a:rPr dirty="0"/>
              <a:t>It allows students to get something desirable</a:t>
            </a:r>
          </a:p>
          <a:p>
            <a:pPr marL="0" indent="0">
              <a:buSzTx/>
              <a:buNone/>
            </a:pPr>
            <a:endParaRPr sz="500" dirty="0"/>
          </a:p>
          <a:p>
            <a:pPr>
              <a:defRPr i="1"/>
            </a:pPr>
            <a:r>
              <a:rPr dirty="0"/>
              <a:t>Escape or avoid something undesirable</a:t>
            </a:r>
          </a:p>
          <a:p>
            <a:pPr marL="0" indent="0">
              <a:buSzTx/>
              <a:buNone/>
            </a:pPr>
            <a:endParaRPr sz="500" dirty="0"/>
          </a:p>
          <a:p>
            <a:r>
              <a:rPr dirty="0"/>
              <a:t>Or communicate (send) a message or need</a:t>
            </a:r>
          </a:p>
        </p:txBody>
      </p:sp>
    </p:spTree>
    <p:extLst>
      <p:ext uri="{BB962C8B-B14F-4D97-AF65-F5344CB8AC3E}">
        <p14:creationId xmlns:p14="http://schemas.microsoft.com/office/powerpoint/2010/main" val="85325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a:spLocks noGrp="1"/>
          </p:cNvSpPr>
          <p:nvPr>
            <p:ph type="title"/>
          </p:nvPr>
        </p:nvSpPr>
        <p:spPr>
          <a:xfrm>
            <a:off x="552450" y="700087"/>
            <a:ext cx="10515600" cy="1197737"/>
          </a:xfrm>
          <a:prstGeom prst="rect">
            <a:avLst/>
          </a:prstGeom>
        </p:spPr>
        <p:txBody>
          <a:bodyPr/>
          <a:lstStyle>
            <a:lvl1pPr algn="ctr">
              <a:defRPr sz="3200" u="sng"/>
            </a:lvl1pPr>
          </a:lstStyle>
          <a:p>
            <a:r>
              <a:rPr b="1" dirty="0"/>
              <a:t>Functional Behavioral Assessments – Context of Behavior</a:t>
            </a:r>
          </a:p>
        </p:txBody>
      </p:sp>
      <p:sp>
        <p:nvSpPr>
          <p:cNvPr id="310" name="Shape 310"/>
          <p:cNvSpPr>
            <a:spLocks noGrp="1"/>
          </p:cNvSpPr>
          <p:nvPr>
            <p:ph idx="1"/>
          </p:nvPr>
        </p:nvSpPr>
        <p:spPr>
          <a:xfrm>
            <a:off x="723901" y="1785132"/>
            <a:ext cx="10515600" cy="5370491"/>
          </a:xfrm>
          <a:prstGeom prst="rect">
            <a:avLst/>
          </a:prstGeom>
        </p:spPr>
        <p:txBody>
          <a:bodyPr/>
          <a:lstStyle/>
          <a:p>
            <a:pPr marL="0" indent="0">
              <a:buSzTx/>
              <a:buNone/>
              <a:defRPr u="sng"/>
            </a:pPr>
            <a:r>
              <a:rPr i="1" dirty="0"/>
              <a:t>All Behavior Occurs Within a Particular Context</a:t>
            </a:r>
          </a:p>
          <a:p>
            <a:pPr>
              <a:buSzTx/>
              <a:buNone/>
            </a:pPr>
            <a:r>
              <a:rPr i="1" dirty="0"/>
              <a:t>It may occur</a:t>
            </a:r>
            <a:r>
              <a:rPr i="1" dirty="0" smtClean="0"/>
              <a:t>:</a:t>
            </a:r>
            <a:endParaRPr i="1" dirty="0"/>
          </a:p>
          <a:p>
            <a:r>
              <a:rPr dirty="0"/>
              <a:t>In certain settings (e.g. cafeteria, classroom, hallways</a:t>
            </a:r>
            <a:r>
              <a:rPr dirty="0" smtClean="0"/>
              <a:t>)</a:t>
            </a:r>
            <a:endParaRPr dirty="0"/>
          </a:p>
          <a:p>
            <a:pPr marL="0" indent="0">
              <a:buSzTx/>
              <a:buNone/>
            </a:pPr>
            <a:endParaRPr sz="500" dirty="0"/>
          </a:p>
          <a:p>
            <a:r>
              <a:rPr dirty="0"/>
              <a:t>Under certain conditions (e.g., only during reading class; only when there is a substitute teacher</a:t>
            </a:r>
            <a:r>
              <a:rPr dirty="0" smtClean="0"/>
              <a:t>)</a:t>
            </a:r>
            <a:endParaRPr dirty="0"/>
          </a:p>
          <a:p>
            <a:pPr marL="0" indent="0">
              <a:buSzTx/>
              <a:buNone/>
            </a:pPr>
            <a:endParaRPr sz="500" dirty="0"/>
          </a:p>
          <a:p>
            <a:r>
              <a:rPr dirty="0"/>
              <a:t>Or during different types of activities (e.g., during recess, assemblies</a:t>
            </a:r>
            <a:r>
              <a:rPr dirty="0" smtClean="0"/>
              <a:t>)</a:t>
            </a:r>
            <a:endParaRPr dirty="0"/>
          </a:p>
        </p:txBody>
      </p:sp>
    </p:spTree>
    <p:extLst>
      <p:ext uri="{BB962C8B-B14F-4D97-AF65-F5344CB8AC3E}">
        <p14:creationId xmlns:p14="http://schemas.microsoft.com/office/powerpoint/2010/main" val="1917516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p:nvPr>
        </p:nvSpPr>
        <p:spPr>
          <a:xfrm>
            <a:off x="838200" y="891233"/>
            <a:ext cx="10515600" cy="987158"/>
          </a:xfrm>
          <a:prstGeom prst="rect">
            <a:avLst/>
          </a:prstGeom>
        </p:spPr>
        <p:txBody>
          <a:bodyPr/>
          <a:lstStyle>
            <a:lvl1pPr algn="ctr">
              <a:defRPr sz="3200" u="sng"/>
            </a:lvl1pPr>
          </a:lstStyle>
          <a:p>
            <a:pPr algn="l"/>
            <a:r>
              <a:rPr b="1" dirty="0"/>
              <a:t>Functional Behavioral Assessments – Examining the Function &amp; Context of Behavior</a:t>
            </a:r>
          </a:p>
        </p:txBody>
      </p:sp>
      <p:sp>
        <p:nvSpPr>
          <p:cNvPr id="313" name="Shape 313"/>
          <p:cNvSpPr>
            <a:spLocks noGrp="1"/>
          </p:cNvSpPr>
          <p:nvPr>
            <p:ph idx="1"/>
          </p:nvPr>
        </p:nvSpPr>
        <p:spPr>
          <a:xfrm>
            <a:off x="838200" y="2178429"/>
            <a:ext cx="10515600" cy="5151551"/>
          </a:xfrm>
          <a:prstGeom prst="rect">
            <a:avLst/>
          </a:prstGeom>
        </p:spPr>
        <p:txBody>
          <a:bodyPr/>
          <a:lstStyle/>
          <a:p>
            <a:r>
              <a:rPr dirty="0"/>
              <a:t>Looks beyond a student’s particular misbehavior and seeks to discover the underlying function (purpose) of the behavior- the WHY of </a:t>
            </a:r>
            <a:r>
              <a:rPr dirty="0" smtClean="0"/>
              <a:t>behavior</a:t>
            </a:r>
            <a:endParaRPr dirty="0"/>
          </a:p>
          <a:p>
            <a:pPr marL="0" indent="0">
              <a:buSzTx/>
              <a:buNone/>
            </a:pPr>
            <a:endParaRPr sz="1000" dirty="0"/>
          </a:p>
          <a:p>
            <a:r>
              <a:rPr dirty="0"/>
              <a:t>Examines a student’s underlying motivation to “get” something, “escape\avoid” something, or “communicate a message</a:t>
            </a:r>
            <a:r>
              <a:rPr dirty="0" smtClean="0"/>
              <a:t>”</a:t>
            </a:r>
            <a:endParaRPr dirty="0"/>
          </a:p>
          <a:p>
            <a:pPr marL="0" indent="0">
              <a:buSzTx/>
              <a:buNone/>
            </a:pPr>
            <a:endParaRPr sz="1000" dirty="0"/>
          </a:p>
          <a:p>
            <a:r>
              <a:rPr dirty="0"/>
              <a:t>Also examines the CONTEXT of the </a:t>
            </a:r>
            <a:r>
              <a:rPr dirty="0" smtClean="0"/>
              <a:t>misbehavior</a:t>
            </a:r>
            <a:endParaRPr dirty="0"/>
          </a:p>
        </p:txBody>
      </p:sp>
    </p:spTree>
    <p:extLst>
      <p:ext uri="{BB962C8B-B14F-4D97-AF65-F5344CB8AC3E}">
        <p14:creationId xmlns:p14="http://schemas.microsoft.com/office/powerpoint/2010/main" val="406792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p:cNvSpPr>
          <p:nvPr>
            <p:ph type="title"/>
          </p:nvPr>
        </p:nvSpPr>
        <p:spPr>
          <a:xfrm>
            <a:off x="781050" y="757236"/>
            <a:ext cx="10515600" cy="1262132"/>
          </a:xfrm>
          <a:prstGeom prst="rect">
            <a:avLst/>
          </a:prstGeom>
        </p:spPr>
        <p:txBody>
          <a:bodyPr>
            <a:normAutofit/>
          </a:bodyPr>
          <a:lstStyle>
            <a:lvl1pPr algn="ctr">
              <a:defRPr sz="2800" u="sng"/>
            </a:lvl1pPr>
          </a:lstStyle>
          <a:p>
            <a:pPr algn="l"/>
            <a:r>
              <a:rPr sz="3200" b="1" dirty="0"/>
              <a:t>Functional Behavioral Assessments - Peer Reviewed Research (PRR) Elements </a:t>
            </a:r>
          </a:p>
        </p:txBody>
      </p:sp>
      <p:sp>
        <p:nvSpPr>
          <p:cNvPr id="316" name="Shape 316"/>
          <p:cNvSpPr>
            <a:spLocks noGrp="1"/>
          </p:cNvSpPr>
          <p:nvPr>
            <p:ph idx="1"/>
          </p:nvPr>
        </p:nvSpPr>
        <p:spPr>
          <a:xfrm>
            <a:off x="781050" y="2133668"/>
            <a:ext cx="10515600" cy="5441325"/>
          </a:xfrm>
          <a:prstGeom prst="rect">
            <a:avLst/>
          </a:prstGeom>
        </p:spPr>
        <p:txBody>
          <a:bodyPr/>
          <a:lstStyle/>
          <a:p>
            <a:pPr marL="0" indent="0">
              <a:buSzTx/>
              <a:buNone/>
            </a:pPr>
            <a:r>
              <a:rPr dirty="0"/>
              <a:t>First - Identify and Define the Student’s Target (Problem) Behavior Through Concrete Descriptions.</a:t>
            </a:r>
          </a:p>
          <a:p>
            <a:pPr marL="0" indent="0">
              <a:buSzTx/>
              <a:buNone/>
            </a:pPr>
            <a:endParaRPr sz="500" dirty="0"/>
          </a:p>
          <a:p>
            <a:r>
              <a:rPr dirty="0"/>
              <a:t>Trish is “aggressive” (vague) vs. Trish hits other students on the playground (concrete).</a:t>
            </a:r>
          </a:p>
          <a:p>
            <a:pPr marL="0" indent="0">
              <a:buSzTx/>
              <a:buNone/>
            </a:pPr>
            <a:endParaRPr sz="500" dirty="0"/>
          </a:p>
          <a:p>
            <a:r>
              <a:rPr dirty="0"/>
              <a:t>Tristan is “disruptive” (vague) vs. Tristan makes numerous irrelevant and loud comments during reading class (concrete).</a:t>
            </a:r>
          </a:p>
        </p:txBody>
      </p:sp>
    </p:spTree>
    <p:extLst>
      <p:ext uri="{BB962C8B-B14F-4D97-AF65-F5344CB8AC3E}">
        <p14:creationId xmlns:p14="http://schemas.microsoft.com/office/powerpoint/2010/main" val="1514376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p:cNvSpPr>
          <p:nvPr>
            <p:ph type="title"/>
          </p:nvPr>
        </p:nvSpPr>
        <p:spPr>
          <a:xfrm>
            <a:off x="114299" y="558849"/>
            <a:ext cx="10515600" cy="1202135"/>
          </a:xfrm>
          <a:prstGeom prst="rect">
            <a:avLst/>
          </a:prstGeom>
        </p:spPr>
        <p:txBody>
          <a:bodyPr/>
          <a:lstStyle>
            <a:lvl1pPr algn="ctr">
              <a:defRPr sz="3200" u="sng"/>
            </a:lvl1pPr>
          </a:lstStyle>
          <a:p>
            <a:r>
              <a:rPr b="1" dirty="0"/>
              <a:t>Functional Behavioral Assessments – PRR Elements </a:t>
            </a:r>
          </a:p>
        </p:txBody>
      </p:sp>
      <p:sp>
        <p:nvSpPr>
          <p:cNvPr id="319" name="Shape 319"/>
          <p:cNvSpPr>
            <a:spLocks noGrp="1"/>
          </p:cNvSpPr>
          <p:nvPr>
            <p:ph idx="1"/>
          </p:nvPr>
        </p:nvSpPr>
        <p:spPr>
          <a:xfrm>
            <a:off x="752475" y="1677067"/>
            <a:ext cx="10515600" cy="5241704"/>
          </a:xfrm>
          <a:prstGeom prst="rect">
            <a:avLst/>
          </a:prstGeom>
        </p:spPr>
        <p:txBody>
          <a:bodyPr/>
          <a:lstStyle/>
          <a:p>
            <a:pPr marL="0" indent="0">
              <a:buSzTx/>
              <a:buNone/>
            </a:pPr>
            <a:r>
              <a:rPr dirty="0"/>
              <a:t>Second - Identify the context and settings in which the target behavior occurs.</a:t>
            </a:r>
          </a:p>
          <a:p>
            <a:pPr marL="0" indent="0">
              <a:buSzTx/>
              <a:buNone/>
            </a:pPr>
            <a:endParaRPr sz="500" dirty="0"/>
          </a:p>
          <a:p>
            <a:r>
              <a:rPr dirty="0"/>
              <a:t>Identify the conditions\settings under which the target behavior is most likely to occur and the conditions\settings where the behavior does not occur</a:t>
            </a:r>
          </a:p>
          <a:p>
            <a:pPr marL="0" indent="0">
              <a:buNone/>
            </a:pPr>
            <a:endParaRPr sz="500" dirty="0"/>
          </a:p>
          <a:p>
            <a:pPr lvl="1">
              <a:buFont typeface="Wingdings"/>
              <a:buChar char="➢"/>
            </a:pPr>
            <a:r>
              <a:rPr dirty="0"/>
              <a:t> Trish ….the playground…Not the classroom</a:t>
            </a:r>
          </a:p>
          <a:p>
            <a:pPr marL="0" indent="0">
              <a:buSzTx/>
              <a:buNone/>
            </a:pPr>
            <a:endParaRPr sz="500" dirty="0"/>
          </a:p>
          <a:p>
            <a:pPr lvl="1">
              <a:buFont typeface="Wingdings"/>
              <a:buChar char="➢"/>
            </a:pPr>
            <a:r>
              <a:rPr dirty="0"/>
              <a:t> Tristan….the classroom…Not the playground,  hallways, etc.</a:t>
            </a:r>
          </a:p>
        </p:txBody>
      </p:sp>
    </p:spTree>
    <p:extLst>
      <p:ext uri="{BB962C8B-B14F-4D97-AF65-F5344CB8AC3E}">
        <p14:creationId xmlns:p14="http://schemas.microsoft.com/office/powerpoint/2010/main" val="146273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idx="1"/>
          </p:nvPr>
        </p:nvSpPr>
        <p:spPr>
          <a:xfrm>
            <a:off x="781050" y="1653729"/>
            <a:ext cx="10515600" cy="5518597"/>
          </a:xfrm>
          <a:prstGeom prst="rect">
            <a:avLst/>
          </a:prstGeom>
        </p:spPr>
        <p:txBody>
          <a:bodyPr/>
          <a:lstStyle/>
          <a:p>
            <a:pPr marL="0" indent="0">
              <a:buSzTx/>
              <a:buNone/>
            </a:pPr>
            <a:r>
              <a:rPr dirty="0"/>
              <a:t>Third- Is the Problem Behavior Related to a Skill Deficit</a:t>
            </a:r>
            <a:r>
              <a:rPr dirty="0" smtClean="0"/>
              <a:t>?</a:t>
            </a:r>
            <a:endParaRPr lang="en-US" dirty="0" smtClean="0"/>
          </a:p>
          <a:p>
            <a:pPr marL="0" indent="0">
              <a:buSzTx/>
              <a:buNone/>
            </a:pPr>
            <a:endParaRPr sz="1000" dirty="0"/>
          </a:p>
          <a:p>
            <a:r>
              <a:rPr dirty="0"/>
              <a:t>Is there evidence that the student does not know how to perform the skill and therefore cannot?</a:t>
            </a:r>
          </a:p>
          <a:p>
            <a:pPr marL="0" indent="0">
              <a:buSzTx/>
              <a:buNone/>
            </a:pPr>
            <a:endParaRPr sz="1000" dirty="0"/>
          </a:p>
          <a:p>
            <a:r>
              <a:rPr dirty="0"/>
              <a:t>If a student lacks a skill, problem behavior is likely to help him\her escape, avoid the task.</a:t>
            </a:r>
          </a:p>
          <a:p>
            <a:pPr marL="0" indent="0">
              <a:buSzTx/>
              <a:buNone/>
            </a:pPr>
            <a:endParaRPr sz="1000" dirty="0"/>
          </a:p>
          <a:p>
            <a:r>
              <a:rPr dirty="0"/>
              <a:t>Value of Time-out? Serves as re-enforcer of problem behavior…sanctions escape\avoidance behavior.</a:t>
            </a:r>
          </a:p>
        </p:txBody>
      </p:sp>
      <p:sp>
        <p:nvSpPr>
          <p:cNvPr id="5" name="Shape 318"/>
          <p:cNvSpPr>
            <a:spLocks noGrp="1"/>
          </p:cNvSpPr>
          <p:nvPr>
            <p:ph type="title"/>
          </p:nvPr>
        </p:nvSpPr>
        <p:spPr>
          <a:xfrm>
            <a:off x="114299" y="558849"/>
            <a:ext cx="10515600" cy="1202135"/>
          </a:xfrm>
          <a:prstGeom prst="rect">
            <a:avLst/>
          </a:prstGeom>
        </p:spPr>
        <p:txBody>
          <a:bodyPr/>
          <a:lstStyle>
            <a:lvl1pPr algn="ctr">
              <a:defRPr sz="3200" u="sng"/>
            </a:lvl1pPr>
          </a:lstStyle>
          <a:p>
            <a:r>
              <a:rPr b="1" dirty="0"/>
              <a:t>Functional Behavioral Assessments – PRR Elements </a:t>
            </a:r>
          </a:p>
        </p:txBody>
      </p:sp>
    </p:spTree>
    <p:extLst>
      <p:ext uri="{BB962C8B-B14F-4D97-AF65-F5344CB8AC3E}">
        <p14:creationId xmlns:p14="http://schemas.microsoft.com/office/powerpoint/2010/main" val="1689842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idx="1"/>
          </p:nvPr>
        </p:nvSpPr>
        <p:spPr>
          <a:xfrm>
            <a:off x="781050" y="1635013"/>
            <a:ext cx="10515600" cy="5442868"/>
          </a:xfrm>
          <a:prstGeom prst="rect">
            <a:avLst/>
          </a:prstGeom>
        </p:spPr>
        <p:txBody>
          <a:bodyPr/>
          <a:lstStyle/>
          <a:p>
            <a:pPr marL="0" indent="0">
              <a:buSzTx/>
              <a:buNone/>
            </a:pPr>
            <a:r>
              <a:rPr dirty="0"/>
              <a:t>Fourth - Is the Problem Behavior Related to a Performance Deficit?</a:t>
            </a:r>
          </a:p>
          <a:p>
            <a:pPr marL="0" indent="0">
              <a:buSzTx/>
              <a:buNone/>
            </a:pPr>
            <a:endParaRPr sz="1000" dirty="0"/>
          </a:p>
          <a:p>
            <a:r>
              <a:rPr dirty="0"/>
              <a:t>Does the student have the skill but, for some reason, not the desire to modify his\her behavior?</a:t>
            </a:r>
          </a:p>
          <a:p>
            <a:pPr marL="0" indent="0">
              <a:buSzTx/>
              <a:buNone/>
            </a:pPr>
            <a:endParaRPr sz="1000" dirty="0"/>
          </a:p>
          <a:p>
            <a:r>
              <a:rPr dirty="0"/>
              <a:t> Is student bored or no perceived pay-off?</a:t>
            </a:r>
          </a:p>
          <a:p>
            <a:pPr marL="0" indent="0">
              <a:buSzTx/>
              <a:buNone/>
            </a:pPr>
            <a:endParaRPr sz="1000" dirty="0"/>
          </a:p>
          <a:p>
            <a:r>
              <a:rPr dirty="0"/>
              <a:t>In everyone’s school career, there were classes they liked and classes they did not like or were bored with  (e.g. math class)</a:t>
            </a:r>
          </a:p>
        </p:txBody>
      </p:sp>
      <p:sp>
        <p:nvSpPr>
          <p:cNvPr id="5" name="Shape 318"/>
          <p:cNvSpPr>
            <a:spLocks noGrp="1"/>
          </p:cNvSpPr>
          <p:nvPr>
            <p:ph type="title"/>
          </p:nvPr>
        </p:nvSpPr>
        <p:spPr>
          <a:xfrm>
            <a:off x="114299" y="558849"/>
            <a:ext cx="10515600" cy="1202135"/>
          </a:xfrm>
          <a:prstGeom prst="rect">
            <a:avLst/>
          </a:prstGeom>
        </p:spPr>
        <p:txBody>
          <a:bodyPr/>
          <a:lstStyle>
            <a:lvl1pPr algn="ctr">
              <a:defRPr sz="3200" u="sng"/>
            </a:lvl1pPr>
          </a:lstStyle>
          <a:p>
            <a:r>
              <a:rPr b="1" dirty="0"/>
              <a:t>Functional Behavioral Assessments – PRR Elements </a:t>
            </a:r>
          </a:p>
        </p:txBody>
      </p:sp>
    </p:spTree>
    <p:extLst>
      <p:ext uri="{BB962C8B-B14F-4D97-AF65-F5344CB8AC3E}">
        <p14:creationId xmlns:p14="http://schemas.microsoft.com/office/powerpoint/2010/main" val="709565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Shape 328"/>
          <p:cNvSpPr>
            <a:spLocks noGrp="1"/>
          </p:cNvSpPr>
          <p:nvPr>
            <p:ph idx="1"/>
          </p:nvPr>
        </p:nvSpPr>
        <p:spPr>
          <a:xfrm>
            <a:off x="752475" y="1635012"/>
            <a:ext cx="11049000" cy="5608749"/>
          </a:xfrm>
          <a:prstGeom prst="rect">
            <a:avLst/>
          </a:prstGeom>
        </p:spPr>
        <p:txBody>
          <a:bodyPr>
            <a:normAutofit/>
          </a:bodyPr>
          <a:lstStyle/>
          <a:p>
            <a:pPr marL="0" indent="0">
              <a:lnSpc>
                <a:spcPct val="72000"/>
              </a:lnSpc>
              <a:buSzTx/>
              <a:buNone/>
              <a:defRPr u="sng"/>
            </a:pPr>
            <a:r>
              <a:rPr i="1" dirty="0"/>
              <a:t>Conducting a Functional Behavioral Assessment</a:t>
            </a:r>
          </a:p>
          <a:p>
            <a:pPr marL="0" indent="0">
              <a:lnSpc>
                <a:spcPct val="72000"/>
              </a:lnSpc>
              <a:buSzTx/>
              <a:buNone/>
              <a:defRPr u="sng"/>
            </a:pPr>
            <a:endParaRPr sz="1000" dirty="0"/>
          </a:p>
          <a:p>
            <a:pPr>
              <a:lnSpc>
                <a:spcPct val="72000"/>
              </a:lnSpc>
            </a:pPr>
            <a:r>
              <a:rPr dirty="0"/>
              <a:t>Indirect Assessment - interviews with student, parents, teachers and other </a:t>
            </a:r>
            <a:r>
              <a:rPr i="1" dirty="0"/>
              <a:t>pertinent</a:t>
            </a:r>
            <a:r>
              <a:rPr dirty="0"/>
              <a:t> </a:t>
            </a:r>
            <a:r>
              <a:rPr dirty="0" smtClean="0"/>
              <a:t>adults</a:t>
            </a:r>
            <a:endParaRPr dirty="0"/>
          </a:p>
          <a:p>
            <a:pPr marL="0" indent="0">
              <a:lnSpc>
                <a:spcPct val="72000"/>
              </a:lnSpc>
              <a:buSzTx/>
              <a:buNone/>
            </a:pPr>
            <a:endParaRPr sz="1000" dirty="0"/>
          </a:p>
          <a:p>
            <a:pPr>
              <a:lnSpc>
                <a:spcPct val="72000"/>
              </a:lnSpc>
            </a:pPr>
            <a:r>
              <a:rPr dirty="0"/>
              <a:t>Direct Assessment - observing the student in the context where the target behavior is most likely to occur. Must record:</a:t>
            </a:r>
          </a:p>
          <a:p>
            <a:pPr marL="0" indent="0">
              <a:lnSpc>
                <a:spcPct val="72000"/>
              </a:lnSpc>
              <a:buNone/>
            </a:pPr>
            <a:endParaRPr sz="1000" dirty="0"/>
          </a:p>
          <a:p>
            <a:pPr lvl="1">
              <a:lnSpc>
                <a:spcPct val="72000"/>
              </a:lnSpc>
              <a:buFont typeface="Wingdings"/>
              <a:buChar char="➢"/>
            </a:pPr>
            <a:r>
              <a:rPr dirty="0"/>
              <a:t> </a:t>
            </a:r>
            <a:r>
              <a:rPr i="1" dirty="0"/>
              <a:t>Baseline (frequency) of target (problem) behavior and replacement (desired) </a:t>
            </a:r>
            <a:r>
              <a:rPr lang="en-US" i="1" dirty="0" smtClean="0"/>
              <a:t>	</a:t>
            </a:r>
            <a:r>
              <a:rPr i="1" dirty="0" smtClean="0"/>
              <a:t>behavior</a:t>
            </a:r>
            <a:endParaRPr dirty="0"/>
          </a:p>
          <a:p>
            <a:pPr lvl="1">
              <a:lnSpc>
                <a:spcPct val="72000"/>
              </a:lnSpc>
              <a:buFont typeface="Wingdings"/>
              <a:buChar char="➢"/>
            </a:pPr>
            <a:r>
              <a:rPr dirty="0"/>
              <a:t> </a:t>
            </a:r>
            <a:r>
              <a:rPr i="1" dirty="0"/>
              <a:t>Antecedents to </a:t>
            </a:r>
            <a:r>
              <a:rPr i="1" dirty="0" smtClean="0"/>
              <a:t>behavior</a:t>
            </a:r>
            <a:endParaRPr i="1" dirty="0"/>
          </a:p>
          <a:p>
            <a:pPr lvl="1">
              <a:lnSpc>
                <a:spcPct val="72000"/>
              </a:lnSpc>
              <a:buFont typeface="Wingdings"/>
              <a:buChar char="➢"/>
              <a:defRPr i="1"/>
            </a:pPr>
            <a:r>
              <a:rPr dirty="0"/>
              <a:t> Consequences for </a:t>
            </a:r>
            <a:r>
              <a:rPr dirty="0" smtClean="0"/>
              <a:t>behavior</a:t>
            </a:r>
            <a:endParaRPr dirty="0"/>
          </a:p>
          <a:p>
            <a:pPr marL="0" indent="0">
              <a:lnSpc>
                <a:spcPct val="72000"/>
              </a:lnSpc>
              <a:buSzTx/>
              <a:buNone/>
            </a:pPr>
            <a:endParaRPr sz="1000" dirty="0"/>
          </a:p>
          <a:p>
            <a:pPr>
              <a:lnSpc>
                <a:spcPct val="72000"/>
              </a:lnSpc>
            </a:pPr>
            <a:r>
              <a:rPr dirty="0"/>
              <a:t>Record Reviews – school records, relevant medical information, etc.</a:t>
            </a:r>
          </a:p>
        </p:txBody>
      </p:sp>
      <p:sp>
        <p:nvSpPr>
          <p:cNvPr id="5" name="Shape 318"/>
          <p:cNvSpPr>
            <a:spLocks noGrp="1"/>
          </p:cNvSpPr>
          <p:nvPr>
            <p:ph type="title"/>
          </p:nvPr>
        </p:nvSpPr>
        <p:spPr>
          <a:xfrm>
            <a:off x="114299" y="558849"/>
            <a:ext cx="10515600" cy="1202135"/>
          </a:xfrm>
          <a:prstGeom prst="rect">
            <a:avLst/>
          </a:prstGeom>
        </p:spPr>
        <p:txBody>
          <a:bodyPr/>
          <a:lstStyle>
            <a:lvl1pPr algn="ctr">
              <a:defRPr sz="3200" u="sng"/>
            </a:lvl1pPr>
          </a:lstStyle>
          <a:p>
            <a:r>
              <a:rPr b="1" dirty="0"/>
              <a:t>Functional Behavioral Assessments – PRR Elements </a:t>
            </a:r>
          </a:p>
        </p:txBody>
      </p:sp>
    </p:spTree>
    <p:extLst>
      <p:ext uri="{BB962C8B-B14F-4D97-AF65-F5344CB8AC3E}">
        <p14:creationId xmlns:p14="http://schemas.microsoft.com/office/powerpoint/2010/main" val="683103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p:cNvSpPr>
          <p:nvPr>
            <p:ph idx="1"/>
          </p:nvPr>
        </p:nvSpPr>
        <p:spPr>
          <a:xfrm>
            <a:off x="795338" y="1622334"/>
            <a:ext cx="10515600" cy="5492840"/>
          </a:xfrm>
          <a:prstGeom prst="rect">
            <a:avLst/>
          </a:prstGeom>
        </p:spPr>
        <p:txBody>
          <a:bodyPr/>
          <a:lstStyle/>
          <a:p>
            <a:pPr marL="0" indent="0">
              <a:lnSpc>
                <a:spcPct val="80000"/>
              </a:lnSpc>
              <a:buSzTx/>
              <a:buNone/>
              <a:defRPr u="sng"/>
            </a:pPr>
            <a:r>
              <a:rPr i="1" dirty="0"/>
              <a:t>Conducting a Functional Behavioral Assessment (con’t)</a:t>
            </a:r>
          </a:p>
          <a:p>
            <a:pPr>
              <a:lnSpc>
                <a:spcPct val="80000"/>
              </a:lnSpc>
            </a:pPr>
            <a:r>
              <a:rPr dirty="0"/>
              <a:t>Data Analysis-Once previous data are collected, compare and analyze </a:t>
            </a:r>
            <a:r>
              <a:rPr dirty="0" smtClean="0"/>
              <a:t>information</a:t>
            </a:r>
            <a:endParaRPr dirty="0"/>
          </a:p>
          <a:p>
            <a:pPr marL="0" indent="0">
              <a:lnSpc>
                <a:spcPct val="80000"/>
              </a:lnSpc>
              <a:buSzTx/>
              <a:buNone/>
            </a:pPr>
            <a:endParaRPr sz="1000" dirty="0"/>
          </a:p>
          <a:p>
            <a:pPr>
              <a:lnSpc>
                <a:spcPct val="80000"/>
              </a:lnSpc>
            </a:pPr>
            <a:r>
              <a:rPr dirty="0"/>
              <a:t>Hypothesis Statement-</a:t>
            </a:r>
            <a:r>
              <a:rPr i="1" dirty="0"/>
              <a:t>Team statement about the function of a student’s behavior(s</a:t>
            </a:r>
            <a:r>
              <a:rPr i="1" dirty="0" smtClean="0"/>
              <a:t>)</a:t>
            </a:r>
            <a:endParaRPr lang="en-US" dirty="0" smtClean="0"/>
          </a:p>
          <a:p>
            <a:pPr marL="0" indent="0">
              <a:lnSpc>
                <a:spcPct val="80000"/>
              </a:lnSpc>
              <a:buNone/>
            </a:pPr>
            <a:endParaRPr sz="1000" dirty="0"/>
          </a:p>
          <a:p>
            <a:pPr lvl="1">
              <a:lnSpc>
                <a:spcPct val="80000"/>
              </a:lnSpc>
              <a:buFont typeface="Wingdings"/>
              <a:buChar char="➢"/>
            </a:pPr>
            <a:r>
              <a:rPr dirty="0"/>
              <a:t> Three-fold statement: when X occurs, student does Y in order to  achieve Z (Z= behavior’s function</a:t>
            </a:r>
            <a:r>
              <a:rPr dirty="0" smtClean="0"/>
              <a:t>)</a:t>
            </a:r>
            <a:endParaRPr dirty="0"/>
          </a:p>
          <a:p>
            <a:pPr lvl="1">
              <a:lnSpc>
                <a:spcPct val="80000"/>
              </a:lnSpc>
              <a:buFont typeface="Wingdings"/>
              <a:buChar char="➢"/>
            </a:pPr>
            <a:r>
              <a:rPr dirty="0"/>
              <a:t> Also predicts the general conditions under which behavior is most and least </a:t>
            </a:r>
            <a:r>
              <a:rPr dirty="0" smtClean="0"/>
              <a:t>likely </a:t>
            </a:r>
            <a:r>
              <a:rPr dirty="0"/>
              <a:t>to occur and probable consequences that serve to maintain </a:t>
            </a:r>
            <a:r>
              <a:rPr dirty="0" smtClean="0"/>
              <a:t>it</a:t>
            </a:r>
            <a:endParaRPr dirty="0"/>
          </a:p>
          <a:p>
            <a:pPr marL="0" indent="0">
              <a:lnSpc>
                <a:spcPct val="80000"/>
              </a:lnSpc>
              <a:buSzTx/>
              <a:buNone/>
            </a:pPr>
            <a:endParaRPr sz="1000" dirty="0"/>
          </a:p>
          <a:p>
            <a:r>
              <a:rPr dirty="0"/>
              <a:t>Testing Hypothesis Statement – to ensure it’s </a:t>
            </a:r>
            <a:r>
              <a:rPr dirty="0" smtClean="0"/>
              <a:t>accurate</a:t>
            </a:r>
            <a:endParaRPr dirty="0"/>
          </a:p>
        </p:txBody>
      </p:sp>
      <p:sp>
        <p:nvSpPr>
          <p:cNvPr id="5" name="Shape 318"/>
          <p:cNvSpPr>
            <a:spLocks noGrp="1"/>
          </p:cNvSpPr>
          <p:nvPr>
            <p:ph type="title"/>
          </p:nvPr>
        </p:nvSpPr>
        <p:spPr>
          <a:xfrm>
            <a:off x="114299" y="558849"/>
            <a:ext cx="10515600" cy="1202135"/>
          </a:xfrm>
          <a:prstGeom prst="rect">
            <a:avLst/>
          </a:prstGeom>
        </p:spPr>
        <p:txBody>
          <a:bodyPr/>
          <a:lstStyle>
            <a:lvl1pPr algn="ctr">
              <a:defRPr sz="3200" u="sng"/>
            </a:lvl1pPr>
          </a:lstStyle>
          <a:p>
            <a:r>
              <a:rPr b="1" dirty="0"/>
              <a:t>Functional Behavioral Assessments – PRR Elements </a:t>
            </a:r>
          </a:p>
        </p:txBody>
      </p:sp>
    </p:spTree>
    <p:extLst>
      <p:ext uri="{BB962C8B-B14F-4D97-AF65-F5344CB8AC3E}">
        <p14:creationId xmlns:p14="http://schemas.microsoft.com/office/powerpoint/2010/main" val="47393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509588" y="454583"/>
            <a:ext cx="11220450" cy="914401"/>
          </a:xfrm>
          <a:prstGeom prst="rect">
            <a:avLst/>
          </a:prstGeom>
        </p:spPr>
        <p:txBody>
          <a:bodyPr>
            <a:normAutofit/>
          </a:bodyPr>
          <a:lstStyle>
            <a:lvl1pPr algn="ctr" defTabSz="877823">
              <a:defRPr sz="3072" u="sng"/>
            </a:lvl1pPr>
          </a:lstStyle>
          <a:p>
            <a:r>
              <a:rPr sz="3000" b="1" dirty="0"/>
              <a:t>Functional Behavioral Assessments – When Necessary Under IDEA</a:t>
            </a:r>
          </a:p>
        </p:txBody>
      </p:sp>
      <p:sp>
        <p:nvSpPr>
          <p:cNvPr id="280" name="Shape 280"/>
          <p:cNvSpPr>
            <a:spLocks noGrp="1"/>
          </p:cNvSpPr>
          <p:nvPr>
            <p:ph idx="1"/>
          </p:nvPr>
        </p:nvSpPr>
        <p:spPr>
          <a:xfrm>
            <a:off x="623888" y="1368984"/>
            <a:ext cx="10515600" cy="5686025"/>
          </a:xfrm>
          <a:prstGeom prst="rect">
            <a:avLst/>
          </a:prstGeom>
        </p:spPr>
        <p:txBody>
          <a:bodyPr/>
          <a:lstStyle/>
          <a:p>
            <a:pPr marL="0" indent="0">
              <a:lnSpc>
                <a:spcPct val="72000"/>
              </a:lnSpc>
              <a:buSzTx/>
              <a:buNone/>
              <a:defRPr sz="2900" u="sng"/>
            </a:pPr>
            <a:r>
              <a:rPr i="1" dirty="0" smtClean="0"/>
              <a:t>Initial </a:t>
            </a:r>
            <a:r>
              <a:rPr i="1" dirty="0"/>
              <a:t>Evaluations and </a:t>
            </a:r>
            <a:r>
              <a:rPr i="1" dirty="0" smtClean="0"/>
              <a:t>Re-Evaluations</a:t>
            </a:r>
            <a:endParaRPr lang="en-US" i="1" dirty="0" smtClean="0"/>
          </a:p>
          <a:p>
            <a:pPr marL="0" indent="0">
              <a:lnSpc>
                <a:spcPct val="72000"/>
              </a:lnSpc>
              <a:buSzTx/>
              <a:buNone/>
              <a:defRPr sz="2900" u="sng"/>
            </a:pPr>
            <a:endParaRPr sz="500" dirty="0"/>
          </a:p>
          <a:p>
            <a:pPr>
              <a:lnSpc>
                <a:spcPct val="72000"/>
              </a:lnSpc>
              <a:defRPr sz="2500"/>
            </a:pPr>
            <a:r>
              <a:rPr dirty="0"/>
              <a:t>Districts are required to identify, locate and evaluate all children suspected of being having disability. </a:t>
            </a:r>
            <a:r>
              <a:rPr i="1" dirty="0"/>
              <a:t>34 C.F.R.§</a:t>
            </a:r>
            <a:r>
              <a:rPr i="1" dirty="0" smtClean="0"/>
              <a:t>300.111</a:t>
            </a:r>
            <a:endParaRPr lang="en-US" dirty="0" smtClean="0"/>
          </a:p>
          <a:p>
            <a:pPr marL="0" indent="0">
              <a:lnSpc>
                <a:spcPct val="72000"/>
              </a:lnSpc>
              <a:buNone/>
              <a:defRPr sz="2500"/>
            </a:pPr>
            <a:endParaRPr sz="1000" dirty="0"/>
          </a:p>
          <a:p>
            <a:pPr>
              <a:lnSpc>
                <a:spcPct val="72000"/>
              </a:lnSpc>
              <a:defRPr sz="2500"/>
            </a:pPr>
            <a:r>
              <a:rPr dirty="0"/>
              <a:t>Districts are required to conduct an initial evaluation to determine if a child has a disability and to determine the educational needs of the child</a:t>
            </a:r>
            <a:r>
              <a:rPr i="1" dirty="0"/>
              <a:t>. 34 C.F.R. 300.301(c)(2)(i),(ii</a:t>
            </a:r>
            <a:r>
              <a:rPr i="1" dirty="0" smtClean="0"/>
              <a:t>)</a:t>
            </a:r>
            <a:endParaRPr i="1" dirty="0"/>
          </a:p>
          <a:p>
            <a:pPr marL="0" indent="0">
              <a:lnSpc>
                <a:spcPct val="72000"/>
              </a:lnSpc>
              <a:buSzTx/>
              <a:buNone/>
              <a:defRPr sz="2500" i="1"/>
            </a:pPr>
            <a:endParaRPr sz="1000" i="1" dirty="0"/>
          </a:p>
          <a:p>
            <a:pPr>
              <a:lnSpc>
                <a:spcPct val="72000"/>
              </a:lnSpc>
              <a:defRPr sz="2500"/>
            </a:pPr>
            <a:r>
              <a:rPr dirty="0"/>
              <a:t>Re-evaluations must be conducted at least every 3 years or sooner if requested by a parent or teacher. </a:t>
            </a:r>
            <a:r>
              <a:rPr i="1" dirty="0"/>
              <a:t>34 C.F.R. 300.303(a)(2),(b)(2</a:t>
            </a:r>
            <a:r>
              <a:rPr i="1" dirty="0" smtClean="0"/>
              <a:t>)</a:t>
            </a:r>
            <a:endParaRPr sz="2700" i="1" dirty="0"/>
          </a:p>
          <a:p>
            <a:pPr marL="0" indent="0">
              <a:lnSpc>
                <a:spcPct val="72000"/>
              </a:lnSpc>
              <a:buSzTx/>
              <a:buNone/>
              <a:defRPr sz="2500"/>
            </a:pPr>
            <a:endParaRPr sz="1000" i="1" dirty="0"/>
          </a:p>
          <a:p>
            <a:pPr>
              <a:lnSpc>
                <a:spcPct val="72000"/>
              </a:lnSpc>
              <a:defRPr sz="2500"/>
            </a:pPr>
            <a:r>
              <a:rPr dirty="0"/>
              <a:t>OSEP - a FBA is an evaluation (requires consent) and can be used to help determine if a child has a disability (i.e. initial evaluation) or continues to be a child with a disability (i.e. reevaluation). </a:t>
            </a:r>
            <a:r>
              <a:rPr i="1" dirty="0"/>
              <a:t>DOE Questions and Answers on Discipline Procedures, Revised June </a:t>
            </a:r>
            <a:r>
              <a:rPr i="1" dirty="0" smtClean="0"/>
              <a:t>2009</a:t>
            </a:r>
            <a:endParaRPr i="1" dirty="0"/>
          </a:p>
        </p:txBody>
      </p:sp>
    </p:spTree>
    <p:extLst>
      <p:ext uri="{BB962C8B-B14F-4D97-AF65-F5344CB8AC3E}">
        <p14:creationId xmlns:p14="http://schemas.microsoft.com/office/powerpoint/2010/main" val="1280811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p:cNvSpPr>
          <p:nvPr>
            <p:ph type="title"/>
          </p:nvPr>
        </p:nvSpPr>
        <p:spPr>
          <a:xfrm>
            <a:off x="809624" y="690227"/>
            <a:ext cx="10515600" cy="1159100"/>
          </a:xfrm>
          <a:prstGeom prst="rect">
            <a:avLst/>
          </a:prstGeom>
        </p:spPr>
        <p:txBody>
          <a:bodyPr/>
          <a:lstStyle>
            <a:lvl1pPr algn="ctr">
              <a:defRPr sz="3200" u="sng"/>
            </a:lvl1pPr>
          </a:lstStyle>
          <a:p>
            <a:pPr algn="l"/>
            <a:r>
              <a:rPr b="1" dirty="0"/>
              <a:t>Functional Behavioral Assessments – Common Issues</a:t>
            </a:r>
          </a:p>
        </p:txBody>
      </p:sp>
      <p:sp>
        <p:nvSpPr>
          <p:cNvPr id="334" name="Shape 334"/>
          <p:cNvSpPr>
            <a:spLocks noGrp="1"/>
          </p:cNvSpPr>
          <p:nvPr>
            <p:ph idx="1"/>
          </p:nvPr>
        </p:nvSpPr>
        <p:spPr>
          <a:xfrm>
            <a:off x="809624" y="1849327"/>
            <a:ext cx="10515600" cy="5236807"/>
          </a:xfrm>
          <a:prstGeom prst="rect">
            <a:avLst/>
          </a:prstGeom>
        </p:spPr>
        <p:txBody>
          <a:bodyPr/>
          <a:lstStyle/>
          <a:p>
            <a:pPr>
              <a:defRPr i="1"/>
            </a:pPr>
            <a:r>
              <a:rPr b="1" dirty="0"/>
              <a:t>Defining Behavior</a:t>
            </a:r>
            <a:r>
              <a:rPr i="0" dirty="0"/>
              <a:t>: student’s target behaviors(s) described in vague not concrete terms (e.g.  Jack’s behavior is ‘disrespectful</a:t>
            </a:r>
            <a:r>
              <a:rPr i="0" dirty="0" smtClean="0"/>
              <a:t>’)</a:t>
            </a:r>
            <a:r>
              <a:rPr i="0" dirty="0"/>
              <a:t> </a:t>
            </a:r>
          </a:p>
          <a:p>
            <a:pPr marL="0" indent="0">
              <a:buSzTx/>
              <a:buNone/>
            </a:pPr>
            <a:endParaRPr sz="1500" i="0" dirty="0"/>
          </a:p>
          <a:p>
            <a:pPr>
              <a:defRPr i="1"/>
            </a:pPr>
            <a:r>
              <a:rPr b="1" dirty="0"/>
              <a:t>Context/Settings</a:t>
            </a:r>
            <a:r>
              <a:rPr i="0" dirty="0"/>
              <a:t>: the context/setting under which the target behavior is most </a:t>
            </a:r>
            <a:r>
              <a:rPr dirty="0"/>
              <a:t>and</a:t>
            </a:r>
            <a:r>
              <a:rPr i="0" dirty="0"/>
              <a:t> least likely to occur are not </a:t>
            </a:r>
            <a:r>
              <a:rPr i="0" dirty="0" smtClean="0"/>
              <a:t>identified </a:t>
            </a:r>
            <a:endParaRPr i="0" dirty="0"/>
          </a:p>
          <a:p>
            <a:pPr marL="0" indent="0">
              <a:buSzTx/>
              <a:buNone/>
            </a:pPr>
            <a:endParaRPr sz="1500" i="0" dirty="0"/>
          </a:p>
          <a:p>
            <a:pPr>
              <a:defRPr i="1"/>
            </a:pPr>
            <a:r>
              <a:rPr b="1" dirty="0"/>
              <a:t>Skill Deficits </a:t>
            </a:r>
            <a:r>
              <a:rPr i="0" dirty="0"/>
              <a:t>– No examination of present levels of performance and whether behavior is related to skill </a:t>
            </a:r>
            <a:r>
              <a:rPr i="0" dirty="0" smtClean="0"/>
              <a:t>deficits</a:t>
            </a:r>
            <a:endParaRPr i="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Shape 337"/>
          <p:cNvSpPr>
            <a:spLocks noGrp="1"/>
          </p:cNvSpPr>
          <p:nvPr>
            <p:ph idx="1"/>
          </p:nvPr>
        </p:nvSpPr>
        <p:spPr>
          <a:xfrm>
            <a:off x="809624" y="1849327"/>
            <a:ext cx="10515600" cy="5467082"/>
          </a:xfrm>
          <a:prstGeom prst="rect">
            <a:avLst/>
          </a:prstGeom>
        </p:spPr>
        <p:txBody>
          <a:bodyPr/>
          <a:lstStyle/>
          <a:p>
            <a:pPr>
              <a:defRPr i="1"/>
            </a:pPr>
            <a:r>
              <a:rPr b="1" dirty="0"/>
              <a:t>Indirect Assessment</a:t>
            </a:r>
            <a:r>
              <a:rPr i="0" dirty="0"/>
              <a:t>: no interviews with the student, or parent(s), and/or other school personnel who have observed the target (problem) behavior (e.g. Jack’s  target behavior is reported as occurring on playground yet playground monitors not interviewed</a:t>
            </a:r>
            <a:r>
              <a:rPr i="0" dirty="0" smtClean="0"/>
              <a:t>) </a:t>
            </a:r>
            <a:endParaRPr i="0" dirty="0"/>
          </a:p>
          <a:p>
            <a:pPr marL="0" indent="0">
              <a:buSzTx/>
              <a:buNone/>
            </a:pPr>
            <a:endParaRPr sz="1500" i="0" dirty="0"/>
          </a:p>
          <a:p>
            <a:pPr>
              <a:defRPr i="1"/>
            </a:pPr>
            <a:r>
              <a:rPr b="1" dirty="0"/>
              <a:t>Direct Assessment</a:t>
            </a:r>
            <a:r>
              <a:rPr i="0" dirty="0"/>
              <a:t>: no student observation; student observation done in wrong setting (e.g. Jack’s target behavior observed only on the playground yet observation done in classroom); </a:t>
            </a:r>
            <a:r>
              <a:rPr dirty="0"/>
              <a:t>No baseline data collected re target behavior and replacement (desired) </a:t>
            </a:r>
            <a:r>
              <a:rPr dirty="0" smtClean="0"/>
              <a:t>behavior</a:t>
            </a:r>
            <a:endParaRPr dirty="0"/>
          </a:p>
          <a:p>
            <a:pPr marL="0" indent="0">
              <a:buSzTx/>
              <a:buNone/>
              <a:defRPr i="1"/>
            </a:pPr>
            <a:r>
              <a:rPr dirty="0"/>
              <a:t> </a:t>
            </a:r>
          </a:p>
        </p:txBody>
      </p:sp>
      <p:sp>
        <p:nvSpPr>
          <p:cNvPr id="5" name="Shape 333"/>
          <p:cNvSpPr>
            <a:spLocks noGrp="1"/>
          </p:cNvSpPr>
          <p:nvPr>
            <p:ph type="title"/>
          </p:nvPr>
        </p:nvSpPr>
        <p:spPr>
          <a:xfrm>
            <a:off x="809624" y="690227"/>
            <a:ext cx="10515600" cy="1159100"/>
          </a:xfrm>
          <a:prstGeom prst="rect">
            <a:avLst/>
          </a:prstGeom>
        </p:spPr>
        <p:txBody>
          <a:bodyPr/>
          <a:lstStyle>
            <a:lvl1pPr algn="ctr">
              <a:defRPr sz="3200" u="sng"/>
            </a:lvl1pPr>
          </a:lstStyle>
          <a:p>
            <a:pPr algn="l"/>
            <a:r>
              <a:rPr b="1" dirty="0"/>
              <a:t>Functional Behavioral Assessments – Common Issues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a:spLocks noGrp="1"/>
          </p:cNvSpPr>
          <p:nvPr>
            <p:ph idx="1"/>
          </p:nvPr>
        </p:nvSpPr>
        <p:spPr>
          <a:xfrm>
            <a:off x="809623" y="1849327"/>
            <a:ext cx="10515601" cy="5267460"/>
          </a:xfrm>
          <a:prstGeom prst="rect">
            <a:avLst/>
          </a:prstGeom>
        </p:spPr>
        <p:txBody>
          <a:bodyPr/>
          <a:lstStyle/>
          <a:p>
            <a:pPr>
              <a:defRPr i="1"/>
            </a:pPr>
            <a:r>
              <a:rPr b="1" dirty="0"/>
              <a:t>Data Analysis</a:t>
            </a:r>
            <a:r>
              <a:rPr dirty="0"/>
              <a:t>: no baseline data available to </a:t>
            </a:r>
            <a:r>
              <a:rPr dirty="0" smtClean="0"/>
              <a:t>review</a:t>
            </a:r>
            <a:endParaRPr dirty="0"/>
          </a:p>
          <a:p>
            <a:pPr marL="0" indent="0">
              <a:buSzTx/>
              <a:buNone/>
              <a:defRPr i="1"/>
            </a:pPr>
            <a:endParaRPr sz="1000" dirty="0"/>
          </a:p>
          <a:p>
            <a:pPr>
              <a:defRPr i="1"/>
            </a:pPr>
            <a:r>
              <a:rPr b="1" dirty="0"/>
              <a:t>Hypothesis Statement</a:t>
            </a:r>
            <a:r>
              <a:rPr dirty="0"/>
              <a:t>:</a:t>
            </a:r>
            <a:r>
              <a:rPr i="0" dirty="0"/>
              <a:t> does not state the function of the target behavior; does not articulate a three-fold statement—when </a:t>
            </a:r>
            <a:r>
              <a:rPr dirty="0"/>
              <a:t>X </a:t>
            </a:r>
            <a:r>
              <a:rPr i="0" dirty="0"/>
              <a:t>occurs, the student does </a:t>
            </a:r>
            <a:r>
              <a:rPr dirty="0"/>
              <a:t>Y</a:t>
            </a:r>
            <a:r>
              <a:rPr i="0" dirty="0"/>
              <a:t>, in order to achieve </a:t>
            </a:r>
            <a:r>
              <a:rPr dirty="0" smtClean="0"/>
              <a:t>Z</a:t>
            </a:r>
            <a:endParaRPr dirty="0"/>
          </a:p>
          <a:p>
            <a:pPr marL="0" indent="0">
              <a:buSzTx/>
              <a:buNone/>
            </a:pPr>
            <a:endParaRPr sz="1000" dirty="0"/>
          </a:p>
          <a:p>
            <a:pPr>
              <a:defRPr i="1"/>
            </a:pPr>
            <a:r>
              <a:rPr b="1" dirty="0"/>
              <a:t>Testing of Hypothesis Statement: </a:t>
            </a:r>
            <a:r>
              <a:rPr i="0" dirty="0"/>
              <a:t>no evidence that the Hypothesis Statement re function of behavior was tested for </a:t>
            </a:r>
            <a:r>
              <a:rPr i="0" dirty="0" smtClean="0"/>
              <a:t>accuracy</a:t>
            </a:r>
            <a:endParaRPr i="0" dirty="0"/>
          </a:p>
        </p:txBody>
      </p:sp>
      <p:sp>
        <p:nvSpPr>
          <p:cNvPr id="5" name="Shape 333"/>
          <p:cNvSpPr>
            <a:spLocks noGrp="1"/>
          </p:cNvSpPr>
          <p:nvPr>
            <p:ph type="title"/>
          </p:nvPr>
        </p:nvSpPr>
        <p:spPr>
          <a:xfrm>
            <a:off x="809624" y="690227"/>
            <a:ext cx="10515600" cy="1159100"/>
          </a:xfrm>
          <a:prstGeom prst="rect">
            <a:avLst/>
          </a:prstGeom>
        </p:spPr>
        <p:txBody>
          <a:bodyPr/>
          <a:lstStyle>
            <a:lvl1pPr algn="ctr">
              <a:defRPr sz="3200" u="sng"/>
            </a:lvl1pPr>
          </a:lstStyle>
          <a:p>
            <a:pPr algn="l"/>
            <a:r>
              <a:rPr b="1" dirty="0"/>
              <a:t>Functional Behavioral Assessments – Common Issues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title"/>
          </p:nvPr>
        </p:nvSpPr>
        <p:spPr>
          <a:xfrm>
            <a:off x="838200" y="553590"/>
            <a:ext cx="10515600" cy="1184856"/>
          </a:xfrm>
          <a:prstGeom prst="rect">
            <a:avLst/>
          </a:prstGeom>
        </p:spPr>
        <p:txBody>
          <a:bodyPr/>
          <a:lstStyle>
            <a:lvl1pPr algn="ctr">
              <a:defRPr sz="3200" u="sng"/>
            </a:lvl1pPr>
          </a:lstStyle>
          <a:p>
            <a:pPr algn="l"/>
            <a:r>
              <a:rPr b="1" dirty="0"/>
              <a:t>Functional Behavioral Assessments – Who Conducts</a:t>
            </a:r>
          </a:p>
        </p:txBody>
      </p:sp>
      <p:sp>
        <p:nvSpPr>
          <p:cNvPr id="343" name="Shape 343"/>
          <p:cNvSpPr>
            <a:spLocks noGrp="1"/>
          </p:cNvSpPr>
          <p:nvPr>
            <p:ph idx="1"/>
          </p:nvPr>
        </p:nvSpPr>
        <p:spPr>
          <a:xfrm>
            <a:off x="838200" y="1732208"/>
            <a:ext cx="10515600" cy="5125792"/>
          </a:xfrm>
          <a:prstGeom prst="rect">
            <a:avLst/>
          </a:prstGeom>
        </p:spPr>
        <p:txBody>
          <a:bodyPr/>
          <a:lstStyle/>
          <a:p>
            <a:r>
              <a:rPr dirty="0"/>
              <a:t>Team Approach – Student’s IEP team and someone knowledgeable about behavior (e.g. social worker, school psychologist). Most of the FBA </a:t>
            </a:r>
            <a:r>
              <a:rPr i="1" dirty="0"/>
              <a:t>behavioral information </a:t>
            </a:r>
            <a:r>
              <a:rPr dirty="0"/>
              <a:t>should be collected by social worker or school psychologist. </a:t>
            </a:r>
          </a:p>
          <a:p>
            <a:pPr marL="0" indent="0">
              <a:buSzTx/>
              <a:buNone/>
            </a:pPr>
            <a:endParaRPr sz="1000" dirty="0"/>
          </a:p>
          <a:p>
            <a:r>
              <a:rPr dirty="0"/>
              <a:t>Student records, data re possible skill deficits can be collected by teacher(s) or other IEP Team Members. </a:t>
            </a:r>
          </a:p>
          <a:p>
            <a:pPr marL="0" indent="0">
              <a:buSzTx/>
              <a:buNone/>
            </a:pPr>
            <a:endParaRPr sz="1000" dirty="0"/>
          </a:p>
          <a:p>
            <a:r>
              <a:rPr dirty="0"/>
              <a:t>All FBA data\information is reviewed by IEP team members. The IEP Team members develop Hypothesis Statement and agree on method(s) for testing Hypothesis Statement.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Shape 345"/>
          <p:cNvSpPr>
            <a:spLocks noGrp="1"/>
          </p:cNvSpPr>
          <p:nvPr>
            <p:ph type="title"/>
          </p:nvPr>
        </p:nvSpPr>
        <p:spPr>
          <a:xfrm>
            <a:off x="852488" y="773135"/>
            <a:ext cx="10515600" cy="1184856"/>
          </a:xfrm>
          <a:prstGeom prst="rect">
            <a:avLst/>
          </a:prstGeom>
        </p:spPr>
        <p:txBody>
          <a:bodyPr/>
          <a:lstStyle>
            <a:lvl1pPr algn="ctr">
              <a:defRPr sz="3200" u="sng"/>
            </a:lvl1pPr>
          </a:lstStyle>
          <a:p>
            <a:pPr algn="l"/>
            <a:r>
              <a:rPr b="1" dirty="0"/>
              <a:t>Behavior Intervention Plans (BIPs) – Peer Reviewed Research (PRR) Elements </a:t>
            </a:r>
          </a:p>
        </p:txBody>
      </p:sp>
      <p:sp>
        <p:nvSpPr>
          <p:cNvPr id="346" name="Shape 346"/>
          <p:cNvSpPr>
            <a:spLocks noGrp="1"/>
          </p:cNvSpPr>
          <p:nvPr>
            <p:ph idx="1"/>
          </p:nvPr>
        </p:nvSpPr>
        <p:spPr>
          <a:xfrm>
            <a:off x="852488" y="2058004"/>
            <a:ext cx="10515600" cy="5557235"/>
          </a:xfrm>
          <a:prstGeom prst="rect">
            <a:avLst/>
          </a:prstGeom>
        </p:spPr>
        <p:txBody>
          <a:bodyPr/>
          <a:lstStyle/>
          <a:p>
            <a:pPr>
              <a:defRPr i="1"/>
            </a:pPr>
            <a:r>
              <a:rPr dirty="0"/>
              <a:t>Person(s) responsible for implementing the BIP </a:t>
            </a:r>
            <a:r>
              <a:rPr i="0" dirty="0"/>
              <a:t>– Must be listed on the BIP</a:t>
            </a:r>
          </a:p>
          <a:p>
            <a:pPr marL="0" indent="0">
              <a:buSzTx/>
              <a:buNone/>
            </a:pPr>
            <a:endParaRPr sz="1000" i="0" dirty="0"/>
          </a:p>
          <a:p>
            <a:pPr>
              <a:defRPr i="1"/>
            </a:pPr>
            <a:r>
              <a:rPr dirty="0"/>
              <a:t>Baseline data re Target (problem) Behavior rate </a:t>
            </a:r>
            <a:r>
              <a:rPr i="0" dirty="0"/>
              <a:t>– Must be determined via FBA and included in BIP. Essential!!</a:t>
            </a:r>
          </a:p>
          <a:p>
            <a:pPr marL="0" indent="0">
              <a:buSzTx/>
              <a:buNone/>
            </a:pPr>
            <a:endParaRPr sz="1000" i="0" dirty="0"/>
          </a:p>
          <a:p>
            <a:pPr>
              <a:defRPr i="1"/>
            </a:pPr>
            <a:r>
              <a:rPr dirty="0"/>
              <a:t>Baseline data re Replacement (desired) Behavior rate- </a:t>
            </a:r>
            <a:r>
              <a:rPr i="0" dirty="0"/>
              <a:t>Must be determined via FBA and included in BIP.  Essential!!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Shape 348"/>
          <p:cNvSpPr>
            <a:spLocks noGrp="1"/>
          </p:cNvSpPr>
          <p:nvPr>
            <p:ph type="title"/>
          </p:nvPr>
        </p:nvSpPr>
        <p:spPr>
          <a:xfrm>
            <a:off x="811033" y="610338"/>
            <a:ext cx="10515601" cy="1120461"/>
          </a:xfrm>
          <a:prstGeom prst="rect">
            <a:avLst/>
          </a:prstGeom>
        </p:spPr>
        <p:txBody>
          <a:bodyPr/>
          <a:lstStyle>
            <a:lvl1pPr algn="ctr">
              <a:defRPr sz="3200" u="sng"/>
            </a:lvl1pPr>
          </a:lstStyle>
          <a:p>
            <a:pPr algn="l"/>
            <a:r>
              <a:rPr b="1" dirty="0"/>
              <a:t>Behavior Intervention Plans– PRR Elements </a:t>
            </a:r>
          </a:p>
        </p:txBody>
      </p:sp>
      <p:sp>
        <p:nvSpPr>
          <p:cNvPr id="349" name="Shape 349"/>
          <p:cNvSpPr>
            <a:spLocks noGrp="1"/>
          </p:cNvSpPr>
          <p:nvPr>
            <p:ph idx="1"/>
          </p:nvPr>
        </p:nvSpPr>
        <p:spPr>
          <a:xfrm>
            <a:off x="811032" y="1730799"/>
            <a:ext cx="10318931" cy="5570114"/>
          </a:xfrm>
          <a:prstGeom prst="rect">
            <a:avLst/>
          </a:prstGeom>
        </p:spPr>
        <p:txBody>
          <a:bodyPr/>
          <a:lstStyle/>
          <a:p>
            <a:pPr>
              <a:defRPr i="1"/>
            </a:pPr>
            <a:r>
              <a:rPr dirty="0"/>
              <a:t>Timeline for routinely assessing faithful BIP implementation </a:t>
            </a:r>
            <a:r>
              <a:rPr i="0" dirty="0"/>
              <a:t> - Must include timeline for monitoring whether BIP is being fully implemented (e.g. weekly initially; after 6 weeks, bi-weekly monitoring</a:t>
            </a:r>
            <a:r>
              <a:rPr i="0" dirty="0" smtClean="0"/>
              <a:t>)</a:t>
            </a:r>
            <a:endParaRPr i="0" dirty="0"/>
          </a:p>
          <a:p>
            <a:pPr marL="0" indent="0">
              <a:buSzTx/>
              <a:buNone/>
            </a:pPr>
            <a:endParaRPr sz="1500" i="0" dirty="0"/>
          </a:p>
          <a:p>
            <a:pPr>
              <a:defRPr i="1"/>
            </a:pPr>
            <a:r>
              <a:rPr dirty="0"/>
              <a:t>Person responsible for assessing faithful implementation of the BIP</a:t>
            </a:r>
            <a:r>
              <a:rPr i="0" dirty="0"/>
              <a:t> – Must be listed on the BIP. Must not be person with conflict of </a:t>
            </a:r>
            <a:r>
              <a:rPr i="0" dirty="0" smtClean="0"/>
              <a:t>interest</a:t>
            </a:r>
            <a:endParaRPr i="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Shape 352"/>
          <p:cNvSpPr>
            <a:spLocks noGrp="1"/>
          </p:cNvSpPr>
          <p:nvPr>
            <p:ph idx="1"/>
          </p:nvPr>
        </p:nvSpPr>
        <p:spPr>
          <a:xfrm>
            <a:off x="811033" y="1730799"/>
            <a:ext cx="10515600" cy="5595871"/>
          </a:xfrm>
          <a:prstGeom prst="rect">
            <a:avLst/>
          </a:prstGeom>
        </p:spPr>
        <p:txBody>
          <a:bodyPr/>
          <a:lstStyle/>
          <a:p>
            <a:pPr>
              <a:defRPr i="1"/>
            </a:pPr>
            <a:r>
              <a:rPr dirty="0"/>
              <a:t>Timeline for monitoring and evaluating changes in the student’s target (problem) and replacement (desired) behaviors </a:t>
            </a:r>
            <a:r>
              <a:rPr i="0" dirty="0"/>
              <a:t> –  Must include timeline for collecting and analyzing behavioral ‘progress data</a:t>
            </a:r>
            <a:r>
              <a:rPr i="0" dirty="0" smtClean="0"/>
              <a:t>’</a:t>
            </a:r>
            <a:endParaRPr i="0" dirty="0"/>
          </a:p>
          <a:p>
            <a:pPr marL="0" indent="0">
              <a:buSzTx/>
              <a:buNone/>
            </a:pPr>
            <a:endParaRPr sz="1500" i="0" dirty="0"/>
          </a:p>
          <a:p>
            <a:pPr>
              <a:defRPr i="1"/>
            </a:pPr>
            <a:r>
              <a:rPr dirty="0"/>
              <a:t>The use of positive reinforcements for appropriate student behavior </a:t>
            </a:r>
            <a:r>
              <a:rPr i="0" dirty="0"/>
              <a:t>– Must include a pattern of positive reinforcement. Should </a:t>
            </a:r>
            <a:r>
              <a:rPr i="0" dirty="0" smtClean="0"/>
              <a:t>include</a:t>
            </a:r>
            <a:r>
              <a:rPr lang="en-US" i="0" dirty="0" smtClean="0"/>
              <a:t> student’s</a:t>
            </a:r>
            <a:r>
              <a:rPr i="0" dirty="0" smtClean="0"/>
              <a:t> </a:t>
            </a:r>
            <a:r>
              <a:rPr i="0" dirty="0"/>
              <a:t>input re effective positive </a:t>
            </a:r>
            <a:r>
              <a:rPr i="0" dirty="0" smtClean="0"/>
              <a:t>re-enforcers</a:t>
            </a:r>
            <a:r>
              <a:rPr lang="en-US" i="0" dirty="0" smtClean="0"/>
              <a:t> </a:t>
            </a:r>
            <a:r>
              <a:rPr i="0" dirty="0" smtClean="0"/>
              <a:t>(e.g.</a:t>
            </a:r>
            <a:r>
              <a:rPr lang="en-US" i="0" dirty="0" smtClean="0"/>
              <a:t> I</a:t>
            </a:r>
            <a:r>
              <a:rPr i="0" dirty="0" smtClean="0"/>
              <a:t>nterest </a:t>
            </a:r>
            <a:r>
              <a:rPr lang="en-US" i="0" dirty="0" smtClean="0"/>
              <a:t>I</a:t>
            </a:r>
            <a:r>
              <a:rPr i="0" dirty="0" smtClean="0"/>
              <a:t>nventory)</a:t>
            </a:r>
            <a:endParaRPr i="0" dirty="0"/>
          </a:p>
          <a:p>
            <a:pPr marL="0" indent="0">
              <a:buSzTx/>
              <a:buNone/>
            </a:pPr>
            <a:endParaRPr sz="1500" i="0" dirty="0"/>
          </a:p>
          <a:p>
            <a:pPr>
              <a:defRPr i="1"/>
            </a:pPr>
            <a:r>
              <a:rPr dirty="0"/>
              <a:t>Varying reinforcements </a:t>
            </a:r>
            <a:r>
              <a:rPr i="0" dirty="0"/>
              <a:t>– Must include more than  1 or 2 positive re-enforcers to ensure student does not get </a:t>
            </a:r>
            <a:r>
              <a:rPr i="0" dirty="0" smtClean="0"/>
              <a:t>bored</a:t>
            </a:r>
            <a:endParaRPr i="0" dirty="0"/>
          </a:p>
        </p:txBody>
      </p:sp>
      <p:sp>
        <p:nvSpPr>
          <p:cNvPr id="5" name="Shape 348"/>
          <p:cNvSpPr>
            <a:spLocks noGrp="1"/>
          </p:cNvSpPr>
          <p:nvPr>
            <p:ph type="title"/>
          </p:nvPr>
        </p:nvSpPr>
        <p:spPr>
          <a:xfrm>
            <a:off x="811033" y="610338"/>
            <a:ext cx="10515601" cy="1120461"/>
          </a:xfrm>
          <a:prstGeom prst="rect">
            <a:avLst/>
          </a:prstGeom>
        </p:spPr>
        <p:txBody>
          <a:bodyPr/>
          <a:lstStyle>
            <a:lvl1pPr algn="ctr">
              <a:defRPr sz="3200" u="sng"/>
            </a:lvl1pPr>
          </a:lstStyle>
          <a:p>
            <a:pPr algn="l"/>
            <a:r>
              <a:rPr b="1" dirty="0"/>
              <a:t>Behavior Intervention Plans– PRR Elements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Shape 355"/>
          <p:cNvSpPr>
            <a:spLocks noGrp="1"/>
          </p:cNvSpPr>
          <p:nvPr>
            <p:ph idx="1"/>
          </p:nvPr>
        </p:nvSpPr>
        <p:spPr>
          <a:xfrm>
            <a:off x="811034" y="1730799"/>
            <a:ext cx="10515600" cy="5460645"/>
          </a:xfrm>
          <a:prstGeom prst="rect">
            <a:avLst/>
          </a:prstGeom>
        </p:spPr>
        <p:txBody>
          <a:bodyPr/>
          <a:lstStyle/>
          <a:p>
            <a:pPr>
              <a:lnSpc>
                <a:spcPct val="81000"/>
              </a:lnSpc>
              <a:defRPr i="1"/>
            </a:pPr>
            <a:r>
              <a:rPr dirty="0"/>
              <a:t>Replacement (desired) behavior compliance rate</a:t>
            </a:r>
            <a:r>
              <a:rPr i="0" dirty="0"/>
              <a:t> – Must be tied to and realistic in light of current replacement behavior rate ;</a:t>
            </a:r>
          </a:p>
          <a:p>
            <a:pPr marL="0" indent="0">
              <a:lnSpc>
                <a:spcPct val="81000"/>
              </a:lnSpc>
              <a:buSzTx/>
              <a:buNone/>
            </a:pPr>
            <a:endParaRPr sz="1000" i="0" dirty="0"/>
          </a:p>
          <a:p>
            <a:pPr lvl="1">
              <a:lnSpc>
                <a:spcPct val="81000"/>
              </a:lnSpc>
              <a:buFont typeface="Wingdings"/>
              <a:buChar char="➢"/>
            </a:pPr>
            <a:r>
              <a:rPr lang="en-US" dirty="0" smtClean="0"/>
              <a:t> </a:t>
            </a:r>
            <a:r>
              <a:rPr dirty="0" smtClean="0"/>
              <a:t>Example </a:t>
            </a:r>
            <a:r>
              <a:rPr dirty="0"/>
              <a:t>– Imposing  </a:t>
            </a:r>
            <a:r>
              <a:rPr lang="en-US" sz="3200" dirty="0" smtClean="0"/>
              <a:t>80</a:t>
            </a:r>
            <a:r>
              <a:rPr sz="3200" dirty="0" smtClean="0"/>
              <a:t>%-</a:t>
            </a:r>
            <a:r>
              <a:rPr lang="en-US" sz="3200" dirty="0" smtClean="0"/>
              <a:t>100</a:t>
            </a:r>
            <a:r>
              <a:rPr sz="3200" dirty="0" smtClean="0"/>
              <a:t>%</a:t>
            </a:r>
            <a:r>
              <a:rPr dirty="0" smtClean="0"/>
              <a:t> </a:t>
            </a:r>
            <a:r>
              <a:rPr dirty="0"/>
              <a:t>replacement (desired) behavior rates immediately for a student with a disability regardless of baseline data (current replacement behavior rate of 25%</a:t>
            </a:r>
            <a:r>
              <a:rPr i="1" dirty="0"/>
              <a:t>)</a:t>
            </a:r>
            <a:r>
              <a:rPr dirty="0"/>
              <a:t> is completely unrealistic and will cause the BIP to fail. </a:t>
            </a:r>
            <a:r>
              <a:rPr i="1" dirty="0"/>
              <a:t>Main reason BIPs fail!!</a:t>
            </a:r>
          </a:p>
          <a:p>
            <a:pPr marL="0" indent="0">
              <a:lnSpc>
                <a:spcPct val="81000"/>
              </a:lnSpc>
              <a:buSzTx/>
              <a:buNone/>
            </a:pPr>
            <a:endParaRPr sz="1000" i="1" dirty="0"/>
          </a:p>
          <a:p>
            <a:pPr lvl="1">
              <a:lnSpc>
                <a:spcPct val="81000"/>
              </a:lnSpc>
              <a:buFont typeface="Wingdings"/>
              <a:buChar char="➢"/>
            </a:pPr>
            <a:r>
              <a:rPr dirty="0"/>
              <a:t> Consider New Year Resolutions (NYRs) - only </a:t>
            </a:r>
            <a:r>
              <a:rPr lang="en-US" sz="3200" dirty="0" smtClean="0"/>
              <a:t>8</a:t>
            </a:r>
            <a:r>
              <a:rPr sz="3200" dirty="0" smtClean="0"/>
              <a:t>%-</a:t>
            </a:r>
            <a:r>
              <a:rPr lang="en-US" sz="3200" dirty="0" smtClean="0"/>
              <a:t>12%</a:t>
            </a:r>
            <a:r>
              <a:rPr dirty="0" smtClean="0"/>
              <a:t> </a:t>
            </a:r>
            <a:r>
              <a:rPr dirty="0"/>
              <a:t>of adults fulfill their NYRs. NYRs involve behaviors adults have identified they need to change. 88% - 92% of all adults unable to change their behavior. (See research by University of Scranton</a:t>
            </a:r>
            <a:r>
              <a:rPr dirty="0" smtClean="0"/>
              <a:t>)</a:t>
            </a:r>
            <a:endParaRPr dirty="0"/>
          </a:p>
        </p:txBody>
      </p:sp>
      <p:sp>
        <p:nvSpPr>
          <p:cNvPr id="5" name="Shape 348"/>
          <p:cNvSpPr>
            <a:spLocks noGrp="1"/>
          </p:cNvSpPr>
          <p:nvPr>
            <p:ph type="title"/>
          </p:nvPr>
        </p:nvSpPr>
        <p:spPr>
          <a:xfrm>
            <a:off x="811033" y="610338"/>
            <a:ext cx="10515601" cy="1120461"/>
          </a:xfrm>
          <a:prstGeom prst="rect">
            <a:avLst/>
          </a:prstGeom>
        </p:spPr>
        <p:txBody>
          <a:bodyPr/>
          <a:lstStyle>
            <a:lvl1pPr algn="ctr">
              <a:defRPr sz="3200" u="sng"/>
            </a:lvl1pPr>
          </a:lstStyle>
          <a:p>
            <a:pPr algn="l"/>
            <a:r>
              <a:rPr b="1" dirty="0"/>
              <a:t>Behavior Intervention Plans– PRR Elements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Shape 357"/>
          <p:cNvSpPr>
            <a:spLocks noGrp="1"/>
          </p:cNvSpPr>
          <p:nvPr>
            <p:ph type="title"/>
          </p:nvPr>
        </p:nvSpPr>
        <p:spPr>
          <a:xfrm>
            <a:off x="838200" y="600498"/>
            <a:ext cx="10515600" cy="1090190"/>
          </a:xfrm>
          <a:prstGeom prst="rect">
            <a:avLst/>
          </a:prstGeom>
        </p:spPr>
        <p:txBody>
          <a:bodyPr/>
          <a:lstStyle>
            <a:lvl1pPr algn="ctr">
              <a:defRPr sz="3200" u="sng"/>
            </a:lvl1pPr>
          </a:lstStyle>
          <a:p>
            <a:pPr algn="l"/>
            <a:r>
              <a:rPr b="1" dirty="0"/>
              <a:t>Behavior Intervention Plans (BIPs) – Who Develops</a:t>
            </a:r>
          </a:p>
        </p:txBody>
      </p:sp>
      <p:sp>
        <p:nvSpPr>
          <p:cNvPr id="358" name="Shape 358"/>
          <p:cNvSpPr>
            <a:spLocks noGrp="1"/>
          </p:cNvSpPr>
          <p:nvPr>
            <p:ph idx="1"/>
          </p:nvPr>
        </p:nvSpPr>
        <p:spPr>
          <a:xfrm>
            <a:off x="838200" y="1690688"/>
            <a:ext cx="10515600" cy="4486276"/>
          </a:xfrm>
          <a:prstGeom prst="rect">
            <a:avLst/>
          </a:prstGeom>
        </p:spPr>
        <p:txBody>
          <a:bodyPr/>
          <a:lstStyle/>
          <a:p>
            <a:r>
              <a:rPr dirty="0"/>
              <a:t>BIPs are part of a student’s IEP. BIPs are thus developed by a student’s IEP </a:t>
            </a:r>
            <a:r>
              <a:rPr dirty="0" smtClean="0"/>
              <a:t>Team</a:t>
            </a:r>
            <a:endParaRPr dirty="0"/>
          </a:p>
          <a:p>
            <a:pPr marL="0" indent="0">
              <a:buSzTx/>
              <a:buNone/>
            </a:pPr>
            <a:endParaRPr sz="1500" dirty="0"/>
          </a:p>
          <a:p>
            <a:r>
              <a:rPr dirty="0"/>
              <a:t>Tip – In developing BIPs remember issue of frequency of Adults who violate traffic speed limits daily…almost invariably, far more dangerous behavior than student in question’s school </a:t>
            </a:r>
            <a:r>
              <a:rPr dirty="0" smtClean="0"/>
              <a:t>behavior</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29" y="834484"/>
            <a:ext cx="10515600" cy="1085202"/>
          </a:xfrm>
        </p:spPr>
        <p:txBody>
          <a:bodyPr>
            <a:normAutofit/>
          </a:bodyPr>
          <a:lstStyle/>
          <a:p>
            <a:r>
              <a:rPr lang="en-US" sz="3200" u="sng" dirty="0" smtClean="0">
                <a:solidFill>
                  <a:schemeClr val="tx1">
                    <a:lumMod val="95000"/>
                    <a:lumOff val="5000"/>
                  </a:schemeClr>
                </a:solidFill>
              </a:rPr>
              <a:t/>
            </a:r>
            <a:br>
              <a:rPr lang="en-US" sz="3200" u="sng" dirty="0" smtClean="0">
                <a:solidFill>
                  <a:schemeClr val="tx1">
                    <a:lumMod val="95000"/>
                    <a:lumOff val="5000"/>
                  </a:schemeClr>
                </a:solidFill>
              </a:rPr>
            </a:br>
            <a:r>
              <a:rPr lang="en-US" sz="3200" b="1" u="sng" dirty="0" smtClean="0">
                <a:solidFill>
                  <a:schemeClr val="tx1">
                    <a:lumMod val="95000"/>
                    <a:lumOff val="5000"/>
                  </a:schemeClr>
                </a:solidFill>
              </a:rPr>
              <a:t>Next Steps</a:t>
            </a:r>
            <a:endParaRPr lang="en-US" sz="3200" b="1" u="sng" dirty="0">
              <a:solidFill>
                <a:schemeClr val="tx1">
                  <a:lumMod val="95000"/>
                  <a:lumOff val="5000"/>
                </a:schemeClr>
              </a:solidFill>
            </a:endParaRPr>
          </a:p>
        </p:txBody>
      </p:sp>
      <p:sp>
        <p:nvSpPr>
          <p:cNvPr id="3" name="Content Placeholder 2"/>
          <p:cNvSpPr>
            <a:spLocks noGrp="1"/>
          </p:cNvSpPr>
          <p:nvPr>
            <p:ph idx="1"/>
          </p:nvPr>
        </p:nvSpPr>
        <p:spPr>
          <a:xfrm>
            <a:off x="895229" y="2089872"/>
            <a:ext cx="10515600" cy="4076411"/>
          </a:xfrm>
        </p:spPr>
        <p:txBody>
          <a:bodyPr>
            <a:normAutofit/>
          </a:bodyPr>
          <a:lstStyle/>
          <a:p>
            <a:pPr lvl="0"/>
            <a:r>
              <a:rPr lang="en-US" sz="2600" dirty="0">
                <a:solidFill>
                  <a:schemeClr val="tx1">
                    <a:lumMod val="95000"/>
                    <a:lumOff val="5000"/>
                  </a:schemeClr>
                </a:solidFill>
              </a:rPr>
              <a:t>Free resources for each training module are available for download from the PWSA (USA) website – </a:t>
            </a:r>
            <a:r>
              <a:rPr lang="en-US" sz="2600" dirty="0">
                <a:solidFill>
                  <a:srgbClr val="FFC000"/>
                </a:solidFill>
              </a:rPr>
              <a:t>www.pwsausa.org</a:t>
            </a:r>
            <a:r>
              <a:rPr lang="en-US" sz="2600" dirty="0">
                <a:solidFill>
                  <a:schemeClr val="tx1">
                    <a:lumMod val="95000"/>
                    <a:lumOff val="5000"/>
                  </a:schemeClr>
                </a:solidFill>
              </a:rPr>
              <a:t>. </a:t>
            </a:r>
            <a:endParaRPr lang="en-US" sz="2600" dirty="0" smtClean="0">
              <a:solidFill>
                <a:schemeClr val="tx1">
                  <a:lumMod val="95000"/>
                  <a:lumOff val="5000"/>
                </a:schemeClr>
              </a:solidFill>
            </a:endParaRPr>
          </a:p>
          <a:p>
            <a:pPr marL="0" lvl="0" indent="0">
              <a:buNone/>
            </a:pPr>
            <a:endParaRPr lang="en-US" sz="500" dirty="0" smtClean="0">
              <a:solidFill>
                <a:schemeClr val="tx1">
                  <a:lumMod val="95000"/>
                  <a:lumOff val="5000"/>
                </a:schemeClr>
              </a:solidFill>
            </a:endParaRPr>
          </a:p>
          <a:p>
            <a:pPr lvl="0"/>
            <a:r>
              <a:rPr lang="en-US" sz="2600" dirty="0" smtClean="0">
                <a:solidFill>
                  <a:schemeClr val="tx1">
                    <a:lumMod val="95000"/>
                    <a:lumOff val="5000"/>
                  </a:schemeClr>
                </a:solidFill>
              </a:rPr>
              <a:t>If </a:t>
            </a:r>
            <a:r>
              <a:rPr lang="en-US" sz="2600" dirty="0">
                <a:solidFill>
                  <a:schemeClr val="tx1">
                    <a:lumMod val="95000"/>
                    <a:lumOff val="5000"/>
                  </a:schemeClr>
                </a:solidFill>
              </a:rPr>
              <a:t>you need assistance with a school issue, please contact PWSA (USA) at </a:t>
            </a:r>
            <a:r>
              <a:rPr lang="en-US" sz="2600" dirty="0">
                <a:solidFill>
                  <a:srgbClr val="FFC000"/>
                </a:solidFill>
              </a:rPr>
              <a:t>800-926-4797</a:t>
            </a:r>
            <a:r>
              <a:rPr lang="en-US" sz="2600" dirty="0">
                <a:solidFill>
                  <a:schemeClr val="tx1">
                    <a:lumMod val="95000"/>
                    <a:lumOff val="5000"/>
                  </a:schemeClr>
                </a:solidFill>
              </a:rPr>
              <a:t> and ask to speak to a Family Support Counselor</a:t>
            </a:r>
            <a:r>
              <a:rPr lang="en-US" sz="2600" dirty="0" smtClean="0">
                <a:solidFill>
                  <a:schemeClr val="tx1">
                    <a:lumMod val="95000"/>
                    <a:lumOff val="5000"/>
                  </a:schemeClr>
                </a:solidFill>
              </a:rPr>
              <a:t>.</a:t>
            </a:r>
          </a:p>
          <a:p>
            <a:pPr marL="0" lvl="0" indent="0">
              <a:buNone/>
            </a:pPr>
            <a:endParaRPr lang="en-US" sz="500" dirty="0" smtClean="0">
              <a:solidFill>
                <a:schemeClr val="tx1">
                  <a:lumMod val="95000"/>
                  <a:lumOff val="5000"/>
                </a:schemeClr>
              </a:solidFill>
            </a:endParaRPr>
          </a:p>
          <a:p>
            <a:pPr lvl="0"/>
            <a:r>
              <a:rPr lang="en-US" sz="2600" dirty="0" smtClean="0">
                <a:solidFill>
                  <a:schemeClr val="tx1">
                    <a:lumMod val="95000"/>
                    <a:lumOff val="5000"/>
                  </a:schemeClr>
                </a:solidFill>
              </a:rPr>
              <a:t>If </a:t>
            </a:r>
            <a:r>
              <a:rPr lang="en-US" sz="2600" dirty="0">
                <a:solidFill>
                  <a:schemeClr val="tx1">
                    <a:lumMod val="95000"/>
                    <a:lumOff val="5000"/>
                  </a:schemeClr>
                </a:solidFill>
              </a:rPr>
              <a:t>you have questions or comments about this module or the WSEAT </a:t>
            </a:r>
            <a:r>
              <a:rPr lang="en-US" sz="2600" dirty="0" smtClean="0">
                <a:solidFill>
                  <a:schemeClr val="tx1">
                    <a:lumMod val="95000"/>
                    <a:lumOff val="5000"/>
                  </a:schemeClr>
                </a:solidFill>
              </a:rPr>
              <a:t>in </a:t>
            </a:r>
            <a:r>
              <a:rPr lang="en-US" sz="2600" dirty="0">
                <a:solidFill>
                  <a:schemeClr val="tx1">
                    <a:lumMod val="95000"/>
                    <a:lumOff val="5000"/>
                  </a:schemeClr>
                </a:solidFill>
              </a:rPr>
              <a:t>general, please contact Evan Farrar at </a:t>
            </a:r>
            <a:r>
              <a:rPr lang="en-US" sz="2600" dirty="0" err="1">
                <a:solidFill>
                  <a:srgbClr val="FFC000"/>
                </a:solidFill>
              </a:rPr>
              <a:t>efarrar@pwsausa.org</a:t>
            </a:r>
            <a:r>
              <a:rPr lang="en-US" sz="2600" dirty="0">
                <a:solidFill>
                  <a:schemeClr val="tx1">
                    <a:lumMod val="95000"/>
                    <a:lumOff val="5000"/>
                  </a:schemeClr>
                </a:solidFill>
              </a:rPr>
              <a:t> </a:t>
            </a:r>
            <a:endParaRPr lang="en-US" sz="2600" dirty="0" smtClean="0">
              <a:solidFill>
                <a:schemeClr val="tx1">
                  <a:lumMod val="95000"/>
                  <a:lumOff val="5000"/>
                </a:schemeClr>
              </a:solidFill>
            </a:endParaRPr>
          </a:p>
          <a:p>
            <a:pPr marL="0" lvl="0" indent="0">
              <a:buNone/>
            </a:pPr>
            <a:endParaRPr lang="en-US" sz="500" dirty="0" smtClean="0">
              <a:solidFill>
                <a:schemeClr val="tx1">
                  <a:lumMod val="95000"/>
                  <a:lumOff val="5000"/>
                </a:schemeClr>
              </a:solidFill>
            </a:endParaRPr>
          </a:p>
          <a:p>
            <a:pPr lvl="0"/>
            <a:r>
              <a:rPr lang="en-US" sz="2600" dirty="0" smtClean="0">
                <a:solidFill>
                  <a:schemeClr val="tx1">
                    <a:lumMod val="95000"/>
                    <a:lumOff val="5000"/>
                  </a:schemeClr>
                </a:solidFill>
              </a:rPr>
              <a:t>No </a:t>
            </a:r>
            <a:r>
              <a:rPr lang="en-US" sz="2600" dirty="0">
                <a:solidFill>
                  <a:schemeClr val="tx1">
                    <a:lumMod val="95000"/>
                    <a:lumOff val="5000"/>
                  </a:schemeClr>
                </a:solidFill>
              </a:rPr>
              <a:t>portion of the WSEAT </a:t>
            </a:r>
            <a:r>
              <a:rPr lang="en-US" sz="2600" dirty="0" smtClean="0">
                <a:solidFill>
                  <a:schemeClr val="tx1">
                    <a:lumMod val="95000"/>
                    <a:lumOff val="5000"/>
                  </a:schemeClr>
                </a:solidFill>
              </a:rPr>
              <a:t>is </a:t>
            </a:r>
            <a:r>
              <a:rPr lang="en-US" sz="2600" dirty="0">
                <a:solidFill>
                  <a:schemeClr val="tx1">
                    <a:lumMod val="95000"/>
                    <a:lumOff val="5000"/>
                  </a:schemeClr>
                </a:solidFill>
              </a:rPr>
              <a:t>reproducible </a:t>
            </a:r>
            <a:r>
              <a:rPr lang="en-US" sz="2600" dirty="0" smtClean="0">
                <a:solidFill>
                  <a:schemeClr val="tx1">
                    <a:lumMod val="95000"/>
                    <a:lumOff val="5000"/>
                  </a:schemeClr>
                </a:solidFill>
              </a:rPr>
              <a:t>without </a:t>
            </a:r>
            <a:r>
              <a:rPr lang="en-US" sz="2600" dirty="0">
                <a:solidFill>
                  <a:schemeClr val="tx1">
                    <a:lumMod val="95000"/>
                    <a:lumOff val="5000"/>
                  </a:schemeClr>
                </a:solidFill>
              </a:rPr>
              <a:t>the written permission of PWSA (USA) and/or the presenters of each module</a:t>
            </a:r>
            <a:r>
              <a:rPr lang="en-US" sz="2600" dirty="0" smtClean="0">
                <a:solidFill>
                  <a:schemeClr val="tx1">
                    <a:lumMod val="95000"/>
                    <a:lumOff val="5000"/>
                  </a:schemeClr>
                </a:solidFill>
              </a:rPr>
              <a:t>.</a:t>
            </a:r>
          </a:p>
          <a:p>
            <a:pPr marL="0" lv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6350" y="664297"/>
            <a:ext cx="2657354" cy="1085202"/>
          </a:xfrm>
          <a:prstGeom prst="rect">
            <a:avLst/>
          </a:prstGeom>
        </p:spPr>
      </p:pic>
    </p:spTree>
    <p:extLst>
      <p:ext uri="{BB962C8B-B14F-4D97-AF65-F5344CB8AC3E}">
        <p14:creationId xmlns:p14="http://schemas.microsoft.com/office/powerpoint/2010/main" val="1445274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title"/>
          </p:nvPr>
        </p:nvSpPr>
        <p:spPr>
          <a:xfrm>
            <a:off x="138112" y="671862"/>
            <a:ext cx="10515600" cy="869795"/>
          </a:xfrm>
          <a:prstGeom prst="rect">
            <a:avLst/>
          </a:prstGeom>
        </p:spPr>
        <p:txBody>
          <a:bodyPr/>
          <a:lstStyle>
            <a:lvl1pPr algn="ctr">
              <a:defRPr sz="3200" u="sng"/>
            </a:lvl1pPr>
          </a:lstStyle>
          <a:p>
            <a:r>
              <a:rPr b="1" dirty="0"/>
              <a:t>Functional Behavioral Assessments – When Necessary </a:t>
            </a:r>
          </a:p>
        </p:txBody>
      </p:sp>
      <p:sp>
        <p:nvSpPr>
          <p:cNvPr id="283" name="Shape 283"/>
          <p:cNvSpPr>
            <a:spLocks noGrp="1"/>
          </p:cNvSpPr>
          <p:nvPr>
            <p:ph idx="1"/>
          </p:nvPr>
        </p:nvSpPr>
        <p:spPr>
          <a:xfrm>
            <a:off x="566738" y="1541657"/>
            <a:ext cx="10515600" cy="5635138"/>
          </a:xfrm>
          <a:prstGeom prst="rect">
            <a:avLst/>
          </a:prstGeom>
        </p:spPr>
        <p:txBody>
          <a:bodyPr>
            <a:normAutofit/>
          </a:bodyPr>
          <a:lstStyle/>
          <a:p>
            <a:pPr marL="0" indent="0">
              <a:lnSpc>
                <a:spcPct val="81000"/>
              </a:lnSpc>
              <a:buSzTx/>
              <a:buNone/>
              <a:defRPr sz="3200" u="sng"/>
            </a:pPr>
            <a:r>
              <a:rPr sz="2900" i="1" dirty="0"/>
              <a:t>Initial Evaluations and Re-evaluations (cont</a:t>
            </a:r>
            <a:r>
              <a:rPr sz="2900" i="1" dirty="0" smtClean="0"/>
              <a:t>.)</a:t>
            </a:r>
            <a:endParaRPr lang="en-US" sz="2900" i="1" dirty="0" smtClean="0"/>
          </a:p>
          <a:p>
            <a:pPr marL="0" indent="0">
              <a:lnSpc>
                <a:spcPct val="81000"/>
              </a:lnSpc>
              <a:buSzTx/>
              <a:buNone/>
              <a:defRPr sz="3200" u="sng"/>
            </a:pPr>
            <a:endParaRPr sz="1000" dirty="0"/>
          </a:p>
          <a:p>
            <a:pPr>
              <a:lnSpc>
                <a:spcPct val="81000"/>
              </a:lnSpc>
            </a:pPr>
            <a:r>
              <a:rPr sz="2600" dirty="0"/>
              <a:t>OSEP - A FBA can also be used to determine the educational needs of a child. </a:t>
            </a:r>
            <a:r>
              <a:rPr sz="2600" i="1" dirty="0"/>
              <a:t>DOE Questions and Answers on Discipline Procedures, Revised June </a:t>
            </a:r>
            <a:r>
              <a:rPr sz="2600" i="1" dirty="0" smtClean="0"/>
              <a:t>2009</a:t>
            </a:r>
            <a:endParaRPr sz="2600" i="1" dirty="0"/>
          </a:p>
          <a:p>
            <a:pPr marL="0" indent="0">
              <a:lnSpc>
                <a:spcPct val="81000"/>
              </a:lnSpc>
              <a:buSzTx/>
              <a:buNone/>
            </a:pPr>
            <a:endParaRPr sz="1000" i="1" dirty="0"/>
          </a:p>
          <a:p>
            <a:pPr>
              <a:lnSpc>
                <a:spcPct val="81000"/>
              </a:lnSpc>
            </a:pPr>
            <a:r>
              <a:rPr sz="2600" dirty="0"/>
              <a:t>If a student is </a:t>
            </a:r>
            <a:r>
              <a:rPr sz="2600" i="1" dirty="0"/>
              <a:t>suspected of having a behavior related disability </a:t>
            </a:r>
            <a:r>
              <a:rPr sz="2600" dirty="0"/>
              <a:t>or has been </a:t>
            </a:r>
            <a:r>
              <a:rPr sz="2600" i="1" dirty="0"/>
              <a:t>referred due to behavioral issues</a:t>
            </a:r>
            <a:r>
              <a:rPr sz="2600" dirty="0"/>
              <a:t>, an FBA should be conducted as part of the initial evaluation (Note - In Louisiana, FBA required for students suspected of being Emotionally Disturbed</a:t>
            </a:r>
            <a:r>
              <a:rPr sz="2600" dirty="0" smtClean="0"/>
              <a:t>)</a:t>
            </a:r>
            <a:endParaRPr sz="2600" dirty="0"/>
          </a:p>
          <a:p>
            <a:pPr marL="0" indent="0">
              <a:lnSpc>
                <a:spcPct val="81000"/>
              </a:lnSpc>
              <a:buSzTx/>
              <a:buNone/>
            </a:pPr>
            <a:endParaRPr sz="1000" dirty="0"/>
          </a:p>
          <a:p>
            <a:pPr>
              <a:lnSpc>
                <a:spcPct val="81000"/>
              </a:lnSpc>
            </a:pPr>
            <a:r>
              <a:rPr sz="2600" dirty="0"/>
              <a:t>If a student is </a:t>
            </a:r>
            <a:r>
              <a:rPr sz="2600" i="1" dirty="0"/>
              <a:t>already IDEA eligible </a:t>
            </a:r>
            <a:r>
              <a:rPr sz="2600" dirty="0"/>
              <a:t>and has a behavior related disability (e.g. emotional disturbance, ADHD) or has ongoing behavioral issues, a FBA should be conducted as part of any </a:t>
            </a:r>
            <a:r>
              <a:rPr sz="2600" dirty="0" smtClean="0"/>
              <a:t>reevaluation</a:t>
            </a:r>
            <a:endParaRPr sz="2600" dirty="0"/>
          </a:p>
        </p:txBody>
      </p:sp>
    </p:spTree>
    <p:extLst>
      <p:ext uri="{BB962C8B-B14F-4D97-AF65-F5344CB8AC3E}">
        <p14:creationId xmlns:p14="http://schemas.microsoft.com/office/powerpoint/2010/main" val="231088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754" y="2847753"/>
            <a:ext cx="10515600" cy="1967134"/>
          </a:xfrm>
        </p:spPr>
        <p:txBody>
          <a:bodyPr>
            <a:normAutofit/>
          </a:bodyPr>
          <a:lstStyle/>
          <a:p>
            <a:pPr marL="0" indent="0">
              <a:buNone/>
            </a:pPr>
            <a:r>
              <a:rPr lang="en-US" sz="5000" dirty="0" smtClean="0"/>
              <a:t>This concludes the webinar...  </a:t>
            </a:r>
          </a:p>
          <a:p>
            <a:pPr marL="0" indent="0">
              <a:buNone/>
            </a:pPr>
            <a:r>
              <a:rPr lang="en-US" sz="5000" b="1" dirty="0" smtClean="0"/>
              <a:t>Thank you for attending</a:t>
            </a:r>
            <a:endParaRPr lang="en-US" sz="5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6350" y="664297"/>
            <a:ext cx="2657354" cy="1085202"/>
          </a:xfrm>
          <a:prstGeom prst="rect">
            <a:avLst/>
          </a:prstGeom>
        </p:spPr>
      </p:pic>
    </p:spTree>
    <p:extLst>
      <p:ext uri="{BB962C8B-B14F-4D97-AF65-F5344CB8AC3E}">
        <p14:creationId xmlns:p14="http://schemas.microsoft.com/office/powerpoint/2010/main" val="54099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5386388"/>
            <a:ext cx="4114800" cy="1335087"/>
          </a:xfrm>
          <a:prstGeom prst="rect">
            <a:avLst/>
          </a:prstGeom>
        </p:spPr>
        <p:txBody>
          <a:bodyPr/>
          <a:lstStyle/>
          <a:p>
            <a:r>
              <a:rPr lang="en-US" sz="1200" dirty="0" smtClean="0">
                <a:latin typeface="Georgia" charset="0"/>
                <a:ea typeface="Georgia" charset="0"/>
                <a:cs typeface="Georgia" charset="0"/>
              </a:rPr>
              <a:t>The Wyatt Special Education Advocacy Training (WSEAT) </a:t>
            </a:r>
          </a:p>
          <a:p>
            <a:r>
              <a:rPr lang="en-US" sz="1200" dirty="0" smtClean="0">
                <a:latin typeface="Georgia" charset="0"/>
                <a:ea typeface="Georgia" charset="0"/>
                <a:cs typeface="Georgia" charset="0"/>
              </a:rPr>
              <a:t>A Resource of PWSA (USA)  www.pwsausa.org</a:t>
            </a:r>
            <a:endParaRPr lang="en-US" sz="1200" dirty="0">
              <a:latin typeface="Georgia" charset="0"/>
              <a:ea typeface="Georgia" charset="0"/>
              <a:cs typeface="Georgia"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6350" y="664296"/>
            <a:ext cx="2657354" cy="1085202"/>
          </a:xfrm>
          <a:prstGeom prst="rect">
            <a:avLst/>
          </a:prstGeom>
        </p:spPr>
      </p:pic>
      <p:sp>
        <p:nvSpPr>
          <p:cNvPr id="3" name="TextBox 2"/>
          <p:cNvSpPr txBox="1"/>
          <p:nvPr/>
        </p:nvSpPr>
        <p:spPr>
          <a:xfrm>
            <a:off x="738188" y="2286001"/>
            <a:ext cx="9205913" cy="2462213"/>
          </a:xfrm>
          <a:prstGeom prst="rect">
            <a:avLst/>
          </a:prstGeom>
          <a:noFill/>
        </p:spPr>
        <p:txBody>
          <a:bodyPr wrap="square" rtlCol="0">
            <a:spAutoFit/>
          </a:bodyPr>
          <a:lstStyle/>
          <a:p>
            <a:r>
              <a:rPr lang="en-US" sz="2200" b="1" dirty="0">
                <a:solidFill>
                  <a:schemeClr val="tx1">
                    <a:lumMod val="95000"/>
                    <a:lumOff val="5000"/>
                  </a:schemeClr>
                </a:solidFill>
                <a:latin typeface="Calibri" charset="0"/>
                <a:ea typeface="Calibri" charset="0"/>
                <a:cs typeface="Calibri" charset="0"/>
              </a:rPr>
              <a:t>The Wyatt Special Education Advocacy Training </a:t>
            </a:r>
            <a:r>
              <a:rPr lang="en-US" sz="2200" dirty="0">
                <a:solidFill>
                  <a:schemeClr val="tx1">
                    <a:lumMod val="95000"/>
                    <a:lumOff val="5000"/>
                  </a:schemeClr>
                </a:solidFill>
                <a:latin typeface="Calibri" charset="0"/>
                <a:ea typeface="Calibri" charset="0"/>
                <a:cs typeface="Calibri" charset="0"/>
              </a:rPr>
              <a:t>(WSEAT) is generously funded by the PWSA (USA) Willett Fund and a generous grant from the RBC Foundation allowing PWSA (USA) to provide this important training  for free to the PWS Community.  </a:t>
            </a:r>
            <a:endParaRPr lang="en-US" sz="2200" dirty="0" smtClean="0">
              <a:solidFill>
                <a:schemeClr val="tx1">
                  <a:lumMod val="95000"/>
                  <a:lumOff val="5000"/>
                </a:schemeClr>
              </a:solidFill>
              <a:latin typeface="Calibri" charset="0"/>
              <a:ea typeface="Calibri" charset="0"/>
              <a:cs typeface="Calibri" charset="0"/>
            </a:endParaRPr>
          </a:p>
          <a:p>
            <a:endParaRPr lang="en-US" sz="2200" dirty="0">
              <a:solidFill>
                <a:schemeClr val="tx1">
                  <a:lumMod val="95000"/>
                  <a:lumOff val="5000"/>
                </a:schemeClr>
              </a:solidFill>
              <a:latin typeface="Calibri" charset="0"/>
              <a:ea typeface="Calibri" charset="0"/>
              <a:cs typeface="Calibri" charset="0"/>
            </a:endParaRPr>
          </a:p>
          <a:p>
            <a:r>
              <a:rPr lang="en-US" sz="2200" i="1" dirty="0" smtClean="0">
                <a:solidFill>
                  <a:schemeClr val="tx1">
                    <a:lumMod val="95000"/>
                    <a:lumOff val="5000"/>
                  </a:schemeClr>
                </a:solidFill>
                <a:latin typeface="Calibri" charset="0"/>
                <a:ea typeface="Calibri" charset="0"/>
                <a:cs typeface="Calibri" charset="0"/>
              </a:rPr>
              <a:t>The </a:t>
            </a:r>
            <a:r>
              <a:rPr lang="en-US" sz="2200" i="1" dirty="0">
                <a:solidFill>
                  <a:schemeClr val="tx1">
                    <a:lumMod val="95000"/>
                    <a:lumOff val="5000"/>
                  </a:schemeClr>
                </a:solidFill>
                <a:latin typeface="Calibri" charset="0"/>
                <a:ea typeface="Calibri" charset="0"/>
                <a:cs typeface="Calibri" charset="0"/>
              </a:rPr>
              <a:t>WSEAT is named in memory of David Wyatt who was PWSA (USA)’s first Crisis Intervention and Family Support Counselor.</a:t>
            </a:r>
            <a:endParaRPr lang="en-US" sz="2200" i="1" dirty="0">
              <a:latin typeface="Calibri" charset="0"/>
              <a:ea typeface="Calibri" charset="0"/>
              <a:cs typeface="Calibri" charset="0"/>
            </a:endParaRPr>
          </a:p>
        </p:txBody>
      </p:sp>
    </p:spTree>
    <p:extLst>
      <p:ext uri="{BB962C8B-B14F-4D97-AF65-F5344CB8AC3E}">
        <p14:creationId xmlns:p14="http://schemas.microsoft.com/office/powerpoint/2010/main" val="212540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5700714"/>
            <a:ext cx="4114800" cy="671511"/>
          </a:xfrm>
          <a:prstGeom prst="rect">
            <a:avLst/>
          </a:prstGeom>
        </p:spPr>
        <p:txBody>
          <a:bodyPr/>
          <a:lstStyle/>
          <a:p>
            <a:r>
              <a:rPr lang="en-US" dirty="0" smtClean="0"/>
              <a:t>The Wyatt Special Education Advocacy Training (WSEAT) </a:t>
            </a:r>
          </a:p>
          <a:p>
            <a:r>
              <a:rPr lang="en-US" dirty="0" smtClean="0"/>
              <a:t>A Resource of PWSA (USA)  www.pwsausa.org</a:t>
            </a:r>
            <a:endParaRPr lang="en-US" dirty="0"/>
          </a:p>
        </p:txBody>
      </p:sp>
      <p:sp>
        <p:nvSpPr>
          <p:cNvPr id="6" name="TextBox 5"/>
          <p:cNvSpPr txBox="1"/>
          <p:nvPr/>
        </p:nvSpPr>
        <p:spPr>
          <a:xfrm>
            <a:off x="657225" y="1992385"/>
            <a:ext cx="9129712" cy="3200876"/>
          </a:xfrm>
          <a:prstGeom prst="rect">
            <a:avLst/>
          </a:prstGeom>
          <a:noFill/>
        </p:spPr>
        <p:txBody>
          <a:bodyPr wrap="square" rtlCol="0">
            <a:spAutoFit/>
          </a:bodyPr>
          <a:lstStyle/>
          <a:p>
            <a:r>
              <a:rPr lang="en-US" sz="2200" b="1" dirty="0" smtClean="0">
                <a:solidFill>
                  <a:schemeClr val="tx1"/>
                </a:solidFill>
              </a:rPr>
              <a:t>DISCLAIMER</a:t>
            </a:r>
            <a:r>
              <a:rPr lang="en-US" dirty="0">
                <a:solidFill>
                  <a:schemeClr val="tx1"/>
                </a:solidFill>
              </a:rPr>
              <a:t/>
            </a:r>
            <a:br>
              <a:rPr lang="en-US" dirty="0">
                <a:solidFill>
                  <a:schemeClr val="tx1"/>
                </a:solidFill>
              </a:rPr>
            </a:br>
            <a:r>
              <a:rPr lang="en-US" dirty="0" smtClean="0">
                <a:solidFill>
                  <a:schemeClr val="tx1"/>
                </a:solidFill>
              </a:rPr>
              <a:t>While </a:t>
            </a:r>
            <a:r>
              <a:rPr lang="en-US" dirty="0">
                <a:solidFill>
                  <a:schemeClr val="tx1"/>
                </a:solidFill>
              </a:rPr>
              <a:t>every effort is made to ensure that the training materials provided in this module are updated with the most recent best practices and developments in the field of special education advocacy and supporting students with </a:t>
            </a:r>
            <a:r>
              <a:rPr lang="en-US" dirty="0" err="1">
                <a:solidFill>
                  <a:schemeClr val="tx1"/>
                </a:solidFill>
              </a:rPr>
              <a:t>Prader</a:t>
            </a:r>
            <a:r>
              <a:rPr lang="en-US" dirty="0">
                <a:solidFill>
                  <a:schemeClr val="tx1"/>
                </a:solidFill>
              </a:rPr>
              <a:t>-Willi syndrome in school settings this may not always be possible.  New developments may occur and not be included in this module of training until it is updated. Additionally, some statements and views in these materials may represent the opinions of the presenter and not necessarily the views of the </a:t>
            </a:r>
            <a:r>
              <a:rPr lang="en-US" dirty="0" err="1">
                <a:solidFill>
                  <a:schemeClr val="tx1"/>
                </a:solidFill>
              </a:rPr>
              <a:t>Prader</a:t>
            </a:r>
            <a:r>
              <a:rPr lang="en-US" dirty="0">
                <a:solidFill>
                  <a:schemeClr val="tx1"/>
                </a:solidFill>
              </a:rPr>
              <a:t>-Willi Syndrome Association (USA).  The information in this training is not intended as legal advice and it should not be relied upon or used for legal purposes.  The </a:t>
            </a:r>
            <a:r>
              <a:rPr lang="en-US" dirty="0" err="1">
                <a:solidFill>
                  <a:schemeClr val="tx1"/>
                </a:solidFill>
              </a:rPr>
              <a:t>Prader</a:t>
            </a:r>
            <a:r>
              <a:rPr lang="en-US" dirty="0">
                <a:solidFill>
                  <a:schemeClr val="tx1"/>
                </a:solidFill>
              </a:rPr>
              <a:t>-Willi Syndrome Association (USA) expressly disclaims any liability for any direct or indirect damage resulting from the use of this training as a whole or parts thereof.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6350" y="664296"/>
            <a:ext cx="2657354" cy="1085202"/>
          </a:xfrm>
          <a:prstGeom prst="rect">
            <a:avLst/>
          </a:prstGeom>
        </p:spPr>
      </p:pic>
    </p:spTree>
    <p:extLst>
      <p:ext uri="{BB962C8B-B14F-4D97-AF65-F5344CB8AC3E}">
        <p14:creationId xmlns:p14="http://schemas.microsoft.com/office/powerpoint/2010/main" val="499860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p:cNvSpPr>
          <p:nvPr>
            <p:ph idx="1"/>
          </p:nvPr>
        </p:nvSpPr>
        <p:spPr>
          <a:xfrm>
            <a:off x="566738" y="1541657"/>
            <a:ext cx="10515600" cy="5473522"/>
          </a:xfrm>
          <a:prstGeom prst="rect">
            <a:avLst/>
          </a:prstGeom>
        </p:spPr>
        <p:txBody>
          <a:bodyPr/>
          <a:lstStyle/>
          <a:p>
            <a:pPr marL="0" indent="0">
              <a:buSzTx/>
              <a:buNone/>
            </a:pPr>
            <a:r>
              <a:rPr i="1" dirty="0"/>
              <a:t> </a:t>
            </a:r>
            <a:r>
              <a:rPr i="1" u="sng" dirty="0"/>
              <a:t>IEP - Consideration of Special Factor of </a:t>
            </a:r>
            <a:r>
              <a:rPr i="1" u="sng" dirty="0" smtClean="0"/>
              <a:t>Behavior</a:t>
            </a:r>
            <a:endParaRPr lang="en-US" i="1" u="sng" dirty="0" smtClean="0"/>
          </a:p>
          <a:p>
            <a:pPr marL="0" indent="0">
              <a:buSzTx/>
              <a:buNone/>
            </a:pPr>
            <a:endParaRPr sz="1000" u="sng" dirty="0"/>
          </a:p>
          <a:p>
            <a:r>
              <a:rPr dirty="0"/>
              <a:t>An IEP Team must consider the </a:t>
            </a:r>
            <a:r>
              <a:rPr i="1" dirty="0"/>
              <a:t>special factor of behavior</a:t>
            </a:r>
            <a:r>
              <a:rPr dirty="0"/>
              <a:t>, “in the case of a child whose behavior impedes the child’s learning or that of others,” and in so doing must “consider the use of </a:t>
            </a:r>
            <a:r>
              <a:rPr i="1" dirty="0"/>
              <a:t>positive behavioral interventions and supports (PBIS)</a:t>
            </a:r>
            <a:r>
              <a:rPr dirty="0"/>
              <a:t>…”</a:t>
            </a:r>
          </a:p>
          <a:p>
            <a:pPr marL="0" indent="0">
              <a:buSzTx/>
              <a:buNone/>
            </a:pPr>
            <a:r>
              <a:rPr dirty="0"/>
              <a:t>            </a:t>
            </a:r>
            <a:r>
              <a:rPr i="1" dirty="0"/>
              <a:t>34 C.F.R.§300.324(a)(2)(i)</a:t>
            </a:r>
          </a:p>
          <a:p>
            <a:pPr marL="0" indent="0">
              <a:buSzTx/>
              <a:buNone/>
              <a:defRPr i="1"/>
            </a:pPr>
            <a:endParaRPr sz="1000" i="1" dirty="0"/>
          </a:p>
          <a:p>
            <a:r>
              <a:rPr dirty="0"/>
              <a:t>OSEP’s </a:t>
            </a:r>
            <a:r>
              <a:rPr dirty="0">
                <a:solidFill>
                  <a:schemeClr val="accent5"/>
                </a:solidFill>
              </a:rPr>
              <a:t>pbis.org </a:t>
            </a:r>
            <a:r>
              <a:rPr dirty="0"/>
              <a:t>website stresses that the appropriate way to consider and use PBIS is by first conducting a FBA and then developing a Behavior Intervention Plan (BIP) with </a:t>
            </a:r>
            <a:r>
              <a:rPr dirty="0" smtClean="0"/>
              <a:t>PBIS</a:t>
            </a:r>
            <a:endParaRPr dirty="0"/>
          </a:p>
        </p:txBody>
      </p:sp>
      <p:sp>
        <p:nvSpPr>
          <p:cNvPr id="5" name="Shape 282"/>
          <p:cNvSpPr>
            <a:spLocks noGrp="1"/>
          </p:cNvSpPr>
          <p:nvPr>
            <p:ph type="title"/>
          </p:nvPr>
        </p:nvSpPr>
        <p:spPr>
          <a:xfrm>
            <a:off x="138112" y="671862"/>
            <a:ext cx="10515600" cy="869795"/>
          </a:xfrm>
          <a:prstGeom prst="rect">
            <a:avLst/>
          </a:prstGeom>
        </p:spPr>
        <p:txBody>
          <a:bodyPr/>
          <a:lstStyle>
            <a:lvl1pPr algn="ctr">
              <a:defRPr sz="3200" u="sng"/>
            </a:lvl1pPr>
          </a:lstStyle>
          <a:p>
            <a:r>
              <a:rPr b="1" dirty="0"/>
              <a:t>Functional Behavioral Assessments – When Necessary </a:t>
            </a:r>
          </a:p>
        </p:txBody>
      </p:sp>
    </p:spTree>
    <p:extLst>
      <p:ext uri="{BB962C8B-B14F-4D97-AF65-F5344CB8AC3E}">
        <p14:creationId xmlns:p14="http://schemas.microsoft.com/office/powerpoint/2010/main" val="1259414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p:cNvSpPr>
          <p:nvPr>
            <p:ph idx="1"/>
          </p:nvPr>
        </p:nvSpPr>
        <p:spPr>
          <a:xfrm>
            <a:off x="581025" y="1541657"/>
            <a:ext cx="10515600" cy="5750417"/>
          </a:xfrm>
          <a:prstGeom prst="rect">
            <a:avLst/>
          </a:prstGeom>
        </p:spPr>
        <p:txBody>
          <a:bodyPr>
            <a:normAutofit/>
          </a:bodyPr>
          <a:lstStyle/>
          <a:p>
            <a:pPr marL="0" indent="0">
              <a:buSzTx/>
              <a:buNone/>
              <a:defRPr u="sng"/>
            </a:pPr>
            <a:r>
              <a:rPr i="1" dirty="0"/>
              <a:t>Court Decisions - Consideration of Special Factor of </a:t>
            </a:r>
            <a:r>
              <a:rPr i="1" dirty="0" smtClean="0"/>
              <a:t>Behavior</a:t>
            </a:r>
            <a:endParaRPr lang="en-US" i="1" dirty="0" smtClean="0"/>
          </a:p>
          <a:p>
            <a:pPr marL="0" indent="0">
              <a:buSzTx/>
              <a:buNone/>
              <a:defRPr u="sng"/>
            </a:pPr>
            <a:endParaRPr sz="1000" dirty="0"/>
          </a:p>
          <a:p>
            <a:r>
              <a:rPr sz="2600" dirty="0"/>
              <a:t>When a student with a disability has </a:t>
            </a:r>
            <a:r>
              <a:rPr sz="2600" i="1" dirty="0"/>
              <a:t>ongoing</a:t>
            </a:r>
            <a:r>
              <a:rPr sz="2600" dirty="0"/>
              <a:t> problematic behaviors that impede\interfere with one’s learning a district must conduct a FBA and develop a BIP with </a:t>
            </a:r>
            <a:r>
              <a:rPr sz="2600" dirty="0" smtClean="0"/>
              <a:t>PBIS</a:t>
            </a:r>
            <a:endParaRPr sz="2600" dirty="0"/>
          </a:p>
          <a:p>
            <a:pPr marL="0" indent="0">
              <a:buSzTx/>
              <a:buNone/>
            </a:pPr>
            <a:endParaRPr sz="1000" dirty="0"/>
          </a:p>
          <a:p>
            <a:r>
              <a:rPr sz="2600" dirty="0"/>
              <a:t>When a student has worsening behaviors that result in repeated suspensions (including emergency removals), a district must conduct a FBA and develop a BIP with </a:t>
            </a:r>
            <a:r>
              <a:rPr sz="2600" dirty="0" smtClean="0"/>
              <a:t>PBIS</a:t>
            </a:r>
            <a:endParaRPr sz="2600" dirty="0"/>
          </a:p>
          <a:p>
            <a:pPr marL="0" indent="0">
              <a:buSzTx/>
              <a:buNone/>
            </a:pPr>
            <a:endParaRPr sz="1000" dirty="0"/>
          </a:p>
          <a:p>
            <a:r>
              <a:rPr sz="2600" dirty="0"/>
              <a:t>When a student with a current FBA has worsening behaviors and a BIP that is not working, a district must revise the BIP and implement PBIS</a:t>
            </a:r>
          </a:p>
        </p:txBody>
      </p:sp>
      <p:sp>
        <p:nvSpPr>
          <p:cNvPr id="5" name="Shape 282"/>
          <p:cNvSpPr>
            <a:spLocks noGrp="1"/>
          </p:cNvSpPr>
          <p:nvPr>
            <p:ph type="title"/>
          </p:nvPr>
        </p:nvSpPr>
        <p:spPr>
          <a:xfrm>
            <a:off x="138112" y="671862"/>
            <a:ext cx="10515600" cy="869795"/>
          </a:xfrm>
          <a:prstGeom prst="rect">
            <a:avLst/>
          </a:prstGeom>
        </p:spPr>
        <p:txBody>
          <a:bodyPr/>
          <a:lstStyle>
            <a:lvl1pPr algn="ctr">
              <a:defRPr sz="3200" u="sng"/>
            </a:lvl1pPr>
          </a:lstStyle>
          <a:p>
            <a:r>
              <a:rPr b="1" dirty="0"/>
              <a:t>Functional Behavioral Assessments – When Necessary </a:t>
            </a:r>
          </a:p>
        </p:txBody>
      </p:sp>
    </p:spTree>
    <p:extLst>
      <p:ext uri="{BB962C8B-B14F-4D97-AF65-F5344CB8AC3E}">
        <p14:creationId xmlns:p14="http://schemas.microsoft.com/office/powerpoint/2010/main" val="1378743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idx="1"/>
          </p:nvPr>
        </p:nvSpPr>
        <p:spPr>
          <a:xfrm>
            <a:off x="609600" y="1541657"/>
            <a:ext cx="10515600" cy="5809786"/>
          </a:xfrm>
          <a:prstGeom prst="rect">
            <a:avLst/>
          </a:prstGeom>
        </p:spPr>
        <p:txBody>
          <a:bodyPr>
            <a:noAutofit/>
          </a:bodyPr>
          <a:lstStyle/>
          <a:p>
            <a:pPr marL="0" indent="0">
              <a:lnSpc>
                <a:spcPct val="72000"/>
              </a:lnSpc>
              <a:buSzTx/>
              <a:buNone/>
              <a:defRPr u="sng"/>
            </a:pPr>
            <a:r>
              <a:rPr i="1" dirty="0"/>
              <a:t>Required Review &amp; Revision of IEPs – Lack of </a:t>
            </a:r>
            <a:r>
              <a:rPr i="1" dirty="0" smtClean="0"/>
              <a:t>Progress</a:t>
            </a:r>
            <a:endParaRPr lang="en-US" i="1" dirty="0" smtClean="0"/>
          </a:p>
          <a:p>
            <a:pPr marL="0" indent="0">
              <a:lnSpc>
                <a:spcPct val="72000"/>
              </a:lnSpc>
              <a:buSzTx/>
              <a:buNone/>
              <a:defRPr u="sng"/>
            </a:pPr>
            <a:endParaRPr sz="1000" dirty="0"/>
          </a:p>
          <a:p>
            <a:pPr>
              <a:lnSpc>
                <a:spcPct val="72000"/>
              </a:lnSpc>
            </a:pPr>
            <a:r>
              <a:rPr sz="2400" dirty="0"/>
              <a:t>IEP Team must meet during the school year to review &amp; revise a student’s IEP to address any lack of academic and/or behavioral progress toward annual goals or in general curriculum. </a:t>
            </a:r>
            <a:r>
              <a:rPr sz="2400" i="1" dirty="0"/>
              <a:t>34C.F.R.§300.324 (b)(1)(i),(ii). </a:t>
            </a:r>
            <a:endParaRPr lang="en-US" sz="2400" i="1" dirty="0" smtClean="0"/>
          </a:p>
          <a:p>
            <a:pPr marL="0" indent="0">
              <a:lnSpc>
                <a:spcPct val="72000"/>
              </a:lnSpc>
              <a:buNone/>
            </a:pPr>
            <a:endParaRPr sz="1000" i="1" dirty="0"/>
          </a:p>
          <a:p>
            <a:pPr>
              <a:lnSpc>
                <a:spcPct val="72000"/>
              </a:lnSpc>
            </a:pPr>
            <a:r>
              <a:rPr sz="2400" dirty="0"/>
              <a:t>Examples include</a:t>
            </a:r>
            <a:r>
              <a:rPr sz="2400" dirty="0" smtClean="0"/>
              <a:t>:</a:t>
            </a:r>
            <a:endParaRPr lang="en-US" sz="2400" dirty="0" smtClean="0"/>
          </a:p>
          <a:p>
            <a:pPr marL="0" indent="0">
              <a:lnSpc>
                <a:spcPct val="72000"/>
              </a:lnSpc>
              <a:buNone/>
            </a:pPr>
            <a:endParaRPr sz="500" dirty="0"/>
          </a:p>
          <a:p>
            <a:pPr lvl="1">
              <a:lnSpc>
                <a:spcPct val="72000"/>
              </a:lnSpc>
              <a:buFont typeface="Wingdings" charset="2"/>
              <a:buChar char="ü"/>
            </a:pPr>
            <a:r>
              <a:rPr dirty="0"/>
              <a:t>A student has ongoing behavioral issues that result in failing grades at any semester grading </a:t>
            </a:r>
            <a:r>
              <a:rPr dirty="0" smtClean="0"/>
              <a:t>period and/or; </a:t>
            </a:r>
            <a:endParaRPr dirty="0"/>
          </a:p>
          <a:p>
            <a:pPr marL="0" indent="0">
              <a:lnSpc>
                <a:spcPct val="72000"/>
              </a:lnSpc>
              <a:buSzTx/>
              <a:buNone/>
              <a:defRPr sz="3300"/>
            </a:pPr>
            <a:endParaRPr sz="500" dirty="0"/>
          </a:p>
          <a:p>
            <a:pPr lvl="1">
              <a:lnSpc>
                <a:spcPct val="72000"/>
              </a:lnSpc>
              <a:buFont typeface="Wingdings" charset="2"/>
              <a:buChar char="ü"/>
            </a:pPr>
            <a:r>
              <a:rPr dirty="0"/>
              <a:t>A student is </a:t>
            </a:r>
            <a:r>
              <a:rPr i="1" dirty="0"/>
              <a:t>repeatedly</a:t>
            </a:r>
            <a:r>
              <a:rPr dirty="0"/>
              <a:t> </a:t>
            </a:r>
            <a:r>
              <a:rPr i="1" dirty="0"/>
              <a:t>suspended</a:t>
            </a:r>
            <a:r>
              <a:rPr dirty="0"/>
              <a:t> (in-school or out-of school suspension) in any </a:t>
            </a:r>
            <a:r>
              <a:rPr dirty="0" smtClean="0"/>
              <a:t>semester; or </a:t>
            </a:r>
            <a:endParaRPr lang="en-US" dirty="0" smtClean="0"/>
          </a:p>
          <a:p>
            <a:pPr marL="457200" lvl="1" indent="0">
              <a:lnSpc>
                <a:spcPct val="72000"/>
              </a:lnSpc>
              <a:buNone/>
            </a:pPr>
            <a:endParaRPr sz="1000" dirty="0"/>
          </a:p>
          <a:p>
            <a:pPr lvl="1">
              <a:lnSpc>
                <a:spcPct val="72000"/>
              </a:lnSpc>
              <a:buFont typeface="Wingdings" charset="2"/>
              <a:buChar char="ü"/>
            </a:pPr>
            <a:r>
              <a:rPr dirty="0"/>
              <a:t>A student has worsening behavior issues</a:t>
            </a:r>
            <a:r>
              <a:rPr dirty="0" smtClean="0"/>
              <a:t>.</a:t>
            </a:r>
            <a:endParaRPr lang="en-US" dirty="0" smtClean="0"/>
          </a:p>
          <a:p>
            <a:pPr marL="457200" lvl="1" indent="0">
              <a:lnSpc>
                <a:spcPct val="72000"/>
              </a:lnSpc>
              <a:buNone/>
            </a:pPr>
            <a:endParaRPr sz="1000" dirty="0"/>
          </a:p>
          <a:p>
            <a:pPr lvl="1">
              <a:lnSpc>
                <a:spcPct val="72000"/>
              </a:lnSpc>
              <a:buFont typeface="Wingdings" charset="2"/>
              <a:buChar char="ü"/>
            </a:pPr>
            <a:r>
              <a:rPr dirty="0"/>
              <a:t>LDOE - IEP Team must meet and needs to recommend an FBA and a BIP (</a:t>
            </a:r>
            <a:r>
              <a:rPr i="1" dirty="0"/>
              <a:t>Caddo Parish Monitoring Report 2008)</a:t>
            </a:r>
          </a:p>
        </p:txBody>
      </p:sp>
      <p:sp>
        <p:nvSpPr>
          <p:cNvPr id="5" name="Shape 282"/>
          <p:cNvSpPr>
            <a:spLocks noGrp="1"/>
          </p:cNvSpPr>
          <p:nvPr>
            <p:ph type="title"/>
          </p:nvPr>
        </p:nvSpPr>
        <p:spPr>
          <a:xfrm>
            <a:off x="138112" y="671862"/>
            <a:ext cx="10515600" cy="869795"/>
          </a:xfrm>
          <a:prstGeom prst="rect">
            <a:avLst/>
          </a:prstGeom>
        </p:spPr>
        <p:txBody>
          <a:bodyPr/>
          <a:lstStyle>
            <a:lvl1pPr algn="ctr">
              <a:defRPr sz="3200" u="sng"/>
            </a:lvl1pPr>
          </a:lstStyle>
          <a:p>
            <a:r>
              <a:rPr b="1" dirty="0"/>
              <a:t>Functional Behavioral Assessments – When Necessary </a:t>
            </a:r>
          </a:p>
        </p:txBody>
      </p:sp>
    </p:spTree>
    <p:extLst>
      <p:ext uri="{BB962C8B-B14F-4D97-AF65-F5344CB8AC3E}">
        <p14:creationId xmlns:p14="http://schemas.microsoft.com/office/powerpoint/2010/main" val="1199554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idx="1"/>
          </p:nvPr>
        </p:nvSpPr>
        <p:spPr>
          <a:xfrm>
            <a:off x="552450" y="1541657"/>
            <a:ext cx="10515600" cy="4872271"/>
          </a:xfrm>
          <a:prstGeom prst="rect">
            <a:avLst/>
          </a:prstGeom>
        </p:spPr>
        <p:txBody>
          <a:bodyPr/>
          <a:lstStyle/>
          <a:p>
            <a:pPr marL="0" indent="0">
              <a:buSzTx/>
              <a:buNone/>
              <a:defRPr u="sng"/>
            </a:pPr>
            <a:r>
              <a:rPr i="1" dirty="0"/>
              <a:t>Manifestation Determination Review - Student’s Behavior is Related to His\Her Disability</a:t>
            </a:r>
          </a:p>
          <a:p>
            <a:pPr marL="0" indent="0">
              <a:buSzTx/>
              <a:buNone/>
            </a:pPr>
            <a:endParaRPr sz="1000" dirty="0"/>
          </a:p>
          <a:p>
            <a:r>
              <a:rPr dirty="0"/>
              <a:t>A district </a:t>
            </a:r>
            <a:r>
              <a:rPr i="1" dirty="0"/>
              <a:t>must</a:t>
            </a:r>
            <a:r>
              <a:rPr dirty="0"/>
              <a:t> conduct an FBA, unless it has already conducted one for the student </a:t>
            </a:r>
            <a:endParaRPr lang="en-US" dirty="0" smtClean="0"/>
          </a:p>
          <a:p>
            <a:endParaRPr sz="1000" dirty="0"/>
          </a:p>
          <a:p>
            <a:r>
              <a:rPr dirty="0"/>
              <a:t>The district </a:t>
            </a:r>
            <a:r>
              <a:rPr i="1" dirty="0"/>
              <a:t>must</a:t>
            </a:r>
            <a:r>
              <a:rPr dirty="0"/>
              <a:t> develop &amp; implement a BIP. If the student has a BIP, it must be reviewed and revised.</a:t>
            </a:r>
          </a:p>
          <a:p>
            <a:pPr marL="0" lvl="1" indent="0">
              <a:buSzTx/>
              <a:buNone/>
            </a:pPr>
            <a:r>
              <a:rPr dirty="0"/>
              <a:t>          </a:t>
            </a:r>
            <a:r>
              <a:rPr i="1" dirty="0"/>
              <a:t>34 CFR 300.530(f)(1)(i),(ii</a:t>
            </a:r>
            <a:r>
              <a:rPr i="1" dirty="0" smtClean="0"/>
              <a:t>)</a:t>
            </a:r>
            <a:endParaRPr i="1" dirty="0"/>
          </a:p>
        </p:txBody>
      </p:sp>
      <p:sp>
        <p:nvSpPr>
          <p:cNvPr id="5" name="Shape 282"/>
          <p:cNvSpPr txBox="1">
            <a:spLocks/>
          </p:cNvSpPr>
          <p:nvPr/>
        </p:nvSpPr>
        <p:spPr>
          <a:xfrm>
            <a:off x="138112" y="671862"/>
            <a:ext cx="10515600" cy="86979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u="sng"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dirty="0" smtClean="0"/>
              <a:t>Functional Behavioral Assessments – When Necessary </a:t>
            </a:r>
            <a:endParaRPr lang="en-US" b="1" dirty="0"/>
          </a:p>
        </p:txBody>
      </p:sp>
    </p:spTree>
    <p:extLst>
      <p:ext uri="{BB962C8B-B14F-4D97-AF65-F5344CB8AC3E}">
        <p14:creationId xmlns:p14="http://schemas.microsoft.com/office/powerpoint/2010/main" val="33282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p:cNvSpPr>
          <p:nvPr>
            <p:ph idx="1"/>
          </p:nvPr>
        </p:nvSpPr>
        <p:spPr>
          <a:xfrm>
            <a:off x="595311" y="1541657"/>
            <a:ext cx="10515601" cy="5739084"/>
          </a:xfrm>
          <a:prstGeom prst="rect">
            <a:avLst/>
          </a:prstGeom>
        </p:spPr>
        <p:txBody>
          <a:bodyPr/>
          <a:lstStyle/>
          <a:p>
            <a:pPr marL="0" indent="0">
              <a:buSzTx/>
              <a:buNone/>
              <a:defRPr u="sng"/>
            </a:pPr>
            <a:r>
              <a:rPr i="1" dirty="0"/>
              <a:t>Manifestation Determination Review - Student’s Behavior is Related to His\Her Disability</a:t>
            </a:r>
          </a:p>
          <a:p>
            <a:pPr marL="0" indent="0">
              <a:buSzTx/>
              <a:buNone/>
            </a:pPr>
            <a:endParaRPr sz="1000" dirty="0"/>
          </a:p>
          <a:p>
            <a:r>
              <a:rPr dirty="0"/>
              <a:t>Although a FBA and BIP are not </a:t>
            </a:r>
            <a:r>
              <a:rPr i="1" dirty="0"/>
              <a:t>automatically</a:t>
            </a:r>
            <a:r>
              <a:rPr dirty="0"/>
              <a:t> </a:t>
            </a:r>
            <a:r>
              <a:rPr i="1" dirty="0"/>
              <a:t>required</a:t>
            </a:r>
            <a:r>
              <a:rPr dirty="0"/>
              <a:t> when an MDR decision is Not related  they still must be provided if </a:t>
            </a:r>
            <a:r>
              <a:rPr i="1" dirty="0"/>
              <a:t>appropriate for the student. </a:t>
            </a:r>
            <a:r>
              <a:rPr dirty="0"/>
              <a:t>34 CFR 300.530(d)(ii).</a:t>
            </a:r>
          </a:p>
          <a:p>
            <a:pPr marL="0" indent="0">
              <a:buSzTx/>
              <a:buNone/>
              <a:defRPr i="1"/>
            </a:pPr>
            <a:endParaRPr sz="1000" dirty="0"/>
          </a:p>
          <a:p>
            <a:r>
              <a:rPr dirty="0"/>
              <a:t>If a student does not have a FBA or BIP yet has an MDR due to </a:t>
            </a:r>
            <a:r>
              <a:rPr i="1" dirty="0"/>
              <a:t>repeated</a:t>
            </a:r>
            <a:r>
              <a:rPr dirty="0"/>
              <a:t> suspensions totaling more than 10 school days behavioral interventions are obviously needed and thus an FBA and BIP are appropriate</a:t>
            </a:r>
          </a:p>
        </p:txBody>
      </p:sp>
      <p:sp>
        <p:nvSpPr>
          <p:cNvPr id="5" name="Shape 282"/>
          <p:cNvSpPr>
            <a:spLocks noGrp="1"/>
          </p:cNvSpPr>
          <p:nvPr>
            <p:ph type="title"/>
          </p:nvPr>
        </p:nvSpPr>
        <p:spPr>
          <a:xfrm>
            <a:off x="138112" y="671862"/>
            <a:ext cx="10515600" cy="869795"/>
          </a:xfrm>
          <a:prstGeom prst="rect">
            <a:avLst/>
          </a:prstGeom>
        </p:spPr>
        <p:txBody>
          <a:bodyPr/>
          <a:lstStyle>
            <a:lvl1pPr algn="ctr">
              <a:defRPr sz="3200" u="sng"/>
            </a:lvl1pPr>
          </a:lstStyle>
          <a:p>
            <a:r>
              <a:rPr b="1" dirty="0"/>
              <a:t>Functional Behavioral Assessments – When Necessary </a:t>
            </a:r>
          </a:p>
        </p:txBody>
      </p:sp>
    </p:spTree>
    <p:extLst>
      <p:ext uri="{BB962C8B-B14F-4D97-AF65-F5344CB8AC3E}">
        <p14:creationId xmlns:p14="http://schemas.microsoft.com/office/powerpoint/2010/main" val="177498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a:spLocks noGrp="1"/>
          </p:cNvSpPr>
          <p:nvPr>
            <p:ph type="title"/>
          </p:nvPr>
        </p:nvSpPr>
        <p:spPr>
          <a:xfrm>
            <a:off x="571281" y="789122"/>
            <a:ext cx="11430218" cy="935484"/>
          </a:xfrm>
          <a:prstGeom prst="rect">
            <a:avLst/>
          </a:prstGeom>
        </p:spPr>
        <p:txBody>
          <a:bodyPr>
            <a:noAutofit/>
          </a:bodyPr>
          <a:lstStyle>
            <a:lvl1pPr algn="ctr" defTabSz="896111">
              <a:defRPr sz="3136" u="sng"/>
            </a:lvl1pPr>
          </a:lstStyle>
          <a:p>
            <a:pPr algn="l"/>
            <a:r>
              <a:rPr sz="3200" b="1" dirty="0"/>
              <a:t>Functional Behavioral Assessments and Behavior Intervention Plans – Required Elements</a:t>
            </a:r>
          </a:p>
        </p:txBody>
      </p:sp>
      <p:sp>
        <p:nvSpPr>
          <p:cNvPr id="301" name="Shape 301"/>
          <p:cNvSpPr>
            <a:spLocks noGrp="1"/>
          </p:cNvSpPr>
          <p:nvPr>
            <p:ph idx="1"/>
          </p:nvPr>
        </p:nvSpPr>
        <p:spPr>
          <a:xfrm>
            <a:off x="571281" y="1868524"/>
            <a:ext cx="10515601" cy="5475250"/>
          </a:xfrm>
          <a:prstGeom prst="rect">
            <a:avLst/>
          </a:prstGeom>
        </p:spPr>
        <p:txBody>
          <a:bodyPr/>
          <a:lstStyle/>
          <a:p>
            <a:pPr marL="0" indent="0" defTabSz="905255">
              <a:lnSpc>
                <a:spcPct val="72000"/>
              </a:lnSpc>
              <a:spcBef>
                <a:spcPts val="900"/>
              </a:spcBef>
              <a:buSzTx/>
              <a:buNone/>
              <a:defRPr sz="2376" u="sng"/>
            </a:pPr>
            <a:r>
              <a:rPr i="1" dirty="0"/>
              <a:t>IDEA’s Peer Reviewed Research Requirement</a:t>
            </a:r>
          </a:p>
          <a:p>
            <a:pPr marL="0" indent="0" defTabSz="905255">
              <a:lnSpc>
                <a:spcPct val="72000"/>
              </a:lnSpc>
              <a:spcBef>
                <a:spcPts val="900"/>
              </a:spcBef>
              <a:buSzTx/>
              <a:buNone/>
              <a:defRPr sz="4455"/>
            </a:pPr>
            <a:endParaRPr sz="1000" dirty="0"/>
          </a:p>
          <a:p>
            <a:pPr marL="226313" indent="-226313" defTabSz="905255">
              <a:lnSpc>
                <a:spcPct val="72000"/>
              </a:lnSpc>
              <a:spcBef>
                <a:spcPts val="900"/>
              </a:spcBef>
              <a:defRPr sz="2376"/>
            </a:pPr>
            <a:r>
              <a:rPr dirty="0"/>
              <a:t>A student with a disability’s IEP must </a:t>
            </a:r>
            <a:r>
              <a:rPr dirty="0" smtClean="0"/>
              <a:t>include</a:t>
            </a:r>
            <a:r>
              <a:rPr lang="en-US" dirty="0" smtClean="0"/>
              <a:t>:</a:t>
            </a:r>
          </a:p>
          <a:p>
            <a:pPr marL="226313" indent="-226313" defTabSz="905255">
              <a:lnSpc>
                <a:spcPct val="72000"/>
              </a:lnSpc>
              <a:spcBef>
                <a:spcPts val="900"/>
              </a:spcBef>
              <a:defRPr sz="2376"/>
            </a:pPr>
            <a:endParaRPr sz="1485" dirty="0"/>
          </a:p>
          <a:p>
            <a:pPr marL="683513" lvl="1" indent="-226313" defTabSz="905255">
              <a:lnSpc>
                <a:spcPct val="72000"/>
              </a:lnSpc>
              <a:spcBef>
                <a:spcPts val="900"/>
              </a:spcBef>
              <a:buFont typeface="Wingdings"/>
              <a:buChar char="➢"/>
              <a:defRPr sz="2376"/>
            </a:pPr>
            <a:r>
              <a:rPr dirty="0"/>
              <a:t> “A statement of the special education and related services and supplementary aids and services, based upon </a:t>
            </a:r>
            <a:r>
              <a:rPr i="1" dirty="0"/>
              <a:t>peer reviewed research to the extent practicable</a:t>
            </a:r>
            <a:r>
              <a:rPr dirty="0"/>
              <a:t>, to be provided to the student…”                                 </a:t>
            </a:r>
            <a:endParaRPr sz="1085" dirty="0"/>
          </a:p>
          <a:p>
            <a:pPr marL="0" indent="0" defTabSz="905255">
              <a:lnSpc>
                <a:spcPct val="72000"/>
              </a:lnSpc>
              <a:spcBef>
                <a:spcPts val="900"/>
              </a:spcBef>
              <a:buSzTx/>
              <a:buNone/>
              <a:defRPr sz="2376" i="1"/>
            </a:pPr>
            <a:r>
              <a:rPr dirty="0"/>
              <a:t> </a:t>
            </a:r>
            <a:r>
              <a:rPr lang="en-US" dirty="0" smtClean="0"/>
              <a:t>	</a:t>
            </a:r>
            <a:r>
              <a:rPr dirty="0" smtClean="0"/>
              <a:t>  </a:t>
            </a:r>
            <a:r>
              <a:rPr dirty="0"/>
              <a:t>34 C.F.R.§300.320(a)(4</a:t>
            </a:r>
            <a:r>
              <a:rPr dirty="0" smtClean="0"/>
              <a:t>)</a:t>
            </a:r>
            <a:endParaRPr lang="en-US" sz="1485" dirty="0"/>
          </a:p>
          <a:p>
            <a:pPr marL="0" indent="0" defTabSz="905255">
              <a:lnSpc>
                <a:spcPct val="72000"/>
              </a:lnSpc>
              <a:spcBef>
                <a:spcPts val="900"/>
              </a:spcBef>
              <a:buSzTx/>
              <a:buNone/>
              <a:defRPr sz="2376" i="1"/>
            </a:pPr>
            <a:endParaRPr sz="1485" dirty="0"/>
          </a:p>
          <a:p>
            <a:pPr marL="683513" lvl="1" indent="-226313" defTabSz="905255">
              <a:lnSpc>
                <a:spcPct val="72000"/>
              </a:lnSpc>
              <a:spcBef>
                <a:spcPts val="900"/>
              </a:spcBef>
              <a:buFont typeface="Wingdings"/>
              <a:buChar char="➢"/>
              <a:defRPr sz="2376"/>
            </a:pPr>
            <a:r>
              <a:rPr lang="en-US" dirty="0" smtClean="0"/>
              <a:t> </a:t>
            </a:r>
            <a:r>
              <a:rPr dirty="0" smtClean="0"/>
              <a:t>OSEP </a:t>
            </a:r>
            <a:r>
              <a:rPr dirty="0"/>
              <a:t>- “[t]he phrase ‘to the extent practicable’…generally means …states, school districts, and school personnel must select and use methods that research has shown to be effective, to the extent that methods based upon peer-reviewed research are available.” </a:t>
            </a:r>
            <a:endParaRPr sz="1085" dirty="0"/>
          </a:p>
          <a:p>
            <a:pPr marL="0" indent="0" defTabSz="905255">
              <a:lnSpc>
                <a:spcPct val="72000"/>
              </a:lnSpc>
              <a:spcBef>
                <a:spcPts val="900"/>
              </a:spcBef>
              <a:buSzTx/>
              <a:buNone/>
              <a:defRPr sz="2376"/>
            </a:pPr>
            <a:r>
              <a:rPr dirty="0"/>
              <a:t> </a:t>
            </a:r>
            <a:r>
              <a:rPr lang="en-US" dirty="0" smtClean="0"/>
              <a:t>	</a:t>
            </a:r>
            <a:r>
              <a:rPr i="1" dirty="0" smtClean="0"/>
              <a:t>DOE\OSEP </a:t>
            </a:r>
            <a:r>
              <a:rPr i="1" dirty="0"/>
              <a:t>Commentary to 2006 IDEA Regulations, 71 Fed. Reg. 46664-65.</a:t>
            </a:r>
            <a:endParaRPr sz="1485" dirty="0"/>
          </a:p>
          <a:p>
            <a:pPr marL="0" indent="0" defTabSz="905255">
              <a:lnSpc>
                <a:spcPct val="72000"/>
              </a:lnSpc>
              <a:spcBef>
                <a:spcPts val="900"/>
              </a:spcBef>
              <a:buSzTx/>
              <a:buNone/>
              <a:defRPr sz="3267" i="1"/>
            </a:pPr>
            <a:endParaRPr sz="1485" dirty="0"/>
          </a:p>
          <a:p>
            <a:pPr marL="0" indent="0" defTabSz="905255">
              <a:lnSpc>
                <a:spcPct val="72000"/>
              </a:lnSpc>
              <a:spcBef>
                <a:spcPts val="900"/>
              </a:spcBef>
              <a:buSzTx/>
              <a:buNone/>
              <a:defRPr sz="1485"/>
            </a:pPr>
            <a:r>
              <a:rPr dirty="0"/>
              <a:t>     </a:t>
            </a:r>
          </a:p>
        </p:txBody>
      </p:sp>
    </p:spTree>
    <p:extLst>
      <p:ext uri="{BB962C8B-B14F-4D97-AF65-F5344CB8AC3E}">
        <p14:creationId xmlns:p14="http://schemas.microsoft.com/office/powerpoint/2010/main" val="1403586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105&quot;&gt;&lt;object type=&quot;3&quot; unique_id=&quot;10106&quot;&gt;&lt;property id=&quot;20148&quot; value=&quot;5&quot;/&gt;&lt;property id=&quot;20300&quot; value=&quot;Slide 1&quot;/&gt;&lt;property id=&quot;20307&quot; value=&quot;351&quot;/&gt;&lt;/object&gt;&lt;object type=&quot;3&quot; unique_id=&quot;10107&quot;&gt;&lt;property id=&quot;20148&quot; value=&quot;5&quot;/&gt;&lt;property id=&quot;20300&quot; value=&quot;Slide 2 - &amp;quot;Functional Behavioral Assessments – Common Issues&amp;quot;&quot;/&gt;&lt;property id=&quot;20307&quot; value=&quot;303&quot;/&gt;&lt;/object&gt;&lt;object type=&quot;3&quot; unique_id=&quot;10108&quot;&gt;&lt;property id=&quot;20148&quot; value=&quot;5&quot;/&gt;&lt;property id=&quot;20300&quot; value=&quot;Slide 3 - &amp;quot;Functional Behavioral Assessments – Common Issues&amp;quot;&quot;/&gt;&lt;property id=&quot;20307&quot; value=&quot;304&quot;/&gt;&lt;/object&gt;&lt;object type=&quot;3&quot; unique_id=&quot;10109&quot;&gt;&lt;property id=&quot;20148&quot; value=&quot;5&quot;/&gt;&lt;property id=&quot;20300&quot; value=&quot;Slide 4 - &amp;quot;Functional Behavioral Assessments – Common Issues&amp;quot;&quot;/&gt;&lt;property id=&quot;20307&quot; value=&quot;305&quot;/&gt;&lt;/object&gt;&lt;object type=&quot;3&quot; unique_id=&quot;10110&quot;&gt;&lt;property id=&quot;20148&quot; value=&quot;5&quot;/&gt;&lt;property id=&quot;20300&quot; value=&quot;Slide 5 - &amp;quot;Functional Behavioral Assessments – Who Conducts&amp;quot;&quot;/&gt;&lt;property id=&quot;20307&quot; value=&quot;306&quot;/&gt;&lt;/object&gt;&lt;object type=&quot;3&quot; unique_id=&quot;10111&quot;&gt;&lt;property id=&quot;20148&quot; value=&quot;5&quot;/&gt;&lt;property id=&quot;20300&quot; value=&quot;Slide 6 - &amp;quot;Behavior Intervention Plans (BIPs) – Peer Reviewed Research (PRR) Elements &amp;quot;&quot;/&gt;&lt;property id=&quot;20307&quot; value=&quot;307&quot;/&gt;&lt;/object&gt;&lt;object type=&quot;3&quot; unique_id=&quot;10112&quot;&gt;&lt;property id=&quot;20148&quot; value=&quot;5&quot;/&gt;&lt;property id=&quot;20300&quot; value=&quot;Slide 7 - &amp;quot;Behavior Intervention Plans– PRR Elements &amp;quot;&quot;/&gt;&lt;property id=&quot;20307&quot; value=&quot;308&quot;/&gt;&lt;/object&gt;&lt;object type=&quot;3&quot; unique_id=&quot;10113&quot;&gt;&lt;property id=&quot;20148&quot; value=&quot;5&quot;/&gt;&lt;property id=&quot;20300&quot; value=&quot;Slide 8 - &amp;quot;Behavior Intervention Plans– PRR Elements &amp;quot;&quot;/&gt;&lt;property id=&quot;20307&quot; value=&quot;309&quot;/&gt;&lt;/object&gt;&lt;object type=&quot;3&quot; unique_id=&quot;10114&quot;&gt;&lt;property id=&quot;20148&quot; value=&quot;5&quot;/&gt;&lt;property id=&quot;20300&quot; value=&quot;Slide 9 - &amp;quot;Behavior Intervention Plans– PRR Elements &amp;quot;&quot;/&gt;&lt;property id=&quot;20307&quot; value=&quot;310&quot;/&gt;&lt;/object&gt;&lt;object type=&quot;3&quot; unique_id=&quot;10115&quot;&gt;&lt;property id=&quot;20148&quot; value=&quot;5&quot;/&gt;&lt;property id=&quot;20300&quot; value=&quot;Slide 10 - &amp;quot;Behavior Intervention Plans (BIPs) – Who Develops&amp;quot;&quot;/&gt;&lt;property id=&quot;20307&quot; value=&quot;311&quot;/&gt;&lt;/object&gt;&lt;object type=&quot;3&quot; unique_id=&quot;10148&quot;&gt;&lt;property id=&quot;20148&quot; value=&quot;5&quot;/&gt;&lt;property id=&quot;20300&quot; value=&quot;Slide 11 - &amp;quot; Next Steps&amp;quot;&quot;/&gt;&lt;property id=&quot;20307&quot; value=&quot;347&quot;/&gt;&lt;/object&gt;&lt;object type=&quot;3&quot; unique_id=&quot;10149&quot;&gt;&lt;property id=&quot;20148&quot; value=&quot;5&quot;/&gt;&lt;property id=&quot;20300&quot; value=&quot;Slide 12&quot;/&gt;&lt;property id=&quot;20307&quot; value=&quot;348&quot;/&gt;&lt;/object&gt;&lt;object type=&quot;3&quot; unique_id=&quot;10150&quot;&gt;&lt;property id=&quot;20148&quot; value=&quot;5&quot;/&gt;&lt;property id=&quot;20300&quot; value=&quot;Slide 13&quot;/&gt;&lt;property id=&quot;20307&quot; value=&quot;349&quot;/&gt;&lt;/object&gt;&lt;object type=&quot;3&quot; unique_id=&quot;10151&quot;&gt;&lt;property id=&quot;20148&quot; value=&quot;5&quot;/&gt;&lt;property id=&quot;20300&quot; value=&quot;Slide 14&quot;/&gt;&lt;property id=&quot;20307&quot; value=&quot;350&quot;/&gt;&lt;/object&gt;&lt;/object&gt;&lt;object type=&quot;8&quot; unique_id=&quot;10199&quot;&gt;&lt;/object&gt;&lt;/object&gt;&lt;/database&gt;"/>
  <p:tag name="SECTOMILLISECCONVERTED" val="1"/>
</p:tagLst>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Depth">
  <a:themeElements>
    <a:clrScheme name="Depth">
      <a:dk1>
        <a:srgbClr val="000000"/>
      </a:dk1>
      <a:lt1>
        <a:srgbClr val="FFFFFF"/>
      </a:lt1>
      <a:dk2>
        <a:srgbClr val="A7A7A7"/>
      </a:dk2>
      <a:lt2>
        <a:srgbClr val="535353"/>
      </a:lt2>
      <a:accent1>
        <a:srgbClr val="41AEBD"/>
      </a:accent1>
      <a:accent2>
        <a:srgbClr val="97E9D5"/>
      </a:accent2>
      <a:accent3>
        <a:srgbClr val="A2CF49"/>
      </a:accent3>
      <a:accent4>
        <a:srgbClr val="608F3D"/>
      </a:accent4>
      <a:accent5>
        <a:srgbClr val="F4DE3A"/>
      </a:accent5>
      <a:accent6>
        <a:srgbClr val="FCB11C"/>
      </a:accent6>
      <a:hlink>
        <a:srgbClr val="0000FF"/>
      </a:hlink>
      <a:folHlink>
        <a:srgbClr val="FF00FF"/>
      </a:folHlink>
    </a:clrScheme>
    <a:fontScheme name="Depth">
      <a:majorFont>
        <a:latin typeface="Helvetica"/>
        <a:ea typeface="Helvetica"/>
        <a:cs typeface="Helvetica"/>
      </a:majorFont>
      <a:minorFont>
        <a:latin typeface="Calibri"/>
        <a:ea typeface="Calibri"/>
        <a:cs typeface="Calibri"/>
      </a:minorFont>
    </a:fontScheme>
    <a:fmtScheme name="Dept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Depth</Template>
  <TotalTime>812</TotalTime>
  <Words>2430</Words>
  <Application>Microsoft Macintosh PowerPoint</Application>
  <PresentationFormat>Widescreen</PresentationFormat>
  <Paragraphs>226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Corbel</vt:lpstr>
      <vt:lpstr>Georgia</vt:lpstr>
      <vt:lpstr>Wingdings</vt:lpstr>
      <vt:lpstr>Arial</vt:lpstr>
      <vt:lpstr>Depth</vt:lpstr>
      <vt:lpstr>PowerPoint Presentation</vt:lpstr>
      <vt:lpstr>Functional Behavioral Assessments – When Necessary Under IDEA</vt:lpstr>
      <vt:lpstr>Functional Behavioral Assessments – When Necessary </vt:lpstr>
      <vt:lpstr>Functional Behavioral Assessments – When Necessary </vt:lpstr>
      <vt:lpstr>Functional Behavioral Assessments – When Necessary </vt:lpstr>
      <vt:lpstr>Functional Behavioral Assessments – When Necessary </vt:lpstr>
      <vt:lpstr>PowerPoint Presentation</vt:lpstr>
      <vt:lpstr>Functional Behavioral Assessments – When Necessary </vt:lpstr>
      <vt:lpstr>Functional Behavioral Assessments and Behavior Intervention Plans – Required Elements</vt:lpstr>
      <vt:lpstr>Functional Behavioral Assessments and Behavior Intervention Plans – Required Elements</vt:lpstr>
      <vt:lpstr>Functional Behavioral Assessments – Functions of Behavior</vt:lpstr>
      <vt:lpstr>Functional Behavioral Assessments – Context of Behavior</vt:lpstr>
      <vt:lpstr>Functional Behavioral Assessments – Examining the Function &amp; Context of Behavior</vt:lpstr>
      <vt:lpstr>Functional Behavioral Assessments - Peer Reviewed Research (PRR) Elements </vt:lpstr>
      <vt:lpstr>Functional Behavioral Assessments – PRR Elements </vt:lpstr>
      <vt:lpstr>Functional Behavioral Assessments – PRR Elements </vt:lpstr>
      <vt:lpstr>Functional Behavioral Assessments – PRR Elements </vt:lpstr>
      <vt:lpstr>Functional Behavioral Assessments – PRR Elements </vt:lpstr>
      <vt:lpstr>Functional Behavioral Assessments – PRR Elements </vt:lpstr>
      <vt:lpstr>Functional Behavioral Assessments – Common Issues</vt:lpstr>
      <vt:lpstr>Functional Behavioral Assessments – Common Issues</vt:lpstr>
      <vt:lpstr>Functional Behavioral Assessments – Common Issues</vt:lpstr>
      <vt:lpstr>Functional Behavioral Assessments – Who Conducts</vt:lpstr>
      <vt:lpstr>Behavior Intervention Plans (BIPs) – Peer Reviewed Research (PRR) Elements </vt:lpstr>
      <vt:lpstr>Behavior Intervention Plans– PRR Elements </vt:lpstr>
      <vt:lpstr>Behavior Intervention Plans– PRR Elements </vt:lpstr>
      <vt:lpstr>Behavior Intervention Plans– PRR Elements </vt:lpstr>
      <vt:lpstr>Behavior Intervention Plans (BIPs) – Who Develops</vt:lpstr>
      <vt:lpstr> Next Steps</vt:lpstr>
      <vt:lpstr>PowerPoint Presentation</vt:lpstr>
      <vt:lpstr>PowerPoint Presentation</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SPECIAL EDUCATION  LAW   MODULE   SIX</dc:title>
  <dc:creator>JimCG</dc:creator>
  <cp:lastModifiedBy>Microsoft Office User</cp:lastModifiedBy>
  <cp:revision>118</cp:revision>
  <cp:lastPrinted>2016-12-13T16:50:33Z</cp:lastPrinted>
  <dcterms:modified xsi:type="dcterms:W3CDTF">2017-01-18T02:31:53Z</dcterms:modified>
</cp:coreProperties>
</file>