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336" r:id="rId3"/>
    <p:sldId id="290" r:id="rId4"/>
    <p:sldId id="344" r:id="rId5"/>
    <p:sldId id="291" r:id="rId6"/>
    <p:sldId id="292" r:id="rId7"/>
    <p:sldId id="395" r:id="rId8"/>
    <p:sldId id="293" r:id="rId9"/>
    <p:sldId id="294" r:id="rId10"/>
    <p:sldId id="396" r:id="rId11"/>
    <p:sldId id="397" r:id="rId12"/>
    <p:sldId id="398" r:id="rId13"/>
    <p:sldId id="399" r:id="rId14"/>
    <p:sldId id="400" r:id="rId15"/>
    <p:sldId id="418" r:id="rId16"/>
    <p:sldId id="401" r:id="rId17"/>
    <p:sldId id="403" r:id="rId18"/>
    <p:sldId id="404" r:id="rId19"/>
    <p:sldId id="405" r:id="rId20"/>
    <p:sldId id="406" r:id="rId21"/>
    <p:sldId id="407" r:id="rId22"/>
    <p:sldId id="419" r:id="rId23"/>
    <p:sldId id="408" r:id="rId24"/>
    <p:sldId id="409" r:id="rId25"/>
    <p:sldId id="410" r:id="rId26"/>
    <p:sldId id="411" r:id="rId27"/>
    <p:sldId id="420" r:id="rId28"/>
    <p:sldId id="412" r:id="rId29"/>
    <p:sldId id="413" r:id="rId30"/>
    <p:sldId id="414" r:id="rId31"/>
    <p:sldId id="415" r:id="rId32"/>
    <p:sldId id="416" r:id="rId33"/>
    <p:sldId id="417" r:id="rId34"/>
    <p:sldId id="393" r:id="rId35"/>
    <p:sldId id="394" r:id="rId36"/>
    <p:sldId id="339"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7073"/>
    <a:srgbClr val="ADABAF"/>
    <a:srgbClr val="00AFDB"/>
    <a:srgbClr val="FFD200"/>
    <a:srgbClr val="91278F"/>
    <a:srgbClr val="F58426"/>
    <a:srgbClr val="7BC14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59857" autoAdjust="0"/>
  </p:normalViewPr>
  <p:slideViewPr>
    <p:cSldViewPr>
      <p:cViewPr varScale="1">
        <p:scale>
          <a:sx n="74" d="100"/>
          <a:sy n="74" d="100"/>
        </p:scale>
        <p:origin x="-10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AE6E649-6EDB-4F88-AD99-DC0F2BC76C9A}" type="datetimeFigureOut">
              <a:rPr lang="en-US"/>
              <a:pPr>
                <a:defRPr/>
              </a:pPr>
              <a:t>11/8/2016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3EA88FC3-8CA6-4B17-848C-EC4C747C66D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F82A47-E4EF-4BD6-BB27-DA61A05EA9D8}" type="slidenum">
              <a:rPr lang="en-US"/>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5" name="Picture 4" descr="Prader-Willi_logo_pms313blue_11gray (2).jpg"/>
          <p:cNvPicPr>
            <a:picLocks noChangeAspect="1"/>
          </p:cNvPicPr>
          <p:nvPr userDrawn="1"/>
        </p:nvPicPr>
        <p:blipFill>
          <a:blip r:embed="rId2" cstate="print"/>
          <a:stretch>
            <a:fillRect/>
          </a:stretch>
        </p:blipFill>
        <p:spPr>
          <a:xfrm>
            <a:off x="3124200" y="571500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6" name="Picture 5"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7" name="Slide Number Placeholder 6"/>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9" name="Slide Number Placeholder 8"/>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4" name="Picture 3"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5" name="Slide Number Placeholder 4"/>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2"/>
          <p:cNvSpPr>
            <a:spLocks noGrp="1"/>
          </p:cNvSpPr>
          <p:nvPr>
            <p:ph type="pic" idx="1"/>
          </p:nvPr>
        </p:nvSpPr>
        <p:spPr>
          <a:xfrm>
            <a:off x="1792288" y="19050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pic>
        <p:nvPicPr>
          <p:cNvPr id="6" name="Picture 5"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5" name="Slide Number Placeholder 4"/>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pic>
        <p:nvPicPr>
          <p:cNvPr id="3" name="Picture 2"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4" name="Slide Number Placeholder 3"/>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TextBox 4"/>
          <p:cNvSpPr txBox="1"/>
          <p:nvPr userDrawn="1"/>
        </p:nvSpPr>
        <p:spPr>
          <a:xfrm>
            <a:off x="5562600" y="6596063"/>
            <a:ext cx="3581400" cy="261937"/>
          </a:xfrm>
          <a:prstGeom prst="rect">
            <a:avLst/>
          </a:prstGeom>
          <a:noFill/>
        </p:spPr>
        <p:txBody>
          <a:bodyPr>
            <a:spAutoFit/>
          </a:bodyPr>
          <a:lstStyle/>
          <a:p>
            <a:pPr>
              <a:defRPr/>
            </a:pPr>
            <a:r>
              <a:rPr lang="en-US" sz="1100" dirty="0"/>
              <a:t>© Copyright </a:t>
            </a:r>
            <a:r>
              <a:rPr lang="en-US" sz="1100" dirty="0" smtClean="0"/>
              <a:t>2014 </a:t>
            </a:r>
            <a:r>
              <a:rPr lang="en-US" sz="1100" dirty="0"/>
              <a:t>The Children’s Institute of Pittsburgh</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6" name="Picture 5"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9" name="Slide Number Placeholder 8"/>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3"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5" name="Slide Number Placeholder 4"/>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4"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8" name="Slide Number Placeholder 7"/>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2"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4" name="Slide Number Placeholder 3"/>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2"/>
          <p:cNvSpPr>
            <a:spLocks noGrp="1"/>
          </p:cNvSpPr>
          <p:nvPr>
            <p:ph type="pic" idx="1"/>
          </p:nvPr>
        </p:nvSpPr>
        <p:spPr>
          <a:xfrm>
            <a:off x="1792288" y="19050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pic>
        <p:nvPicPr>
          <p:cNvPr id="5" name="Picture 4"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AFDB"/>
        </a:solidFill>
        <a:effectLst/>
      </p:bgPr>
    </p:bg>
    <p:spTree>
      <p:nvGrpSpPr>
        <p:cNvPr id="1" name=""/>
        <p:cNvGrpSpPr/>
        <p:nvPr/>
      </p:nvGrpSpPr>
      <p:grpSpPr>
        <a:xfrm>
          <a:off x="0" y="0"/>
          <a:ext cx="0" cy="0"/>
          <a:chOff x="0" y="0"/>
          <a:chExt cx="0" cy="0"/>
        </a:xfrm>
      </p:grpSpPr>
      <p:pic>
        <p:nvPicPr>
          <p:cNvPr id="2" name="Picture 1" descr="Prader_Willi_logo_white.png"/>
          <p:cNvPicPr>
            <a:picLocks noChangeAspect="1"/>
          </p:cNvPicPr>
          <p:nvPr userDrawn="1"/>
        </p:nvPicPr>
        <p:blipFill>
          <a:blip r:embed="rId2" cstate="print"/>
          <a:stretch>
            <a:fillRect/>
          </a:stretch>
        </p:blipFill>
        <p:spPr>
          <a:xfrm>
            <a:off x="2133600" y="2598348"/>
            <a:ext cx="4748468" cy="121165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5" name="Picture 4"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4"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TextBox 3"/>
          <p:cNvSpPr txBox="1"/>
          <p:nvPr/>
        </p:nvSpPr>
        <p:spPr>
          <a:xfrm>
            <a:off x="5562600" y="6596063"/>
            <a:ext cx="3581400" cy="261937"/>
          </a:xfrm>
          <a:prstGeom prst="rect">
            <a:avLst/>
          </a:prstGeom>
          <a:noFill/>
        </p:spPr>
        <p:txBody>
          <a:bodyPr>
            <a:spAutoFit/>
          </a:bodyPr>
          <a:lstStyle/>
          <a:p>
            <a:pPr>
              <a:defRPr/>
            </a:pPr>
            <a:r>
              <a:rPr lang="en-US" sz="1100" dirty="0"/>
              <a:t>© Copyright </a:t>
            </a:r>
            <a:r>
              <a:rPr lang="en-US" sz="1100" dirty="0" smtClean="0"/>
              <a:t>2014 </a:t>
            </a:r>
            <a:r>
              <a:rPr lang="en-US" sz="1100" dirty="0"/>
              <a:t>The Children’s Institute of Pittsburgh</a:t>
            </a:r>
          </a:p>
        </p:txBody>
      </p:sp>
      <p:sp>
        <p:nvSpPr>
          <p:cNvPr id="5" name="Slide Number Placeholder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F4AE0-EF5E-4A8F-869E-7564E0C7F5F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5085" r:id="rId1"/>
    <p:sldLayoutId id="2147485020" r:id="rId2"/>
    <p:sldLayoutId id="2147485021" r:id="rId3"/>
    <p:sldLayoutId id="2147485022" r:id="rId4"/>
    <p:sldLayoutId id="2147485023" r:id="rId5"/>
    <p:sldLayoutId id="2147485024" r:id="rId6"/>
    <p:sldLayoutId id="2147485025" r:id="rId7"/>
    <p:sldLayoutId id="2147485086" r:id="rId8"/>
    <p:sldLayoutId id="2147485087" r:id="rId9"/>
    <p:sldLayoutId id="2147485088" r:id="rId10"/>
    <p:sldLayoutId id="2147485089" r:id="rId11"/>
    <p:sldLayoutId id="2147485090" r:id="rId12"/>
    <p:sldLayoutId id="2147485091" r:id="rId13"/>
    <p:sldLayoutId id="2147485092" r:id="rId14"/>
    <p:sldLayoutId id="2147485105" r:id="rId15"/>
    <p:sldLayoutId id="2147485100" r:id="rId16"/>
  </p:sldLayoutIdLst>
  <p:hf hdr="0" ftr="0" dt="0"/>
  <p:txStyles>
    <p:titleStyle>
      <a:lvl1pPr algn="ctr" rtl="0" eaLnBrk="1" fontAlgn="base" hangingPunct="1">
        <a:spcBef>
          <a:spcPct val="0"/>
        </a:spcBef>
        <a:spcAft>
          <a:spcPct val="0"/>
        </a:spcAft>
        <a:defRPr sz="4400" kern="1200">
          <a:solidFill>
            <a:srgbClr val="00AFDB"/>
          </a:solidFill>
          <a:latin typeface="Arial" pitchFamily="34" charset="0"/>
          <a:ea typeface="+mj-ea"/>
          <a:cs typeface="Arial" pitchFamily="34" charset="0"/>
        </a:defRPr>
      </a:lvl1pPr>
      <a:lvl2pPr algn="ctr" rtl="0" eaLnBrk="1" fontAlgn="base" hangingPunct="1">
        <a:spcBef>
          <a:spcPct val="0"/>
        </a:spcBef>
        <a:spcAft>
          <a:spcPct val="0"/>
        </a:spcAft>
        <a:defRPr sz="4400">
          <a:solidFill>
            <a:srgbClr val="00AFDB"/>
          </a:solidFill>
          <a:latin typeface="Arial" charset="0"/>
          <a:cs typeface="Arial" charset="0"/>
        </a:defRPr>
      </a:lvl2pPr>
      <a:lvl3pPr algn="ctr" rtl="0" eaLnBrk="1" fontAlgn="base" hangingPunct="1">
        <a:spcBef>
          <a:spcPct val="0"/>
        </a:spcBef>
        <a:spcAft>
          <a:spcPct val="0"/>
        </a:spcAft>
        <a:defRPr sz="4400">
          <a:solidFill>
            <a:srgbClr val="00AFDB"/>
          </a:solidFill>
          <a:latin typeface="Arial" charset="0"/>
          <a:cs typeface="Arial" charset="0"/>
        </a:defRPr>
      </a:lvl3pPr>
      <a:lvl4pPr algn="ctr" rtl="0" eaLnBrk="1" fontAlgn="base" hangingPunct="1">
        <a:spcBef>
          <a:spcPct val="0"/>
        </a:spcBef>
        <a:spcAft>
          <a:spcPct val="0"/>
        </a:spcAft>
        <a:defRPr sz="4400">
          <a:solidFill>
            <a:srgbClr val="00AFDB"/>
          </a:solidFill>
          <a:latin typeface="Arial" charset="0"/>
          <a:cs typeface="Arial" charset="0"/>
        </a:defRPr>
      </a:lvl4pPr>
      <a:lvl5pPr algn="ctr" rtl="0" eaLnBrk="1" fontAlgn="base" hangingPunct="1">
        <a:spcBef>
          <a:spcPct val="0"/>
        </a:spcBef>
        <a:spcAft>
          <a:spcPct val="0"/>
        </a:spcAft>
        <a:defRPr sz="4400">
          <a:solidFill>
            <a:srgbClr val="00AFDB"/>
          </a:solidFill>
          <a:latin typeface="Arial" charset="0"/>
          <a:cs typeface="Arial" charset="0"/>
        </a:defRPr>
      </a:lvl5pPr>
      <a:lvl6pPr marL="457200" algn="ctr" rtl="0" eaLnBrk="1" fontAlgn="base" hangingPunct="1">
        <a:spcBef>
          <a:spcPct val="0"/>
        </a:spcBef>
        <a:spcAft>
          <a:spcPct val="0"/>
        </a:spcAft>
        <a:defRPr sz="4400">
          <a:solidFill>
            <a:srgbClr val="00AFDB"/>
          </a:solidFill>
          <a:latin typeface="Arial" charset="0"/>
          <a:cs typeface="Arial" charset="0"/>
        </a:defRPr>
      </a:lvl6pPr>
      <a:lvl7pPr marL="914400" algn="ctr" rtl="0" eaLnBrk="1" fontAlgn="base" hangingPunct="1">
        <a:spcBef>
          <a:spcPct val="0"/>
        </a:spcBef>
        <a:spcAft>
          <a:spcPct val="0"/>
        </a:spcAft>
        <a:defRPr sz="4400">
          <a:solidFill>
            <a:srgbClr val="00AFDB"/>
          </a:solidFill>
          <a:latin typeface="Arial" charset="0"/>
          <a:cs typeface="Arial" charset="0"/>
        </a:defRPr>
      </a:lvl7pPr>
      <a:lvl8pPr marL="1371600" algn="ctr" rtl="0" eaLnBrk="1" fontAlgn="base" hangingPunct="1">
        <a:spcBef>
          <a:spcPct val="0"/>
        </a:spcBef>
        <a:spcAft>
          <a:spcPct val="0"/>
        </a:spcAft>
        <a:defRPr sz="4400">
          <a:solidFill>
            <a:srgbClr val="00AFDB"/>
          </a:solidFill>
          <a:latin typeface="Arial" charset="0"/>
          <a:cs typeface="Arial" charset="0"/>
        </a:defRPr>
      </a:lvl8pPr>
      <a:lvl9pPr marL="1828800" algn="ctr" rtl="0" eaLnBrk="1" fontAlgn="base" hangingPunct="1">
        <a:spcBef>
          <a:spcPct val="0"/>
        </a:spcBef>
        <a:spcAft>
          <a:spcPct val="0"/>
        </a:spcAft>
        <a:defRPr sz="4400">
          <a:solidFill>
            <a:srgbClr val="00AFDB"/>
          </a:solidFill>
          <a:latin typeface="Arial" charset="0"/>
          <a:cs typeface="Arial" charset="0"/>
        </a:defRPr>
      </a:lvl9pPr>
    </p:titleStyle>
    <p:bodyStyle>
      <a:lvl1pPr marL="342900" indent="-342900" algn="l" rtl="0" eaLnBrk="1" fontAlgn="base" hangingPunct="1">
        <a:spcBef>
          <a:spcPct val="20000"/>
        </a:spcBef>
        <a:spcAft>
          <a:spcPct val="0"/>
        </a:spcAft>
        <a:buClr>
          <a:srgbClr val="00AFDB"/>
        </a:buClr>
        <a:buFont typeface="Arial" charset="0"/>
        <a:buChar char="•"/>
        <a:defRPr sz="3200" kern="1200">
          <a:solidFill>
            <a:srgbClr val="717073"/>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AFDB"/>
        </a:buClr>
        <a:buFont typeface="Arial" charset="0"/>
        <a:buChar char="–"/>
        <a:defRPr sz="2800" kern="1200">
          <a:solidFill>
            <a:srgbClr val="717073"/>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rgbClr val="00AFDB"/>
        </a:buClr>
        <a:buFont typeface="Arial" charset="0"/>
        <a:buChar char="•"/>
        <a:defRPr sz="2400" kern="1200">
          <a:solidFill>
            <a:srgbClr val="717073"/>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rgbClr val="00AFDB"/>
        </a:buClr>
        <a:buFont typeface="Arial" charset="0"/>
        <a:buChar char="–"/>
        <a:defRPr sz="2000" kern="1200">
          <a:solidFill>
            <a:srgbClr val="717073"/>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rgbClr val="00AFDB"/>
        </a:buClr>
        <a:buFont typeface="Arial" charset="0"/>
        <a:buChar char="»"/>
        <a:defRPr sz="2000" kern="1200">
          <a:solidFill>
            <a:srgbClr val="71707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wsausa.org/" TargetMode="External"/><Relationship Id="rId2" Type="http://schemas.openxmlformats.org/officeDocument/2006/relationships/hyperlink" Target="http://www.amazingkids.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amt@the-institute.or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ha\AppData\Local\Microsoft\Windows\Temporary Internet Files\Content.Outlook\PLIOWEZE\Prader-Willi_logo_pms313blue_11gray (2).jpg"/>
          <p:cNvPicPr>
            <a:picLocks noChangeAspect="1" noChangeArrowheads="1"/>
          </p:cNvPicPr>
          <p:nvPr/>
        </p:nvPicPr>
        <p:blipFill>
          <a:blip r:embed="rId3" cstate="print"/>
          <a:srcRect/>
          <a:stretch>
            <a:fillRect/>
          </a:stretch>
        </p:blipFill>
        <p:spPr bwMode="auto">
          <a:xfrm>
            <a:off x="304800" y="228600"/>
            <a:ext cx="8534400" cy="2492977"/>
          </a:xfrm>
          <a:prstGeom prst="rect">
            <a:avLst/>
          </a:prstGeom>
          <a:noFill/>
        </p:spPr>
      </p:pic>
      <p:pic>
        <p:nvPicPr>
          <p:cNvPr id="1027" name="Picture 3" descr="C:\Users\hha\AppData\Local\Microsoft\Windows\Temporary Internet Files\Content.Outlook\PLIOWEZE\131218_0131 (2).jpg"/>
          <p:cNvPicPr>
            <a:picLocks noChangeAspect="1" noChangeArrowheads="1"/>
          </p:cNvPicPr>
          <p:nvPr/>
        </p:nvPicPr>
        <p:blipFill>
          <a:blip r:embed="rId4" cstate="print"/>
          <a:srcRect/>
          <a:stretch>
            <a:fillRect/>
          </a:stretch>
        </p:blipFill>
        <p:spPr bwMode="auto">
          <a:xfrm>
            <a:off x="6019800" y="3505200"/>
            <a:ext cx="2743592" cy="1828800"/>
          </a:xfrm>
          <a:prstGeom prst="rect">
            <a:avLst/>
          </a:prstGeom>
          <a:noFill/>
          <a:ln>
            <a:solidFill>
              <a:schemeClr val="tx1"/>
            </a:solidFill>
          </a:ln>
        </p:spPr>
      </p:pic>
      <p:pic>
        <p:nvPicPr>
          <p:cNvPr id="1028" name="Picture 4"/>
          <p:cNvPicPr>
            <a:picLocks noChangeAspect="1" noChangeArrowheads="1"/>
          </p:cNvPicPr>
          <p:nvPr/>
        </p:nvPicPr>
        <p:blipFill>
          <a:blip r:embed="rId5" cstate="print"/>
          <a:srcRect/>
          <a:stretch>
            <a:fillRect/>
          </a:stretch>
        </p:blipFill>
        <p:spPr bwMode="auto">
          <a:xfrm>
            <a:off x="304800" y="3429000"/>
            <a:ext cx="2866720" cy="1905000"/>
          </a:xfrm>
          <a:prstGeom prst="rect">
            <a:avLst/>
          </a:prstGeom>
          <a:noFill/>
          <a:ln w="9525">
            <a:solidFill>
              <a:schemeClr val="tx1"/>
            </a:solidFill>
            <a:miter lim="800000"/>
            <a:headEnd/>
            <a:tailEnd/>
          </a:ln>
          <a:effectLst/>
        </p:spPr>
      </p:pic>
      <p:pic>
        <p:nvPicPr>
          <p:cNvPr id="1029" name="Picture 5"/>
          <p:cNvPicPr>
            <a:picLocks noChangeAspect="1" noChangeArrowheads="1"/>
          </p:cNvPicPr>
          <p:nvPr/>
        </p:nvPicPr>
        <p:blipFill>
          <a:blip r:embed="rId6" cstate="print"/>
          <a:srcRect t="9197"/>
          <a:stretch>
            <a:fillRect/>
          </a:stretch>
        </p:blipFill>
        <p:spPr bwMode="auto">
          <a:xfrm>
            <a:off x="3505200" y="2971800"/>
            <a:ext cx="2209800" cy="3009225"/>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Strengths for Students with PWS</a:t>
            </a:r>
            <a:endParaRPr lang="en-US" sz="3600" dirty="0"/>
          </a:p>
        </p:txBody>
      </p:sp>
      <p:sp>
        <p:nvSpPr>
          <p:cNvPr id="3" name="Content Placeholder 2"/>
          <p:cNvSpPr>
            <a:spLocks noGrp="1"/>
          </p:cNvSpPr>
          <p:nvPr>
            <p:ph idx="1"/>
          </p:nvPr>
        </p:nvSpPr>
        <p:spPr/>
        <p:txBody>
          <a:bodyPr>
            <a:normAutofit/>
          </a:bodyPr>
          <a:lstStyle/>
          <a:p>
            <a:r>
              <a:rPr lang="en-US" sz="2600" dirty="0" smtClean="0"/>
              <a:t>Long term memory </a:t>
            </a:r>
          </a:p>
          <a:p>
            <a:r>
              <a:rPr lang="en-US" sz="2600" dirty="0" smtClean="0"/>
              <a:t>Receptive language </a:t>
            </a:r>
          </a:p>
          <a:p>
            <a:r>
              <a:rPr lang="en-US" sz="2600" dirty="0" smtClean="0"/>
              <a:t>Reading abilities </a:t>
            </a:r>
          </a:p>
          <a:p>
            <a:r>
              <a:rPr lang="en-US" sz="2600" dirty="0" smtClean="0"/>
              <a:t>Concrete concepts vs. abstract concepts </a:t>
            </a:r>
          </a:p>
          <a:p>
            <a:r>
              <a:rPr lang="en-US" sz="2600" dirty="0" smtClean="0"/>
              <a:t>Jigsaw puzzles, word search type puzzles </a:t>
            </a:r>
          </a:p>
          <a:p>
            <a:r>
              <a:rPr lang="en-US" sz="2600" dirty="0" smtClean="0"/>
              <a:t>Morning is often the best time for engaging in learning activities </a:t>
            </a:r>
          </a:p>
          <a:p>
            <a:pPr lvl="0"/>
            <a:endParaRPr lang="en-US" dirty="0"/>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Weaknesses for Students with PWS</a:t>
            </a:r>
            <a:endParaRPr lang="en-US" sz="3600" dirty="0"/>
          </a:p>
        </p:txBody>
      </p:sp>
      <p:sp>
        <p:nvSpPr>
          <p:cNvPr id="3" name="Content Placeholder 2"/>
          <p:cNvSpPr>
            <a:spLocks noGrp="1"/>
          </p:cNvSpPr>
          <p:nvPr>
            <p:ph idx="1"/>
          </p:nvPr>
        </p:nvSpPr>
        <p:spPr/>
        <p:txBody>
          <a:bodyPr>
            <a:normAutofit/>
          </a:bodyPr>
          <a:lstStyle/>
          <a:p>
            <a:r>
              <a:rPr lang="en-US" sz="2400" dirty="0" smtClean="0"/>
              <a:t>Weaknesses are often more prevalent in mathematics than in reading </a:t>
            </a:r>
          </a:p>
          <a:p>
            <a:r>
              <a:rPr lang="en-US" sz="2400" dirty="0" smtClean="0"/>
              <a:t>Short term auditory memory- difficulty with understanding verbal instructions, coping with too many instructions at once, picture cues, chunking  </a:t>
            </a:r>
          </a:p>
          <a:p>
            <a:r>
              <a:rPr lang="en-US" sz="2400" dirty="0" smtClean="0"/>
              <a:t>Perseveration- asking questions again and again or reverting to the same topic </a:t>
            </a:r>
          </a:p>
          <a:p>
            <a:r>
              <a:rPr lang="en-US" sz="2400" dirty="0" smtClean="0"/>
              <a:t>Abstract thinking and concepts- time concepts, temporal meaning “before” “after” “later” </a:t>
            </a:r>
            <a:endParaRPr lang="en-US" sz="2400" dirty="0"/>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Weaknesses for Students with PWS</a:t>
            </a:r>
            <a:endParaRPr lang="en-US" sz="3600" dirty="0"/>
          </a:p>
        </p:txBody>
      </p:sp>
      <p:sp>
        <p:nvSpPr>
          <p:cNvPr id="3" name="Content Placeholder 2"/>
          <p:cNvSpPr>
            <a:spLocks noGrp="1"/>
          </p:cNvSpPr>
          <p:nvPr>
            <p:ph idx="1"/>
          </p:nvPr>
        </p:nvSpPr>
        <p:spPr/>
        <p:txBody>
          <a:bodyPr>
            <a:normAutofit/>
          </a:bodyPr>
          <a:lstStyle/>
          <a:p>
            <a:r>
              <a:rPr lang="en-US" sz="2400" dirty="0" smtClean="0"/>
              <a:t>May appear to have learned a topic or concept one day, only to have forgotten it the next</a:t>
            </a:r>
          </a:p>
          <a:p>
            <a:r>
              <a:rPr lang="en-US" sz="2400" dirty="0" smtClean="0"/>
              <a:t>Poor emotional control- tantrums, yelling, aggression, self-injury </a:t>
            </a:r>
          </a:p>
          <a:p>
            <a:r>
              <a:rPr lang="en-US" sz="2400" dirty="0" smtClean="0"/>
              <a:t>Poor social skills</a:t>
            </a:r>
          </a:p>
          <a:p>
            <a:r>
              <a:rPr lang="en-US" sz="2400" dirty="0" smtClean="0"/>
              <a:t>Rigid thinking- what is learned, if not forgotten, will be difficult to “unlearn”</a:t>
            </a:r>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Special Considerations </a:t>
            </a:r>
            <a:br>
              <a:rPr lang="en-US" sz="3600" dirty="0" smtClean="0"/>
            </a:br>
            <a:r>
              <a:rPr lang="en-US" sz="3600" dirty="0" smtClean="0"/>
              <a:t>for Students with PWS</a:t>
            </a:r>
            <a:endParaRPr lang="en-US" sz="3600" dirty="0"/>
          </a:p>
        </p:txBody>
      </p:sp>
      <p:sp>
        <p:nvSpPr>
          <p:cNvPr id="3" name="Content Placeholder 2"/>
          <p:cNvSpPr>
            <a:spLocks noGrp="1"/>
          </p:cNvSpPr>
          <p:nvPr>
            <p:ph idx="1"/>
          </p:nvPr>
        </p:nvSpPr>
        <p:spPr/>
        <p:txBody>
          <a:bodyPr>
            <a:normAutofit/>
          </a:bodyPr>
          <a:lstStyle/>
          <a:p>
            <a:r>
              <a:rPr lang="en-US" sz="2400" dirty="0" smtClean="0"/>
              <a:t>Does the student have communication needs? </a:t>
            </a:r>
          </a:p>
          <a:p>
            <a:pPr lvl="1"/>
            <a:r>
              <a:rPr lang="en-US" sz="2000" dirty="0" smtClean="0"/>
              <a:t>90% of the time this will be marked - </a:t>
            </a:r>
            <a:r>
              <a:rPr lang="en-US" sz="2000" dirty="0" smtClean="0">
                <a:solidFill>
                  <a:srgbClr val="FF0000"/>
                </a:solidFill>
              </a:rPr>
              <a:t>YES </a:t>
            </a:r>
            <a:endParaRPr lang="en-US" sz="2000" dirty="0" smtClean="0">
              <a:solidFill>
                <a:schemeClr val="tx1"/>
              </a:solidFill>
            </a:endParaRPr>
          </a:p>
          <a:p>
            <a:r>
              <a:rPr lang="en-US" sz="2400" dirty="0" smtClean="0"/>
              <a:t>Does the student have behaviors that impede his/her learning or that of others? </a:t>
            </a:r>
          </a:p>
          <a:p>
            <a:pPr lvl="1"/>
            <a:r>
              <a:rPr lang="en-US" sz="2000" dirty="0" smtClean="0"/>
              <a:t>90% of the time this will be marked - </a:t>
            </a:r>
            <a:r>
              <a:rPr lang="en-US" sz="2000" dirty="0" smtClean="0">
                <a:solidFill>
                  <a:srgbClr val="FF0000"/>
                </a:solidFill>
              </a:rPr>
              <a:t>YES </a:t>
            </a:r>
          </a:p>
          <a:p>
            <a:pPr>
              <a:buNone/>
            </a:pPr>
            <a:r>
              <a:rPr lang="en-US" sz="2400" dirty="0" smtClean="0">
                <a:solidFill>
                  <a:srgbClr val="FF0000"/>
                </a:solidFill>
              </a:rPr>
              <a:t>	</a:t>
            </a:r>
          </a:p>
          <a:p>
            <a:r>
              <a:rPr lang="en-US" sz="2400" dirty="0" smtClean="0"/>
              <a:t>It is also important to remember that an FBA is recommended to be conducted and a Behavior Plan should be implemented if needed </a:t>
            </a:r>
          </a:p>
          <a:p>
            <a:r>
              <a:rPr lang="en-US" sz="2400" dirty="0" smtClean="0"/>
              <a:t>Example: Food security on the unit= no behaviors </a:t>
            </a:r>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Present Levels of Academic Achievement and Functional Performance </a:t>
            </a:r>
            <a:endParaRPr lang="en-US" sz="3200" dirty="0"/>
          </a:p>
        </p:txBody>
      </p:sp>
      <p:sp>
        <p:nvSpPr>
          <p:cNvPr id="3" name="Content Placeholder 2"/>
          <p:cNvSpPr>
            <a:spLocks noGrp="1"/>
          </p:cNvSpPr>
          <p:nvPr>
            <p:ph idx="1"/>
          </p:nvPr>
        </p:nvSpPr>
        <p:spPr/>
        <p:txBody>
          <a:bodyPr>
            <a:normAutofit fontScale="92500" lnSpcReduction="10000"/>
          </a:bodyPr>
          <a:lstStyle/>
          <a:p>
            <a:r>
              <a:rPr lang="en-US" sz="2400" dirty="0" smtClean="0"/>
              <a:t>Provide a diagnosis statement that explains Prader-Willi Syndrome and describe in brief what this syndrome entails for others reading the IEP.</a:t>
            </a:r>
          </a:p>
          <a:p>
            <a:r>
              <a:rPr lang="en-US" sz="2000" i="1" dirty="0" err="1" smtClean="0"/>
              <a:t>Prader-Willi</a:t>
            </a:r>
            <a:r>
              <a:rPr lang="en-US" sz="2000" i="1" dirty="0" smtClean="0"/>
              <a:t> syndrome (PWS) is the most common known genetic cause of life-threatening obesity in children. Although the cause is complex, it results from an abnormality on the 15th chromosome. PWS typically causes low muscle tone. If not treated with growth hormone, persons with PWS may have a short stature or incomplete sexual development. A chronic feeling of hunger is always present coupled with a metabolism that utilizes drastically fewer calories than normal. PWS can lead to excessive eating and life-threatening obesity. Additionally, individuals with PWS are at risk of death from a single incident of uncontrolled eating, which can lead to fatal rupturing of the digestive system. It is important for students with PWS to engage in a food secure environment in the school setting. For more information about PWS, please visit </a:t>
            </a:r>
            <a:r>
              <a:rPr lang="en-US" sz="2000" i="1" u="sng" dirty="0" smtClean="0">
                <a:hlinkClick r:id="rId2"/>
              </a:rPr>
              <a:t>www.amazingkids.org</a:t>
            </a:r>
            <a:r>
              <a:rPr lang="en-US" sz="2000" i="1" dirty="0" smtClean="0"/>
              <a:t> or </a:t>
            </a:r>
            <a:r>
              <a:rPr lang="en-US" sz="2000" i="1" u="sng" dirty="0" smtClean="0">
                <a:hlinkClick r:id="rId3"/>
              </a:rPr>
              <a:t>www.pwsausa.org</a:t>
            </a:r>
            <a:r>
              <a:rPr lang="en-US" sz="2000" i="1" dirty="0" smtClean="0"/>
              <a:t>.  </a:t>
            </a:r>
            <a:endParaRPr lang="en-US" sz="2000" dirty="0" smtClean="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Present Levels - Transitions</a:t>
            </a:r>
            <a:endParaRPr lang="en-US" sz="3600" dirty="0"/>
          </a:p>
        </p:txBody>
      </p:sp>
      <p:sp>
        <p:nvSpPr>
          <p:cNvPr id="3" name="Content Placeholder 2"/>
          <p:cNvSpPr>
            <a:spLocks noGrp="1"/>
          </p:cNvSpPr>
          <p:nvPr>
            <p:ph idx="1"/>
          </p:nvPr>
        </p:nvSpPr>
        <p:spPr/>
        <p:txBody>
          <a:bodyPr>
            <a:normAutofit/>
          </a:bodyPr>
          <a:lstStyle/>
          <a:p>
            <a:r>
              <a:rPr lang="en-US" sz="2400" dirty="0" smtClean="0"/>
              <a:t>Transition goals related to post secondary education, employment and independent living should not have a “food focus”</a:t>
            </a:r>
          </a:p>
          <a:p>
            <a:pPr>
              <a:buNone/>
            </a:pPr>
            <a:r>
              <a:rPr lang="en-US" sz="2400" dirty="0" smtClean="0"/>
              <a:t>Examples: </a:t>
            </a:r>
          </a:p>
          <a:p>
            <a:r>
              <a:rPr lang="en-US" sz="2400" dirty="0" smtClean="0"/>
              <a:t>Post Secondary Education- Culinary Programs </a:t>
            </a:r>
          </a:p>
          <a:p>
            <a:r>
              <a:rPr lang="en-US" sz="2400" dirty="0" smtClean="0"/>
              <a:t>Employment- Job shadowing in a food service location (McDonald’s, local restaurant, wiping tables in a cafeteria, etc.) </a:t>
            </a:r>
          </a:p>
          <a:p>
            <a:r>
              <a:rPr lang="en-US" sz="2400" dirty="0" smtClean="0"/>
              <a:t>Independent Living- Food preparation, purchasing food independently in the community, participation in CBI trips related to food </a:t>
            </a:r>
          </a:p>
          <a:p>
            <a:endParaRPr lang="en-US" sz="2400" dirty="0" smtClean="0"/>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Present Levels - Transitions</a:t>
            </a:r>
            <a:endParaRPr lang="en-US" sz="3600" dirty="0"/>
          </a:p>
        </p:txBody>
      </p:sp>
      <p:sp>
        <p:nvSpPr>
          <p:cNvPr id="3" name="Content Placeholder 2"/>
          <p:cNvSpPr>
            <a:spLocks noGrp="1"/>
          </p:cNvSpPr>
          <p:nvPr>
            <p:ph idx="1"/>
          </p:nvPr>
        </p:nvSpPr>
        <p:spPr/>
        <p:txBody>
          <a:bodyPr>
            <a:normAutofit/>
          </a:bodyPr>
          <a:lstStyle/>
          <a:p>
            <a:r>
              <a:rPr lang="en-US" sz="2400" dirty="0" smtClean="0"/>
              <a:t>For students of transition age, document why transition activities related to food are not being addressed (e.g. </a:t>
            </a:r>
            <a:r>
              <a:rPr lang="en-US" sz="2400" dirty="0" smtClean="0">
                <a:solidFill>
                  <a:srgbClr val="FF0000"/>
                </a:solidFill>
              </a:rPr>
              <a:t>food preparation, food shopping, community based instruction trips related to food</a:t>
            </a:r>
            <a:r>
              <a:rPr lang="en-US" sz="2400" dirty="0" smtClean="0"/>
              <a:t>)</a:t>
            </a:r>
            <a:r>
              <a:rPr lang="en-US" sz="2400" dirty="0" smtClean="0">
                <a:solidFill>
                  <a:schemeClr val="tx1"/>
                </a:solidFill>
              </a:rPr>
              <a:t> </a:t>
            </a:r>
          </a:p>
          <a:p>
            <a:r>
              <a:rPr lang="en-US" sz="2400" dirty="0" smtClean="0"/>
              <a:t>Document why vocational assessment results may not be appropriate for a student with PWS. (e.g </a:t>
            </a:r>
            <a:r>
              <a:rPr lang="en-US" sz="2400" dirty="0" smtClean="0">
                <a:solidFill>
                  <a:srgbClr val="FF0000"/>
                </a:solidFill>
              </a:rPr>
              <a:t>food service industry work</a:t>
            </a:r>
            <a:r>
              <a:rPr lang="en-US" sz="2400" dirty="0" smtClean="0"/>
              <a:t>) </a:t>
            </a:r>
          </a:p>
          <a:p>
            <a:endParaRPr lang="en-US" sz="2400" dirty="0" smtClean="0"/>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How the student’s disability affects involvement and process in the general education curriculum? </a:t>
            </a:r>
            <a:endParaRPr lang="en-US" sz="2800" dirty="0"/>
          </a:p>
        </p:txBody>
      </p:sp>
      <p:sp>
        <p:nvSpPr>
          <p:cNvPr id="3" name="Content Placeholder 2"/>
          <p:cNvSpPr>
            <a:spLocks noGrp="1"/>
          </p:cNvSpPr>
          <p:nvPr>
            <p:ph idx="1"/>
          </p:nvPr>
        </p:nvSpPr>
        <p:spPr>
          <a:xfrm>
            <a:off x="457200" y="1600201"/>
            <a:ext cx="8229600" cy="3810000"/>
          </a:xfrm>
        </p:spPr>
        <p:txBody>
          <a:bodyPr>
            <a:normAutofit lnSpcReduction="10000"/>
          </a:bodyPr>
          <a:lstStyle/>
          <a:p>
            <a:r>
              <a:rPr lang="en-US" sz="2400" i="1" dirty="0" smtClean="0"/>
              <a:t>Due to the diagnosis of PWS, the student needs accommodations and modifications to the general education curriculum. These accommodations and modifications include a food secure environment, non-participation in food related lessons, units, or instructional topics during the school day. Food should also not be used as reinforcement in the general education curriculum.  </a:t>
            </a:r>
          </a:p>
          <a:p>
            <a:r>
              <a:rPr lang="en-US" sz="2400" dirty="0" smtClean="0"/>
              <a:t>Examples: Nutrition unit in Health, Cooking class, Science unit related to food, Math unit using food manipulatives, etc.  </a:t>
            </a:r>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Measurable Annual Goals and Short Term Objectives 	</a:t>
            </a:r>
            <a:endParaRPr lang="en-US" sz="3600"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sz="2600" dirty="0" smtClean="0"/>
              <a:t>Measurable Annual Goals and Short Term Objectives should not focus on food!!! </a:t>
            </a:r>
          </a:p>
          <a:p>
            <a:pPr>
              <a:buNone/>
            </a:pPr>
            <a:r>
              <a:rPr lang="en-US" sz="2600" dirty="0" smtClean="0"/>
              <a:t>Examples:</a:t>
            </a:r>
          </a:p>
          <a:p>
            <a:r>
              <a:rPr lang="en-US" sz="2600" dirty="0" smtClean="0">
                <a:solidFill>
                  <a:srgbClr val="FF0000"/>
                </a:solidFill>
              </a:rPr>
              <a:t>Given a restaurant menu, Jack will independently read 9 out of 10 food words from the menu on 9 consecutive weekly probes (Baseline 0 out of 10)</a:t>
            </a:r>
          </a:p>
          <a:p>
            <a:r>
              <a:rPr lang="en-US" sz="2600" dirty="0" smtClean="0"/>
              <a:t>Given a worksheet with 10 three digit addition problems with regrouping, Jack will independently and correctly solve 9 out of 10 problems on 9 consecutive weekly probes (Baseline 2 out of 10) </a:t>
            </a:r>
          </a:p>
          <a:p>
            <a:r>
              <a:rPr lang="en-US" sz="2600" b="1" dirty="0" smtClean="0"/>
              <a:t>Short Term Objective: </a:t>
            </a:r>
            <a:r>
              <a:rPr lang="en-US" sz="2600" dirty="0" smtClean="0"/>
              <a:t>Given a worksheet with 10 three digit addition problems with regrouping, Jack will independently and correctly solve 5 out of 10 problems on 9 consecutive weekly probes (Baseline 2 out of 10) </a:t>
            </a:r>
          </a:p>
          <a:p>
            <a:r>
              <a:rPr lang="en-US" sz="2600" b="1" dirty="0" smtClean="0"/>
              <a:t>Short Term Objective: </a:t>
            </a:r>
            <a:r>
              <a:rPr lang="en-US" sz="2600" dirty="0" smtClean="0"/>
              <a:t>Given a worksheet with 10 three digit addition problems with regrouping, Jack will independently and correctly solve 7 out of 10 problems on 9 consecutive weekly probes (Baseline 2 out of 10)</a:t>
            </a:r>
          </a:p>
          <a:p>
            <a:endParaRPr lang="en-US" sz="2600"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Program Modifications and Specially Designed Instruction	</a:t>
            </a:r>
            <a:endParaRPr lang="en-US" sz="3600" dirty="0"/>
          </a:p>
        </p:txBody>
      </p:sp>
      <p:sp>
        <p:nvSpPr>
          <p:cNvPr id="3" name="Content Placeholder 2"/>
          <p:cNvSpPr>
            <a:spLocks noGrp="1"/>
          </p:cNvSpPr>
          <p:nvPr>
            <p:ph idx="1"/>
          </p:nvPr>
        </p:nvSpPr>
        <p:spPr>
          <a:xfrm>
            <a:off x="457200" y="1600201"/>
            <a:ext cx="8229600" cy="3810000"/>
          </a:xfrm>
        </p:spPr>
        <p:txBody>
          <a:bodyPr>
            <a:normAutofit fontScale="85000" lnSpcReduction="10000"/>
          </a:bodyPr>
          <a:lstStyle/>
          <a:p>
            <a:pPr lvl="0"/>
            <a:r>
              <a:rPr lang="en-US" sz="2600" b="1" dirty="0" smtClean="0"/>
              <a:t>Food security in classrooms and locations where instruction and services are received during the school day. </a:t>
            </a:r>
          </a:p>
          <a:p>
            <a:pPr lvl="0"/>
            <a:r>
              <a:rPr lang="en-US" sz="2600" b="1" dirty="0" smtClean="0"/>
              <a:t>What is meant by this: </a:t>
            </a:r>
          </a:p>
          <a:p>
            <a:pPr lvl="0"/>
            <a:r>
              <a:rPr lang="en-US" sz="2600" dirty="0" smtClean="0"/>
              <a:t>Be mindful of garbage cans or containers that may have food items in them. Students with PWS may seek food from garbage cans or containers if not properly supervised.</a:t>
            </a:r>
          </a:p>
          <a:p>
            <a:r>
              <a:rPr lang="en-US" sz="2600" dirty="0" smtClean="0"/>
              <a:t>Teachers and staff should be mindful of food and drink items they may have exposed on their desk during the school day. </a:t>
            </a:r>
          </a:p>
          <a:p>
            <a:r>
              <a:rPr lang="en-US" sz="2600" dirty="0" smtClean="0"/>
              <a:t>Various offices in the school should be mindful of food exposure (e.g. guidance department, main office) </a:t>
            </a:r>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lstStyle/>
          <a:p>
            <a:r>
              <a:rPr lang="en-US" dirty="0" smtClean="0"/>
              <a:t>Supporting Students with PWS in the School Setting </a:t>
            </a:r>
            <a:endParaRPr lang="en-US" dirty="0"/>
          </a:p>
        </p:txBody>
      </p:sp>
      <p:sp>
        <p:nvSpPr>
          <p:cNvPr id="3" name="Content Placeholder 2"/>
          <p:cNvSpPr>
            <a:spLocks noGrp="1"/>
          </p:cNvSpPr>
          <p:nvPr>
            <p:ph idx="1"/>
          </p:nvPr>
        </p:nvSpPr>
        <p:spPr>
          <a:xfrm>
            <a:off x="685800" y="3124200"/>
            <a:ext cx="7696200" cy="1676400"/>
          </a:xfrm>
        </p:spPr>
        <p:txBody>
          <a:bodyPr/>
          <a:lstStyle/>
          <a:p>
            <a:pPr algn="ctr">
              <a:buNone/>
            </a:pPr>
            <a:r>
              <a:rPr lang="en-US" dirty="0" smtClean="0"/>
              <a:t>Amy McTighe, Ph.D </a:t>
            </a:r>
            <a:endParaRPr lang="en-US" dirty="0" smtClean="0"/>
          </a:p>
          <a:p>
            <a:pPr algn="ctr">
              <a:buNone/>
            </a:pPr>
            <a:r>
              <a:rPr lang="en-US" dirty="0" smtClean="0"/>
              <a:t>PWS Program Manager </a:t>
            </a:r>
            <a:r>
              <a:rPr lang="en-US" dirty="0" smtClean="0"/>
              <a:t/>
            </a:r>
            <a:br>
              <a:rPr lang="en-US" dirty="0" smtClean="0"/>
            </a:br>
            <a:r>
              <a:rPr lang="en-US" dirty="0" smtClean="0"/>
              <a:t>CABLE Coordinator/ Inpatient Teacher </a:t>
            </a:r>
            <a:br>
              <a:rPr lang="en-US" dirty="0" smtClean="0"/>
            </a:br>
            <a:r>
              <a:rPr lang="en-US" dirty="0" smtClean="0"/>
              <a:t>The Children’s Institute of Pittsburgh </a:t>
            </a:r>
            <a:br>
              <a:rPr lang="en-US" dirty="0" smtClean="0"/>
            </a:br>
            <a:r>
              <a:rPr lang="en-US" dirty="0" smtClean="0"/>
              <a:t>Center for Prader-Willi Syndrome </a:t>
            </a:r>
          </a:p>
          <a:p>
            <a:pPr algn="ctr">
              <a:buNone/>
            </a:pPr>
            <a:endParaRPr lang="en-US" dirty="0" smtClean="0">
              <a:solidFill>
                <a:schemeClr val="tx1"/>
              </a:solidFill>
            </a:endParaRPr>
          </a:p>
          <a:p>
            <a:pPr algn="ctr">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34CF4AE0-EF5E-4A8F-869E-7564E0C7F5F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Program Modifications and Specially Designed Instruction	</a:t>
            </a:r>
            <a:endParaRPr lang="en-US" sz="3600" dirty="0"/>
          </a:p>
        </p:txBody>
      </p:sp>
      <p:sp>
        <p:nvSpPr>
          <p:cNvPr id="3" name="Content Placeholder 2"/>
          <p:cNvSpPr>
            <a:spLocks noGrp="1"/>
          </p:cNvSpPr>
          <p:nvPr>
            <p:ph idx="1"/>
          </p:nvPr>
        </p:nvSpPr>
        <p:spPr>
          <a:xfrm>
            <a:off x="457200" y="1600200"/>
            <a:ext cx="8229600" cy="4571999"/>
          </a:xfrm>
        </p:spPr>
        <p:txBody>
          <a:bodyPr>
            <a:normAutofit fontScale="85000" lnSpcReduction="20000"/>
          </a:bodyPr>
          <a:lstStyle/>
          <a:p>
            <a:pPr lvl="0"/>
            <a:r>
              <a:rPr lang="en-US" sz="2800" b="1" dirty="0" smtClean="0"/>
              <a:t>Food related activities should not occur during the school day. </a:t>
            </a:r>
          </a:p>
          <a:p>
            <a:pPr lvl="0"/>
            <a:r>
              <a:rPr lang="en-US" sz="2800" b="1" dirty="0" smtClean="0"/>
              <a:t>What is meant by this: </a:t>
            </a:r>
          </a:p>
          <a:p>
            <a:pPr lvl="0"/>
            <a:r>
              <a:rPr lang="en-US" sz="2800" dirty="0" smtClean="0"/>
              <a:t>Teachers and staff should not use food as reinforcement (e.g. M&amp;M’s for good behavior)</a:t>
            </a:r>
          </a:p>
          <a:p>
            <a:pPr lvl="0"/>
            <a:r>
              <a:rPr lang="en-US" sz="2800" dirty="0" smtClean="0"/>
              <a:t>Students with PWS should not participate in food related classes (e.g. home economics) or food related coursework (e.g. buying items from a grocery story ad, reading menu words, etc.) </a:t>
            </a:r>
          </a:p>
          <a:p>
            <a:pPr lvl="0"/>
            <a:r>
              <a:rPr lang="en-US" sz="2800" dirty="0" smtClean="0"/>
              <a:t>Students with PWS should not be exposed to community based instruction trips related to food or within a food setting (e.g. going to a restaurant, grocery store to work on independence in the community setting) </a:t>
            </a:r>
          </a:p>
          <a:p>
            <a:endParaRPr lang="en-US" sz="2400" dirty="0" smtClean="0"/>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Program Modifications and Specially Designed Instruction	</a:t>
            </a:r>
            <a:endParaRPr lang="en-US" sz="3600" dirty="0"/>
          </a:p>
        </p:txBody>
      </p:sp>
      <p:sp>
        <p:nvSpPr>
          <p:cNvPr id="3" name="Content Placeholder 2"/>
          <p:cNvSpPr>
            <a:spLocks noGrp="1"/>
          </p:cNvSpPr>
          <p:nvPr>
            <p:ph idx="1"/>
          </p:nvPr>
        </p:nvSpPr>
        <p:spPr>
          <a:xfrm>
            <a:off x="457200" y="1600200"/>
            <a:ext cx="8229600" cy="4724399"/>
          </a:xfrm>
        </p:spPr>
        <p:txBody>
          <a:bodyPr>
            <a:normAutofit fontScale="92500" lnSpcReduction="20000"/>
          </a:bodyPr>
          <a:lstStyle/>
          <a:p>
            <a:pPr lvl="0"/>
            <a:r>
              <a:rPr lang="en-US" sz="2400" b="1" dirty="0" smtClean="0"/>
              <a:t>Alternative activities of equal interest should be provided during times when food is related to instruction or special events</a:t>
            </a:r>
            <a:r>
              <a:rPr lang="en-US" sz="2400" dirty="0" smtClean="0"/>
              <a:t>. </a:t>
            </a:r>
            <a:br>
              <a:rPr lang="en-US" sz="2400" dirty="0" smtClean="0"/>
            </a:br>
            <a:r>
              <a:rPr lang="en-US" sz="2400" dirty="0" smtClean="0"/>
              <a:t/>
            </a:r>
            <a:br>
              <a:rPr lang="en-US" sz="2400" dirty="0" smtClean="0"/>
            </a:br>
            <a:r>
              <a:rPr lang="en-US" sz="2400" b="1" dirty="0" smtClean="0"/>
              <a:t>What is meant by this: </a:t>
            </a:r>
            <a:endParaRPr lang="en-US" sz="2400" dirty="0" smtClean="0"/>
          </a:p>
          <a:p>
            <a:pPr lvl="0"/>
            <a:r>
              <a:rPr lang="en-US" sz="2400" dirty="0" smtClean="0"/>
              <a:t>Alternative activities should be provided when a birthday party, holiday party or special event is occurring that involves food. </a:t>
            </a:r>
          </a:p>
          <a:p>
            <a:pPr lvl="0"/>
            <a:r>
              <a:rPr lang="en-US" sz="2400" dirty="0" smtClean="0"/>
              <a:t>Ideally, it would be best if these types of activities do not involve food. </a:t>
            </a:r>
          </a:p>
          <a:p>
            <a:pPr lvl="0"/>
            <a:r>
              <a:rPr lang="en-US" sz="2400" dirty="0" smtClean="0"/>
              <a:t>The alternative activity should not be viewed as a punishment (e.g. 50 question math worksheet or other academic task) </a:t>
            </a:r>
          </a:p>
          <a:p>
            <a:pPr lvl="0"/>
            <a:r>
              <a:rPr lang="en-US" sz="2400" dirty="0" smtClean="0"/>
              <a:t>It should be of interest to the student and then the student should be re-introduced when the food has been cleaned up and put away in a secure area.   </a:t>
            </a:r>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Program Modifications and Specially Designed Instruction	</a:t>
            </a:r>
            <a:endParaRPr lang="en-US" dirty="0"/>
          </a:p>
        </p:txBody>
      </p:sp>
      <p:sp>
        <p:nvSpPr>
          <p:cNvPr id="3" name="Content Placeholder 2"/>
          <p:cNvSpPr>
            <a:spLocks noGrp="1"/>
          </p:cNvSpPr>
          <p:nvPr>
            <p:ph idx="1"/>
          </p:nvPr>
        </p:nvSpPr>
        <p:spPr>
          <a:xfrm>
            <a:off x="457200" y="1905000"/>
            <a:ext cx="8229600" cy="4190999"/>
          </a:xfrm>
        </p:spPr>
        <p:txBody>
          <a:bodyPr/>
          <a:lstStyle/>
          <a:p>
            <a:pPr lvl="0"/>
            <a:r>
              <a:rPr lang="en-US" sz="2400" b="1" dirty="0" smtClean="0"/>
              <a:t>Alternative setting for all scheduled mealtimes. </a:t>
            </a:r>
          </a:p>
          <a:p>
            <a:pPr lvl="0"/>
            <a:r>
              <a:rPr lang="en-US" sz="2400" b="1" dirty="0" smtClean="0"/>
              <a:t>What is meant by this: </a:t>
            </a:r>
          </a:p>
          <a:p>
            <a:pPr lvl="0"/>
            <a:r>
              <a:rPr lang="en-US" sz="2400" dirty="0" smtClean="0"/>
              <a:t>It is recommended that the patient not eat snack and/or breakfast/lunch with regular education peers in the cafeteria. </a:t>
            </a:r>
          </a:p>
          <a:p>
            <a:pPr lvl="0"/>
            <a:r>
              <a:rPr lang="en-US" sz="2400" dirty="0" smtClean="0"/>
              <a:t>This recommendation is made due to the fact that snack and/or lunch times are often an activity that involves high anxiety and not a time of socialization for a student with PWS.</a:t>
            </a:r>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Program Modifications and Specially Designed Instruction	</a:t>
            </a:r>
            <a:endParaRPr lang="en-US" sz="3600" dirty="0"/>
          </a:p>
        </p:txBody>
      </p:sp>
      <p:sp>
        <p:nvSpPr>
          <p:cNvPr id="3" name="Content Placeholder 2"/>
          <p:cNvSpPr>
            <a:spLocks noGrp="1"/>
          </p:cNvSpPr>
          <p:nvPr>
            <p:ph idx="1"/>
          </p:nvPr>
        </p:nvSpPr>
        <p:spPr>
          <a:xfrm>
            <a:off x="457200" y="1600200"/>
            <a:ext cx="8229600" cy="4114799"/>
          </a:xfrm>
        </p:spPr>
        <p:txBody>
          <a:bodyPr>
            <a:normAutofit fontScale="92500" lnSpcReduction="10000"/>
          </a:bodyPr>
          <a:lstStyle/>
          <a:p>
            <a:pPr lvl="0"/>
            <a:r>
              <a:rPr lang="en-US" sz="2600" b="1" dirty="0" smtClean="0"/>
              <a:t>Structured routine</a:t>
            </a:r>
            <a:r>
              <a:rPr lang="en-US" sz="2600" dirty="0" smtClean="0"/>
              <a:t> is recommended that provides a clear visual schedule which reflects daily activities.</a:t>
            </a:r>
          </a:p>
          <a:p>
            <a:pPr lvl="0"/>
            <a:r>
              <a:rPr lang="en-US" sz="2600" b="1" dirty="0" smtClean="0"/>
              <a:t>Set clear expectations </a:t>
            </a:r>
            <a:r>
              <a:rPr lang="en-US" sz="2600" dirty="0" smtClean="0"/>
              <a:t>for participation in academic and school related activities. Do not make a promise that can’t be kept. This could possibly lead to behavior problems or aggressive episodes.</a:t>
            </a:r>
          </a:p>
          <a:p>
            <a:pPr lvl="0"/>
            <a:r>
              <a:rPr lang="en-US" sz="2600" b="1" dirty="0" smtClean="0"/>
              <a:t>Don’t provide more information than is necessary</a:t>
            </a:r>
            <a:r>
              <a:rPr lang="en-US" sz="2600" dirty="0" smtClean="0"/>
              <a:t>, especially far in advance, in order to decrease perseveration and behavior problems.</a:t>
            </a:r>
          </a:p>
          <a:p>
            <a:pPr lvl="0"/>
            <a:r>
              <a:rPr lang="en-US" sz="2600" b="1" dirty="0" smtClean="0"/>
              <a:t>Provide high levels of verbal praise and positive attention</a:t>
            </a:r>
            <a:endParaRPr lang="en-US" sz="2600" dirty="0" smtClean="0"/>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Program Modifications and Specially Designed Instruction	</a:t>
            </a:r>
            <a:endParaRPr lang="en-US" sz="3600" dirty="0"/>
          </a:p>
        </p:txBody>
      </p:sp>
      <p:sp>
        <p:nvSpPr>
          <p:cNvPr id="3" name="Content Placeholder 2"/>
          <p:cNvSpPr>
            <a:spLocks noGrp="1"/>
          </p:cNvSpPr>
          <p:nvPr>
            <p:ph idx="1"/>
          </p:nvPr>
        </p:nvSpPr>
        <p:spPr>
          <a:xfrm>
            <a:off x="457200" y="1600201"/>
            <a:ext cx="8229600" cy="3810000"/>
          </a:xfrm>
        </p:spPr>
        <p:txBody>
          <a:bodyPr>
            <a:normAutofit/>
          </a:bodyPr>
          <a:lstStyle/>
          <a:p>
            <a:pPr lvl="0"/>
            <a:r>
              <a:rPr lang="en-US" sz="2400" b="1" dirty="0" smtClean="0"/>
              <a:t>The student should participate in at least 30 minutes of physical exercise during the day.</a:t>
            </a:r>
          </a:p>
          <a:p>
            <a:pPr lvl="0">
              <a:buNone/>
            </a:pPr>
            <a:endParaRPr lang="en-US" sz="2400" b="1" dirty="0" smtClean="0"/>
          </a:p>
          <a:p>
            <a:pPr lvl="0"/>
            <a:r>
              <a:rPr lang="en-US" sz="2400" b="1" dirty="0" smtClean="0"/>
              <a:t>Adapted Physical Education </a:t>
            </a:r>
          </a:p>
          <a:p>
            <a:pPr lvl="0">
              <a:buNone/>
            </a:pPr>
            <a:endParaRPr lang="en-US" sz="2400" b="1" dirty="0" smtClean="0"/>
          </a:p>
          <a:p>
            <a:r>
              <a:rPr lang="en-US" sz="2400" b="1" dirty="0" smtClean="0"/>
              <a:t>Weekly weight checks with the school nurse</a:t>
            </a:r>
          </a:p>
          <a:p>
            <a:pPr>
              <a:buNone/>
            </a:pPr>
            <a:r>
              <a:rPr lang="en-US" sz="2400" b="1" dirty="0" smtClean="0"/>
              <a:t> </a:t>
            </a:r>
          </a:p>
          <a:p>
            <a:r>
              <a:rPr lang="en-US" sz="2400" b="1" dirty="0" smtClean="0"/>
              <a:t>Communication book/system</a:t>
            </a:r>
            <a:endParaRPr lang="en-US" sz="2400" b="1"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Program Modifications and Specially Designed Instruction </a:t>
            </a:r>
            <a:endParaRPr lang="en-US" sz="3600" dirty="0"/>
          </a:p>
        </p:txBody>
      </p:sp>
      <p:sp>
        <p:nvSpPr>
          <p:cNvPr id="3" name="Content Placeholder 2"/>
          <p:cNvSpPr>
            <a:spLocks noGrp="1"/>
          </p:cNvSpPr>
          <p:nvPr>
            <p:ph idx="1"/>
          </p:nvPr>
        </p:nvSpPr>
        <p:spPr>
          <a:xfrm>
            <a:off x="457200" y="1600201"/>
            <a:ext cx="8229600" cy="3810000"/>
          </a:xfrm>
        </p:spPr>
        <p:txBody>
          <a:bodyPr>
            <a:normAutofit/>
          </a:bodyPr>
          <a:lstStyle/>
          <a:p>
            <a:pPr lvl="0"/>
            <a:r>
              <a:rPr lang="en-US" sz="2400" b="1" dirty="0" smtClean="0"/>
              <a:t>Specialized transportation </a:t>
            </a:r>
            <a:r>
              <a:rPr lang="en-US" sz="2400" dirty="0" smtClean="0"/>
              <a:t>is recommended for students with PWS. </a:t>
            </a:r>
          </a:p>
          <a:p>
            <a:pPr lvl="0"/>
            <a:r>
              <a:rPr lang="en-US" sz="2400" dirty="0" smtClean="0"/>
              <a:t>When the student gets on the bus in the morning, the parent should hand the packed lunch to the bus driver. Once arriving at school, the bus driver should hand the lunch to an adult. The lunch should be placed in a locked cabinet and provided to the patient at the scheduled lunch time. (This would also be the same if the parent is bringing the student to school in the morning)   </a:t>
            </a:r>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Program Modifications and Specially Designed Instruction </a:t>
            </a:r>
            <a:endParaRPr lang="en-US" sz="3200" dirty="0"/>
          </a:p>
        </p:txBody>
      </p:sp>
      <p:sp>
        <p:nvSpPr>
          <p:cNvPr id="3" name="Content Placeholder 2"/>
          <p:cNvSpPr>
            <a:spLocks noGrp="1"/>
          </p:cNvSpPr>
          <p:nvPr>
            <p:ph idx="1"/>
          </p:nvPr>
        </p:nvSpPr>
        <p:spPr>
          <a:xfrm>
            <a:off x="457200" y="1600201"/>
            <a:ext cx="8229600" cy="3733799"/>
          </a:xfrm>
        </p:spPr>
        <p:txBody>
          <a:bodyPr>
            <a:normAutofit/>
          </a:bodyPr>
          <a:lstStyle/>
          <a:p>
            <a:pPr marL="0" lvl="0">
              <a:spcBef>
                <a:spcPts val="0"/>
              </a:spcBef>
              <a:buNone/>
            </a:pPr>
            <a:r>
              <a:rPr lang="en-US" dirty="0" smtClean="0"/>
              <a:t>School districts that provide a </a:t>
            </a:r>
            <a:r>
              <a:rPr lang="en-US" b="1" dirty="0" smtClean="0"/>
              <a:t>1:1 behavioral and instructional aide</a:t>
            </a:r>
            <a:r>
              <a:rPr lang="en-US" dirty="0" smtClean="0"/>
              <a:t> in the school setting during times where there is not </a:t>
            </a:r>
            <a:r>
              <a:rPr lang="en-US" b="1" dirty="0" smtClean="0"/>
              <a:t>TOTAL FOOD SECURITY </a:t>
            </a:r>
            <a:r>
              <a:rPr lang="en-US" dirty="0" smtClean="0"/>
              <a:t>are the most successful when working with students with PWS!!!</a:t>
            </a:r>
          </a:p>
          <a:p>
            <a:pPr marL="0" lvl="0">
              <a:spcBef>
                <a:spcPts val="0"/>
              </a:spcBef>
              <a:buNone/>
            </a:pPr>
            <a:endParaRPr lang="en-US" sz="2400" dirty="0" smtClean="0"/>
          </a:p>
          <a:p>
            <a:pPr>
              <a:buNone/>
            </a:pPr>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Supports for School Personnel </a:t>
            </a:r>
            <a:endParaRPr lang="en-US" dirty="0"/>
          </a:p>
        </p:txBody>
      </p:sp>
      <p:sp>
        <p:nvSpPr>
          <p:cNvPr id="3" name="Content Placeholder 2"/>
          <p:cNvSpPr>
            <a:spLocks noGrp="1"/>
          </p:cNvSpPr>
          <p:nvPr>
            <p:ph idx="1"/>
          </p:nvPr>
        </p:nvSpPr>
        <p:spPr/>
        <p:txBody>
          <a:bodyPr/>
          <a:lstStyle/>
          <a:p>
            <a:r>
              <a:rPr lang="en-US" dirty="0" smtClean="0"/>
              <a:t>PWS training for IEP teams, regular education teachers, and/or school staff. </a:t>
            </a:r>
          </a:p>
          <a:p>
            <a:r>
              <a:rPr lang="en-US" dirty="0" smtClean="0"/>
              <a:t>1x or more during the length of the IEP </a:t>
            </a:r>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Problem Solving Activity #1 </a:t>
            </a:r>
            <a:endParaRPr lang="en-US" sz="3600" dirty="0"/>
          </a:p>
        </p:txBody>
      </p:sp>
      <p:sp>
        <p:nvSpPr>
          <p:cNvPr id="3" name="Content Placeholder 2"/>
          <p:cNvSpPr>
            <a:spLocks noGrp="1"/>
          </p:cNvSpPr>
          <p:nvPr>
            <p:ph idx="1"/>
          </p:nvPr>
        </p:nvSpPr>
        <p:spPr>
          <a:xfrm>
            <a:off x="457200" y="1600201"/>
            <a:ext cx="8229600" cy="4343399"/>
          </a:xfrm>
        </p:spPr>
        <p:txBody>
          <a:bodyPr>
            <a:noAutofit/>
          </a:bodyPr>
          <a:lstStyle/>
          <a:p>
            <a:pPr marL="0">
              <a:spcBef>
                <a:spcPts val="0"/>
              </a:spcBef>
              <a:buNone/>
            </a:pPr>
            <a:r>
              <a:rPr lang="en-US" sz="2400" b="1" dirty="0" smtClean="0"/>
              <a:t>Case Study #</a:t>
            </a:r>
            <a:r>
              <a:rPr lang="en-US" sz="2400" dirty="0" smtClean="0"/>
              <a:t>1- Amanda is a student with PWS in your classroom. The Halloween party is scheduled to occur on Friday at 1:00. Activities include students passing out candy to their friends, Halloween cupcakes, and a BINGO game using candy as BINGO markers. </a:t>
            </a:r>
          </a:p>
          <a:p>
            <a:pPr>
              <a:buNone/>
            </a:pPr>
            <a:endParaRPr lang="en-US" sz="2400" dirty="0" smtClean="0"/>
          </a:p>
          <a:p>
            <a:pPr marL="0" algn="ctr">
              <a:buNone/>
            </a:pPr>
            <a:r>
              <a:rPr lang="en-US" sz="2400" b="1" dirty="0" smtClean="0">
                <a:solidFill>
                  <a:srgbClr val="FF0000"/>
                </a:solidFill>
              </a:rPr>
              <a:t>How would you accommodate Amanda in the classroom?</a:t>
            </a:r>
            <a:endParaRPr lang="en-US" sz="2400" b="1" dirty="0">
              <a:solidFill>
                <a:srgbClr val="FF0000"/>
              </a:solidFill>
            </a:endParaRPr>
          </a:p>
        </p:txBody>
      </p:sp>
      <p:sp>
        <p:nvSpPr>
          <p:cNvPr id="4" name="Slide Number Placeholder 3"/>
          <p:cNvSpPr>
            <a:spLocks noGrp="1"/>
          </p:cNvSpPr>
          <p:nvPr>
            <p:ph type="sldNum" sz="quarter" idx="10"/>
          </p:nvPr>
        </p:nvSpPr>
        <p:spPr/>
        <p:txBody>
          <a:bodyPr/>
          <a:lstStyle/>
          <a:p>
            <a:fld id="{34CF4AE0-EF5E-4A8F-869E-7564E0C7F5FB}"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Problem Solving Activity #2 </a:t>
            </a:r>
            <a:endParaRPr lang="en-US" sz="3600" dirty="0"/>
          </a:p>
        </p:txBody>
      </p:sp>
      <p:sp>
        <p:nvSpPr>
          <p:cNvPr id="3" name="Content Placeholder 2"/>
          <p:cNvSpPr>
            <a:spLocks noGrp="1"/>
          </p:cNvSpPr>
          <p:nvPr>
            <p:ph idx="1"/>
          </p:nvPr>
        </p:nvSpPr>
        <p:spPr>
          <a:xfrm>
            <a:off x="457200" y="1600201"/>
            <a:ext cx="8229600" cy="3886199"/>
          </a:xfrm>
        </p:spPr>
        <p:txBody>
          <a:bodyPr>
            <a:noAutofit/>
          </a:bodyPr>
          <a:lstStyle/>
          <a:p>
            <a:pPr marL="0">
              <a:buNone/>
            </a:pPr>
            <a:r>
              <a:rPr lang="en-US" sz="2400" b="1" dirty="0" smtClean="0"/>
              <a:t>Case Study #2- </a:t>
            </a:r>
            <a:r>
              <a:rPr lang="en-US" sz="2400" dirty="0" smtClean="0"/>
              <a:t>Jack is a student with PWS in your classroom. You have a behavior system designed that uses a traffic light. If the students stay on “green” all day they get 3 M&amp;M’s. If they are on “yellow” at the end of the day, they get 1 M&amp;M. If they are on “red”, they do not get M&amp;M’s. The M&amp;M’s are stored in a large container on your desk. </a:t>
            </a:r>
          </a:p>
          <a:p>
            <a:pPr>
              <a:buNone/>
            </a:pPr>
            <a:endParaRPr lang="en-US" sz="2400" b="1" dirty="0" smtClean="0"/>
          </a:p>
          <a:p>
            <a:pPr marL="0" algn="ctr">
              <a:buNone/>
            </a:pPr>
            <a:r>
              <a:rPr lang="en-US" sz="2400" b="1" dirty="0" smtClean="0">
                <a:solidFill>
                  <a:srgbClr val="FF0000"/>
                </a:solidFill>
              </a:rPr>
              <a:t>How would you accommodate Jack in your classroom with his behavior system in place?  </a:t>
            </a:r>
            <a:endParaRPr lang="en-US" sz="2400" b="1" dirty="0">
              <a:solidFill>
                <a:srgbClr val="FF0000"/>
              </a:solidFill>
            </a:endParaRPr>
          </a:p>
        </p:txBody>
      </p:sp>
      <p:sp>
        <p:nvSpPr>
          <p:cNvPr id="4" name="Slide Number Placeholder 3"/>
          <p:cNvSpPr>
            <a:spLocks noGrp="1"/>
          </p:cNvSpPr>
          <p:nvPr>
            <p:ph type="sldNum" sz="quarter" idx="10"/>
          </p:nvPr>
        </p:nvSpPr>
        <p:spPr/>
        <p:txBody>
          <a:bodyPr/>
          <a:lstStyle/>
          <a:p>
            <a:fld id="{34CF4AE0-EF5E-4A8F-869E-7564E0C7F5FB}"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a:xfrm>
            <a:off x="457200" y="1447800"/>
            <a:ext cx="8229600" cy="4038600"/>
          </a:xfrm>
        </p:spPr>
        <p:txBody>
          <a:bodyPr>
            <a:normAutofit/>
          </a:bodyPr>
          <a:lstStyle/>
          <a:p>
            <a:r>
              <a:rPr lang="en-US" sz="2400" dirty="0" smtClean="0"/>
              <a:t>Discuss how students with PWS relate to the IDEA.</a:t>
            </a:r>
          </a:p>
          <a:p>
            <a:r>
              <a:rPr lang="en-US" sz="2400" dirty="0" smtClean="0"/>
              <a:t>Common characteristics related to cognition for students with PWS</a:t>
            </a:r>
          </a:p>
          <a:p>
            <a:r>
              <a:rPr lang="en-US" sz="2400" dirty="0" smtClean="0"/>
              <a:t>Discuss best practices related to writing an IEP for a student with PWS</a:t>
            </a:r>
          </a:p>
          <a:p>
            <a:r>
              <a:rPr lang="en-US" sz="2400" dirty="0" smtClean="0"/>
              <a:t>Discuss best practices related to providing accommodations and modifications for students with PWS in the school setting </a:t>
            </a:r>
          </a:p>
          <a:p>
            <a:r>
              <a:rPr lang="en-US" sz="2400" dirty="0" smtClean="0"/>
              <a:t>Problem Solving Activity</a:t>
            </a:r>
            <a:endParaRPr lang="en-US" dirty="0"/>
          </a:p>
        </p:txBody>
      </p:sp>
      <p:sp>
        <p:nvSpPr>
          <p:cNvPr id="6" name="Slide Number Placeholder 5"/>
          <p:cNvSpPr>
            <a:spLocks noGrp="1"/>
          </p:cNvSpPr>
          <p:nvPr>
            <p:ph type="sldNum" sz="quarter" idx="10"/>
          </p:nvPr>
        </p:nvSpPr>
        <p:spPr/>
        <p:txBody>
          <a:bodyPr/>
          <a:lstStyle/>
          <a:p>
            <a:fld id="{34CF4AE0-EF5E-4A8F-869E-7564E0C7F5F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Problem Solving Activity #3 </a:t>
            </a:r>
            <a:endParaRPr lang="en-US" sz="3600" dirty="0"/>
          </a:p>
        </p:txBody>
      </p:sp>
      <p:sp>
        <p:nvSpPr>
          <p:cNvPr id="3" name="Content Placeholder 2"/>
          <p:cNvSpPr>
            <a:spLocks noGrp="1"/>
          </p:cNvSpPr>
          <p:nvPr>
            <p:ph idx="1"/>
          </p:nvPr>
        </p:nvSpPr>
        <p:spPr>
          <a:xfrm>
            <a:off x="457200" y="1600201"/>
            <a:ext cx="8229600" cy="3886199"/>
          </a:xfrm>
        </p:spPr>
        <p:txBody>
          <a:bodyPr>
            <a:noAutofit/>
          </a:bodyPr>
          <a:lstStyle/>
          <a:p>
            <a:r>
              <a:rPr lang="en-US" sz="2400" b="1" dirty="0" smtClean="0"/>
              <a:t>Case Study #3- </a:t>
            </a:r>
            <a:r>
              <a:rPr lang="en-US" sz="2400" dirty="0" smtClean="0"/>
              <a:t>Lisa is a student with PWS that also participates in the LRE for about 50% of the school day. Her class is scheduled to go on a field trip to the Pittsburgh Zoo. After the students go to the zoo in the morning, they will be stopping at McDonald’s for lunch on the way home. </a:t>
            </a:r>
          </a:p>
          <a:p>
            <a:pPr>
              <a:buNone/>
            </a:pPr>
            <a:endParaRPr lang="en-US" sz="2400" b="1" dirty="0" smtClean="0"/>
          </a:p>
          <a:p>
            <a:pPr marL="0" algn="ctr">
              <a:buNone/>
            </a:pPr>
            <a:r>
              <a:rPr lang="en-US" sz="2400" b="1" dirty="0" smtClean="0">
                <a:solidFill>
                  <a:srgbClr val="FF0000"/>
                </a:solidFill>
              </a:rPr>
              <a:t>How do you accommodate Lisa in order for her to participate in this field trip with her classmates? </a:t>
            </a:r>
            <a:endParaRPr lang="en-US" sz="2400" b="1" dirty="0">
              <a:solidFill>
                <a:srgbClr val="FF0000"/>
              </a:solidFill>
            </a:endParaRPr>
          </a:p>
        </p:txBody>
      </p:sp>
      <p:sp>
        <p:nvSpPr>
          <p:cNvPr id="4" name="Slide Number Placeholder 3"/>
          <p:cNvSpPr>
            <a:spLocks noGrp="1"/>
          </p:cNvSpPr>
          <p:nvPr>
            <p:ph type="sldNum" sz="quarter" idx="10"/>
          </p:nvPr>
        </p:nvSpPr>
        <p:spPr/>
        <p:txBody>
          <a:bodyPr/>
          <a:lstStyle/>
          <a:p>
            <a:fld id="{34CF4AE0-EF5E-4A8F-869E-7564E0C7F5FB}"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Problem Solving Activity #4 </a:t>
            </a:r>
            <a:endParaRPr lang="en-US" sz="3600" dirty="0"/>
          </a:p>
        </p:txBody>
      </p:sp>
      <p:sp>
        <p:nvSpPr>
          <p:cNvPr id="3" name="Content Placeholder 2"/>
          <p:cNvSpPr>
            <a:spLocks noGrp="1"/>
          </p:cNvSpPr>
          <p:nvPr>
            <p:ph idx="1"/>
          </p:nvPr>
        </p:nvSpPr>
        <p:spPr>
          <a:xfrm>
            <a:off x="457200" y="1600201"/>
            <a:ext cx="8229600" cy="3886199"/>
          </a:xfrm>
        </p:spPr>
        <p:txBody>
          <a:bodyPr>
            <a:noAutofit/>
          </a:bodyPr>
          <a:lstStyle/>
          <a:p>
            <a:r>
              <a:rPr lang="en-US" sz="2400" b="1" dirty="0" smtClean="0"/>
              <a:t>Case Study #4- </a:t>
            </a:r>
            <a:r>
              <a:rPr lang="en-US" sz="2400" dirty="0" smtClean="0"/>
              <a:t>Due to Hannah’s diagnosis of PWS, she is currently on a strict caloric diet of 800 calories per day. She is being weighed by the school nurse 1x per week and the weight is recorded in a communication book that is sent home to her parents each day. The past three weeks her weight has increased and she has gained almost 14 pounds. </a:t>
            </a:r>
          </a:p>
          <a:p>
            <a:pPr algn="ctr">
              <a:buNone/>
            </a:pPr>
            <a:r>
              <a:rPr lang="en-US" sz="2400" dirty="0" smtClean="0"/>
              <a:t/>
            </a:r>
            <a:br>
              <a:rPr lang="en-US" sz="2400" dirty="0" smtClean="0"/>
            </a:br>
            <a:r>
              <a:rPr lang="en-US" sz="2400" b="1" dirty="0" smtClean="0">
                <a:solidFill>
                  <a:srgbClr val="FF0000"/>
                </a:solidFill>
              </a:rPr>
              <a:t>What would you do to assist Hannah and her family?  </a:t>
            </a:r>
            <a:endParaRPr lang="en-US" sz="2400" b="1" dirty="0">
              <a:solidFill>
                <a:srgbClr val="FF0000"/>
              </a:solidFill>
            </a:endParaRPr>
          </a:p>
        </p:txBody>
      </p:sp>
      <p:sp>
        <p:nvSpPr>
          <p:cNvPr id="4" name="Slide Number Placeholder 3"/>
          <p:cNvSpPr>
            <a:spLocks noGrp="1"/>
          </p:cNvSpPr>
          <p:nvPr>
            <p:ph type="sldNum" sz="quarter" idx="10"/>
          </p:nvPr>
        </p:nvSpPr>
        <p:spPr/>
        <p:txBody>
          <a:bodyPr/>
          <a:lstStyle/>
          <a:p>
            <a:fld id="{34CF4AE0-EF5E-4A8F-869E-7564E0C7F5FB}"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Contact Information</a:t>
            </a:r>
            <a:endParaRPr lang="en-US" sz="3600" dirty="0"/>
          </a:p>
        </p:txBody>
      </p:sp>
      <p:sp>
        <p:nvSpPr>
          <p:cNvPr id="3" name="Content Placeholder 2"/>
          <p:cNvSpPr>
            <a:spLocks noGrp="1"/>
          </p:cNvSpPr>
          <p:nvPr>
            <p:ph idx="1"/>
          </p:nvPr>
        </p:nvSpPr>
        <p:spPr>
          <a:xfrm>
            <a:off x="457200" y="1600201"/>
            <a:ext cx="8229600" cy="3886199"/>
          </a:xfrm>
        </p:spPr>
        <p:txBody>
          <a:bodyPr>
            <a:noAutofit/>
          </a:bodyPr>
          <a:lstStyle/>
          <a:p>
            <a:r>
              <a:rPr lang="en-US" sz="2000" dirty="0" smtClean="0"/>
              <a:t>PWSA-USA </a:t>
            </a:r>
            <a:br>
              <a:rPr lang="en-US" sz="2000" dirty="0" smtClean="0"/>
            </a:br>
            <a:r>
              <a:rPr lang="en-US" sz="2000" dirty="0" smtClean="0"/>
              <a:t>The Prader-Willi Syndrome Association-USA </a:t>
            </a:r>
            <a:br>
              <a:rPr lang="en-US" sz="2000" dirty="0" smtClean="0"/>
            </a:br>
            <a:r>
              <a:rPr lang="en-US" sz="2000" dirty="0" smtClean="0"/>
              <a:t>8588 Potter Park Drive Suite 500 </a:t>
            </a:r>
            <a:br>
              <a:rPr lang="en-US" sz="2000" dirty="0" smtClean="0"/>
            </a:br>
            <a:r>
              <a:rPr lang="en-US" sz="2000" dirty="0" smtClean="0"/>
              <a:t>Sarasota, Florida 34238 </a:t>
            </a:r>
          </a:p>
          <a:p>
            <a:endParaRPr lang="en-US" sz="2000" dirty="0" smtClean="0"/>
          </a:p>
          <a:p>
            <a:r>
              <a:rPr lang="en-US" sz="2000" dirty="0" smtClean="0"/>
              <a:t>Dr. Amy McTighe </a:t>
            </a:r>
            <a:r>
              <a:rPr lang="en-US" sz="2000" dirty="0" smtClean="0"/>
              <a:t/>
            </a:r>
            <a:br>
              <a:rPr lang="en-US" sz="2000" dirty="0" smtClean="0"/>
            </a:br>
            <a:r>
              <a:rPr lang="en-US" sz="2000" dirty="0" smtClean="0"/>
              <a:t>PWS </a:t>
            </a:r>
            <a:r>
              <a:rPr lang="en-US" sz="2000" smtClean="0"/>
              <a:t>Program Manager </a:t>
            </a:r>
            <a:r>
              <a:rPr lang="en-US" sz="2000" dirty="0" smtClean="0"/>
              <a:t/>
            </a:r>
            <a:br>
              <a:rPr lang="en-US" sz="2000" dirty="0" smtClean="0"/>
            </a:br>
            <a:r>
              <a:rPr lang="en-US" sz="2000" dirty="0" smtClean="0"/>
              <a:t>Educational Coordinator/ Inpatient Teacher </a:t>
            </a:r>
            <a:br>
              <a:rPr lang="en-US" sz="2000" dirty="0" smtClean="0"/>
            </a:br>
            <a:r>
              <a:rPr lang="en-US" sz="2000" dirty="0" smtClean="0"/>
              <a:t>The Hospital at the Children’s Institute of Pittsburgh </a:t>
            </a:r>
            <a:br>
              <a:rPr lang="en-US" sz="2000" dirty="0" smtClean="0"/>
            </a:br>
            <a:r>
              <a:rPr lang="en-US" sz="2000" dirty="0" smtClean="0"/>
              <a:t>Center for Prader-Willi Syndrome </a:t>
            </a:r>
            <a:br>
              <a:rPr lang="en-US" sz="2000" dirty="0" smtClean="0"/>
            </a:br>
            <a:r>
              <a:rPr lang="en-US" sz="2000" dirty="0" smtClean="0"/>
              <a:t>1405 Shady Avenue </a:t>
            </a:r>
            <a:br>
              <a:rPr lang="en-US" sz="2000" dirty="0" smtClean="0"/>
            </a:br>
            <a:r>
              <a:rPr lang="en-US" sz="2000" dirty="0" smtClean="0"/>
              <a:t>Pittsburgh, PA 15217 </a:t>
            </a:r>
            <a:br>
              <a:rPr lang="en-US" sz="2000" dirty="0" smtClean="0"/>
            </a:br>
            <a:r>
              <a:rPr lang="en-US" sz="2000" dirty="0" smtClean="0">
                <a:hlinkClick r:id="rId2"/>
              </a:rPr>
              <a:t>amt@the-institute.org</a:t>
            </a:r>
            <a:r>
              <a:rPr lang="en-US" sz="2000" dirty="0" smtClean="0"/>
              <a:t> </a:t>
            </a:r>
          </a:p>
          <a:p>
            <a:pPr>
              <a:buNone/>
            </a:pPr>
            <a:r>
              <a:rPr lang="en-US" sz="2000" dirty="0" smtClean="0"/>
              <a:t>	(412) 420-2436 </a:t>
            </a:r>
          </a:p>
          <a:p>
            <a:pPr algn="ctr">
              <a:buNone/>
            </a:pPr>
            <a:r>
              <a:rPr lang="en-US" sz="2000" b="1" dirty="0" smtClean="0">
                <a:solidFill>
                  <a:srgbClr val="FF0000"/>
                </a:solidFill>
              </a:rPr>
              <a:t>  </a:t>
            </a:r>
            <a:endParaRPr lang="en-US" sz="2000" b="1" dirty="0">
              <a:solidFill>
                <a:srgbClr val="FF0000"/>
              </a:solidFill>
            </a:endParaRPr>
          </a:p>
        </p:txBody>
      </p:sp>
      <p:sp>
        <p:nvSpPr>
          <p:cNvPr id="4" name="Slide Number Placeholder 3"/>
          <p:cNvSpPr>
            <a:spLocks noGrp="1"/>
          </p:cNvSpPr>
          <p:nvPr>
            <p:ph type="sldNum" sz="quarter" idx="10"/>
          </p:nvPr>
        </p:nvSpPr>
        <p:spPr/>
        <p:txBody>
          <a:bodyPr/>
          <a:lstStyle/>
          <a:p>
            <a:fld id="{34CF4AE0-EF5E-4A8F-869E-7564E0C7F5FB}"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endParaRPr lang="en-US" sz="3600" dirty="0"/>
          </a:p>
        </p:txBody>
      </p:sp>
      <p:sp>
        <p:nvSpPr>
          <p:cNvPr id="3" name="Content Placeholder 2"/>
          <p:cNvSpPr>
            <a:spLocks noGrp="1"/>
          </p:cNvSpPr>
          <p:nvPr>
            <p:ph idx="1"/>
          </p:nvPr>
        </p:nvSpPr>
        <p:spPr>
          <a:xfrm>
            <a:off x="457200" y="1600201"/>
            <a:ext cx="8229600" cy="3886199"/>
          </a:xfrm>
        </p:spPr>
        <p:txBody>
          <a:bodyPr>
            <a:noAutofit/>
          </a:bodyPr>
          <a:lstStyle/>
          <a:p>
            <a:pPr>
              <a:buNone/>
            </a:pPr>
            <a:r>
              <a:rPr lang="en-US" sz="2000" b="1" dirty="0" smtClean="0"/>
              <a:t>PWSA-USA School Folder </a:t>
            </a:r>
          </a:p>
          <a:p>
            <a:r>
              <a:rPr lang="en-US" sz="1800" i="1" dirty="0" smtClean="0"/>
              <a:t>Information for School Staff: Supporting the Student Who Has PWS </a:t>
            </a:r>
            <a:br>
              <a:rPr lang="en-US" sz="1800" i="1" dirty="0" smtClean="0"/>
            </a:br>
            <a:r>
              <a:rPr lang="en-US" sz="1800" i="1" dirty="0" smtClean="0"/>
              <a:t>Information and Important Basic Understanding for Those Working with Students with PWS </a:t>
            </a:r>
          </a:p>
          <a:p>
            <a:r>
              <a:rPr lang="en-US" sz="1800" i="1" dirty="0" smtClean="0"/>
              <a:t>Positive Behavior Strategies- Tips for Educators of Students with PWS </a:t>
            </a:r>
          </a:p>
          <a:p>
            <a:r>
              <a:rPr lang="en-US" sz="1800" i="1" dirty="0" smtClean="0"/>
              <a:t>Homework…A Lesson in Frustration </a:t>
            </a:r>
          </a:p>
          <a:p>
            <a:r>
              <a:rPr lang="en-US" sz="1800" i="1" dirty="0" smtClean="0"/>
              <a:t>Helping Students with PWS Be Safe Around Food in the School Setting </a:t>
            </a:r>
          </a:p>
          <a:p>
            <a:r>
              <a:rPr lang="en-US" sz="1800" i="1" dirty="0" smtClean="0"/>
              <a:t>Attention Teachers: For the Student with PWS Food is NEVER OK in the Classroom! </a:t>
            </a:r>
          </a:p>
          <a:p>
            <a:r>
              <a:rPr lang="en-US" sz="1800" i="1" dirty="0" smtClean="0"/>
              <a:t>Helping with Diet Management- Children with PWS at school </a:t>
            </a:r>
          </a:p>
          <a:p>
            <a:r>
              <a:rPr lang="en-US" sz="1800" i="1" dirty="0" smtClean="0"/>
              <a:t>Key Components for Success with a Child with PWS in a School Setting </a:t>
            </a:r>
          </a:p>
          <a:p>
            <a:r>
              <a:rPr lang="en-US" sz="1800" i="1" dirty="0" smtClean="0"/>
              <a:t>The Student Who Has PWS- Information for Transportation Personnel </a:t>
            </a:r>
          </a:p>
          <a:p>
            <a:pPr>
              <a:buNone/>
            </a:pPr>
            <a:endParaRPr lang="en-US" sz="1800" dirty="0" smtClean="0"/>
          </a:p>
          <a:p>
            <a:pPr algn="ctr">
              <a:buNone/>
            </a:pPr>
            <a:r>
              <a:rPr lang="en-US" sz="1800" b="1" dirty="0" smtClean="0">
                <a:solidFill>
                  <a:srgbClr val="FF0000"/>
                </a:solidFill>
              </a:rPr>
              <a:t>  </a:t>
            </a:r>
            <a:endParaRPr lang="en-US" sz="1800" b="1" dirty="0">
              <a:solidFill>
                <a:srgbClr val="FF0000"/>
              </a:solidFill>
            </a:endParaRPr>
          </a:p>
        </p:txBody>
      </p:sp>
      <p:sp>
        <p:nvSpPr>
          <p:cNvPr id="4" name="Slide Number Placeholder 3"/>
          <p:cNvSpPr>
            <a:spLocks noGrp="1"/>
          </p:cNvSpPr>
          <p:nvPr>
            <p:ph type="sldNum" sz="quarter" idx="10"/>
          </p:nvPr>
        </p:nvSpPr>
        <p:spPr/>
        <p:txBody>
          <a:bodyPr/>
          <a:lstStyle/>
          <a:p>
            <a:fld id="{34CF4AE0-EF5E-4A8F-869E-7564E0C7F5FB}"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Disclaimer</a:t>
            </a:r>
            <a:endParaRPr lang="en-US" dirty="0"/>
          </a:p>
        </p:txBody>
      </p:sp>
      <p:sp>
        <p:nvSpPr>
          <p:cNvPr id="5" name="Content Placeholder 4"/>
          <p:cNvSpPr>
            <a:spLocks noGrp="1"/>
          </p:cNvSpPr>
          <p:nvPr>
            <p:ph idx="1"/>
          </p:nvPr>
        </p:nvSpPr>
        <p:spPr/>
        <p:txBody>
          <a:bodyPr/>
          <a:lstStyle/>
          <a:p>
            <a:pPr indent="0">
              <a:buNone/>
            </a:pPr>
            <a:r>
              <a:rPr lang="en-US" sz="2400" i="1" dirty="0" smtClean="0"/>
              <a:t>The materials included in this training are intended for training and educational purposes only.  Use of these materials is voluntary and they are not intended to replace any professional credentialing, certification, licensure and completion of this training does not infer competency to perform tasks related to other related professional functions.</a:t>
            </a:r>
            <a:endParaRPr lang="en-US" sz="2400" dirty="0" smtClean="0"/>
          </a:p>
          <a:p>
            <a:pPr indent="0">
              <a:buNone/>
            </a:pPr>
            <a:r>
              <a:rPr lang="en-US" sz="1400" i="1" dirty="0" smtClean="0"/>
              <a:t> </a:t>
            </a:r>
            <a:endParaRPr lang="en-US" sz="1400" dirty="0" smtClean="0"/>
          </a:p>
        </p:txBody>
      </p:sp>
      <p:sp>
        <p:nvSpPr>
          <p:cNvPr id="3" name="Slide Number Placeholder 2"/>
          <p:cNvSpPr>
            <a:spLocks noGrp="1"/>
          </p:cNvSpPr>
          <p:nvPr>
            <p:ph type="sldNum" sz="quarter" idx="10"/>
          </p:nvPr>
        </p:nvSpPr>
        <p:spPr/>
        <p:txBody>
          <a:bodyPr/>
          <a:lstStyle/>
          <a:p>
            <a:fld id="{34CF4AE0-EF5E-4A8F-869E-7564E0C7F5FB}"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Disclaimer</a:t>
            </a:r>
            <a:endParaRPr lang="en-US" dirty="0"/>
          </a:p>
        </p:txBody>
      </p:sp>
      <p:sp>
        <p:nvSpPr>
          <p:cNvPr id="5" name="Content Placeholder 4"/>
          <p:cNvSpPr>
            <a:spLocks noGrp="1"/>
          </p:cNvSpPr>
          <p:nvPr>
            <p:ph idx="1"/>
          </p:nvPr>
        </p:nvSpPr>
        <p:spPr>
          <a:xfrm>
            <a:off x="457200" y="1219200"/>
            <a:ext cx="8229600" cy="4525963"/>
          </a:xfrm>
        </p:spPr>
        <p:txBody>
          <a:bodyPr/>
          <a:lstStyle/>
          <a:p>
            <a:pPr indent="0">
              <a:buNone/>
            </a:pPr>
            <a:r>
              <a:rPr lang="en-US" sz="2400" i="1" dirty="0" smtClean="0"/>
              <a:t>While every effort is made to ensure that the training materials are updated with the most recent best practices and developments in the field of focus this may not always be possible.  New developments may occur and it may not be possible to revise training materials immediately.  Additionally, some statements and views in these materials may represent the opinions of the respected authors.  The information in this training is not intended as legal advice and it should not be relied upon for legal purposes.  The Children’s Institute expressly disclaims any liability for any direct or indirect damage resulting from the use of this training as a whole or parts thereof. </a:t>
            </a:r>
            <a:endParaRPr lang="en-US" sz="2400" dirty="0" smtClean="0"/>
          </a:p>
          <a:p>
            <a:endParaRPr lang="en-US" dirty="0"/>
          </a:p>
        </p:txBody>
      </p:sp>
      <p:sp>
        <p:nvSpPr>
          <p:cNvPr id="3" name="Slide Number Placeholder 2"/>
          <p:cNvSpPr>
            <a:spLocks noGrp="1"/>
          </p:cNvSpPr>
          <p:nvPr>
            <p:ph type="sldNum" sz="quarter" idx="10"/>
          </p:nvPr>
        </p:nvSpPr>
        <p:spPr/>
        <p:txBody>
          <a:bodyPr/>
          <a:lstStyle/>
          <a:p>
            <a:fld id="{34CF4AE0-EF5E-4A8F-869E-7564E0C7F5FB}"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How do students with PWS </a:t>
            </a:r>
            <a:br>
              <a:rPr lang="en-US" sz="3600" dirty="0" smtClean="0"/>
            </a:br>
            <a:r>
              <a:rPr lang="en-US" sz="3600" dirty="0" smtClean="0"/>
              <a:t>relate to the IDEA? </a:t>
            </a:r>
            <a:endParaRPr lang="en-US" sz="3600" dirty="0"/>
          </a:p>
        </p:txBody>
      </p:sp>
      <p:sp>
        <p:nvSpPr>
          <p:cNvPr id="5" name="Content Placeholder 4"/>
          <p:cNvSpPr>
            <a:spLocks noGrp="1"/>
          </p:cNvSpPr>
          <p:nvPr>
            <p:ph idx="1"/>
          </p:nvPr>
        </p:nvSpPr>
        <p:spPr>
          <a:xfrm>
            <a:off x="457200" y="1752600"/>
            <a:ext cx="8229600" cy="3733800"/>
          </a:xfrm>
        </p:spPr>
        <p:txBody>
          <a:bodyPr>
            <a:normAutofit/>
          </a:bodyPr>
          <a:lstStyle/>
          <a:p>
            <a:r>
              <a:rPr lang="en-US" sz="2400" b="1" dirty="0" smtClean="0"/>
              <a:t>ALL</a:t>
            </a:r>
            <a:r>
              <a:rPr lang="en-US" sz="2400" dirty="0" smtClean="0"/>
              <a:t> students with disabilities are entitled to a “free appropriate public education” (FAPE) that meets their needs and prepares them for post secondary education, employment, and independent living </a:t>
            </a:r>
          </a:p>
          <a:p>
            <a:r>
              <a:rPr lang="en-US" sz="2400" dirty="0" smtClean="0"/>
              <a:t>PWS meets one of the </a:t>
            </a:r>
            <a:r>
              <a:rPr lang="en-US" sz="2400" b="1" dirty="0" smtClean="0"/>
              <a:t>13 disability categories </a:t>
            </a:r>
            <a:r>
              <a:rPr lang="en-US" sz="2400" dirty="0" smtClean="0"/>
              <a:t>under IDEA (e.g. OHI, ID, multiple disabilities) </a:t>
            </a:r>
          </a:p>
          <a:p>
            <a:r>
              <a:rPr lang="en-US" sz="2400" dirty="0" smtClean="0"/>
              <a:t>Students with PWS have one of the 13 disability categories </a:t>
            </a:r>
            <a:r>
              <a:rPr lang="en-US" sz="2400" b="1" dirty="0" smtClean="0"/>
              <a:t>AND</a:t>
            </a:r>
            <a:r>
              <a:rPr lang="en-US" sz="2400" dirty="0" smtClean="0"/>
              <a:t> the need for specially designed instruction. </a:t>
            </a:r>
          </a:p>
          <a:p>
            <a:endParaRPr lang="en-US" dirty="0"/>
          </a:p>
        </p:txBody>
      </p:sp>
      <p:sp>
        <p:nvSpPr>
          <p:cNvPr id="6" name="Slide Number Placeholder 5"/>
          <p:cNvSpPr>
            <a:spLocks noGrp="1"/>
          </p:cNvSpPr>
          <p:nvPr>
            <p:ph type="sldNum" sz="quarter" idx="10"/>
          </p:nvPr>
        </p:nvSpPr>
        <p:spPr/>
        <p:txBody>
          <a:bodyPr/>
          <a:lstStyle/>
          <a:p>
            <a:fld id="{34CF4AE0-EF5E-4A8F-869E-7564E0C7F5FB}"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dirty="0" smtClean="0"/>
              <a:t>How do students with PWS </a:t>
            </a:r>
            <a:br>
              <a:rPr lang="en-US" sz="3600" dirty="0" smtClean="0"/>
            </a:br>
            <a:r>
              <a:rPr lang="en-US" sz="3600" dirty="0" smtClean="0"/>
              <a:t>relate to the IDEA? </a:t>
            </a:r>
            <a:endParaRPr lang="en-US" sz="3600" dirty="0"/>
          </a:p>
        </p:txBody>
      </p:sp>
      <p:sp>
        <p:nvSpPr>
          <p:cNvPr id="3" name="Content Placeholder 2"/>
          <p:cNvSpPr>
            <a:spLocks noGrp="1"/>
          </p:cNvSpPr>
          <p:nvPr>
            <p:ph idx="1"/>
          </p:nvPr>
        </p:nvSpPr>
        <p:spPr>
          <a:xfrm>
            <a:off x="533400" y="1600200"/>
            <a:ext cx="8229600" cy="3886200"/>
          </a:xfrm>
        </p:spPr>
        <p:txBody>
          <a:bodyPr>
            <a:noAutofit/>
          </a:bodyPr>
          <a:lstStyle/>
          <a:p>
            <a:r>
              <a:rPr lang="en-US" sz="2400" dirty="0" smtClean="0"/>
              <a:t>Remember…..Special education is a </a:t>
            </a:r>
            <a:r>
              <a:rPr lang="en-US" sz="2400" b="1" dirty="0" smtClean="0">
                <a:solidFill>
                  <a:srgbClr val="FF0000"/>
                </a:solidFill>
              </a:rPr>
              <a:t>SERVICE</a:t>
            </a:r>
            <a:r>
              <a:rPr lang="en-US" sz="2400" dirty="0" smtClean="0"/>
              <a:t> not a </a:t>
            </a:r>
            <a:r>
              <a:rPr lang="en-US" sz="2400" b="1" dirty="0" smtClean="0">
                <a:solidFill>
                  <a:srgbClr val="FF0000"/>
                </a:solidFill>
              </a:rPr>
              <a:t>PLACE</a:t>
            </a:r>
            <a:r>
              <a:rPr lang="en-US" sz="2400" dirty="0" smtClean="0"/>
              <a:t>. </a:t>
            </a:r>
          </a:p>
          <a:p>
            <a:r>
              <a:rPr lang="en-US" sz="2400" dirty="0" smtClean="0"/>
              <a:t>Don’t focus on the </a:t>
            </a:r>
            <a:r>
              <a:rPr lang="en-US" sz="2400" b="1" dirty="0" smtClean="0">
                <a:solidFill>
                  <a:srgbClr val="FF0000"/>
                </a:solidFill>
              </a:rPr>
              <a:t>PLACE</a:t>
            </a:r>
            <a:r>
              <a:rPr lang="en-US" sz="2400" dirty="0" smtClean="0"/>
              <a:t> (e.g. life skills, learning support, emotional support, etc.) where a student with PWS is </a:t>
            </a:r>
            <a:r>
              <a:rPr lang="en-US" sz="2400" b="1" dirty="0" smtClean="0">
                <a:solidFill>
                  <a:srgbClr val="FF0000"/>
                </a:solidFill>
              </a:rPr>
              <a:t>NOREPed INTO</a:t>
            </a:r>
            <a:r>
              <a:rPr lang="en-US" sz="2400" dirty="0" smtClean="0"/>
              <a:t>! </a:t>
            </a:r>
          </a:p>
          <a:p>
            <a:r>
              <a:rPr lang="en-US" sz="2400" dirty="0" smtClean="0"/>
              <a:t>Focus on the </a:t>
            </a:r>
            <a:r>
              <a:rPr lang="en-US" sz="2400" b="1" dirty="0" smtClean="0">
                <a:solidFill>
                  <a:srgbClr val="FF0000"/>
                </a:solidFill>
              </a:rPr>
              <a:t>specially designed instruction and related services</a:t>
            </a:r>
            <a:r>
              <a:rPr lang="en-US" sz="2400" dirty="0" smtClean="0">
                <a:solidFill>
                  <a:srgbClr val="FF0000"/>
                </a:solidFill>
              </a:rPr>
              <a:t> </a:t>
            </a:r>
            <a:r>
              <a:rPr lang="en-US" sz="2400" dirty="0" smtClean="0"/>
              <a:t>that the student with PWS needs in order to be successful in the educational environment and when transitioning to adult life. </a:t>
            </a:r>
          </a:p>
        </p:txBody>
      </p:sp>
      <p:sp>
        <p:nvSpPr>
          <p:cNvPr id="4" name="Slide Number Placeholder 3"/>
          <p:cNvSpPr>
            <a:spLocks noGrp="1"/>
          </p:cNvSpPr>
          <p:nvPr>
            <p:ph type="sldNum" sz="quarter" idx="10"/>
          </p:nvPr>
        </p:nvSpPr>
        <p:spPr/>
        <p:txBody>
          <a:bodyPr/>
          <a:lstStyle/>
          <a:p>
            <a:fld id="{34CF4AE0-EF5E-4A8F-869E-7564E0C7F5FB}"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Cognition in Students with PWS</a:t>
            </a:r>
            <a:endParaRPr lang="en-US" sz="3600" dirty="0"/>
          </a:p>
        </p:txBody>
      </p:sp>
      <p:sp>
        <p:nvSpPr>
          <p:cNvPr id="3" name="Content Placeholder 2"/>
          <p:cNvSpPr>
            <a:spLocks noGrp="1"/>
          </p:cNvSpPr>
          <p:nvPr>
            <p:ph idx="1"/>
          </p:nvPr>
        </p:nvSpPr>
        <p:spPr>
          <a:xfrm>
            <a:off x="457200" y="1600201"/>
            <a:ext cx="8229600" cy="3886200"/>
          </a:xfrm>
        </p:spPr>
        <p:txBody>
          <a:bodyPr>
            <a:noAutofit/>
          </a:bodyPr>
          <a:lstStyle/>
          <a:p>
            <a:r>
              <a:rPr lang="en-US" sz="2400" dirty="0" smtClean="0"/>
              <a:t>People with PWS have an IQ that can range between 40 and 105 with an average IQ of 70.</a:t>
            </a:r>
          </a:p>
          <a:p>
            <a:r>
              <a:rPr lang="en-US" sz="2400" dirty="0" smtClean="0"/>
              <a:t>Most are within the MLD range with a minority having severe learning disabilities. </a:t>
            </a:r>
          </a:p>
          <a:p>
            <a:r>
              <a:rPr lang="en-US" sz="2400" dirty="0" smtClean="0"/>
              <a:t>The other minority has the intellectual capability to pass GRE exams, college placement exams, or state assessments at the proficient level. </a:t>
            </a:r>
          </a:p>
          <a:p>
            <a:r>
              <a:rPr lang="en-US" sz="2400" dirty="0" smtClean="0"/>
              <a:t>No research based evidence has been found for the wide </a:t>
            </a:r>
            <a:r>
              <a:rPr lang="en-US" sz="2400" dirty="0" smtClean="0">
                <a:solidFill>
                  <a:srgbClr val="FF0000"/>
                </a:solidFill>
              </a:rPr>
              <a:t>“scatter” </a:t>
            </a:r>
            <a:r>
              <a:rPr lang="en-US" sz="2400" dirty="0" smtClean="0"/>
              <a:t>of cognitive abilities. </a:t>
            </a:r>
            <a:r>
              <a:rPr lang="en-US" sz="2400" dirty="0" smtClean="0">
                <a:solidFill>
                  <a:schemeClr val="tx1"/>
                </a:solidFill>
              </a:rPr>
              <a:t> </a:t>
            </a:r>
          </a:p>
          <a:p>
            <a:pPr lvl="1"/>
            <a:endParaRPr lang="en-US" sz="2400"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Cognition in Students with PWS</a:t>
            </a:r>
            <a:endParaRPr lang="en-US" sz="3600" i="1" dirty="0"/>
          </a:p>
        </p:txBody>
      </p:sp>
      <p:sp>
        <p:nvSpPr>
          <p:cNvPr id="3" name="Content Placeholder 2"/>
          <p:cNvSpPr>
            <a:spLocks noGrp="1"/>
          </p:cNvSpPr>
          <p:nvPr>
            <p:ph idx="1"/>
          </p:nvPr>
        </p:nvSpPr>
        <p:spPr>
          <a:xfrm>
            <a:off x="457200" y="1600201"/>
            <a:ext cx="8305800" cy="3733800"/>
          </a:xfrm>
        </p:spPr>
        <p:txBody>
          <a:bodyPr>
            <a:noAutofit/>
          </a:bodyPr>
          <a:lstStyle/>
          <a:p>
            <a:r>
              <a:rPr lang="en-US" sz="2400" dirty="0" smtClean="0"/>
              <a:t>It is important to note that many students with PWS do not perform up to their </a:t>
            </a:r>
            <a:r>
              <a:rPr lang="en-US" sz="2400" b="1" dirty="0" smtClean="0">
                <a:solidFill>
                  <a:srgbClr val="FF0000"/>
                </a:solidFill>
              </a:rPr>
              <a:t>“tested” </a:t>
            </a:r>
            <a:r>
              <a:rPr lang="en-US" sz="2400" dirty="0" smtClean="0"/>
              <a:t>level of ability because of developmental delay at an </a:t>
            </a:r>
            <a:r>
              <a:rPr lang="en-US" sz="2400" b="1" dirty="0" smtClean="0">
                <a:solidFill>
                  <a:srgbClr val="FF0000"/>
                </a:solidFill>
              </a:rPr>
              <a:t>emotional</a:t>
            </a:r>
            <a:r>
              <a:rPr lang="en-US" sz="2400" dirty="0" smtClean="0"/>
              <a:t> or </a:t>
            </a:r>
            <a:r>
              <a:rPr lang="en-US" sz="2400" b="1" dirty="0" smtClean="0">
                <a:solidFill>
                  <a:srgbClr val="FF0000"/>
                </a:solidFill>
              </a:rPr>
              <a:t>social level</a:t>
            </a:r>
            <a:r>
              <a:rPr lang="en-US" sz="2400" dirty="0" smtClean="0"/>
              <a:t>. </a:t>
            </a:r>
          </a:p>
          <a:p>
            <a:r>
              <a:rPr lang="en-US" sz="2400" dirty="0" smtClean="0"/>
              <a:t>The student with PWS has an insatiable appetite and regardless of there</a:t>
            </a:r>
            <a:r>
              <a:rPr lang="en-US" sz="2400" dirty="0" smtClean="0">
                <a:solidFill>
                  <a:schemeClr val="tx1"/>
                </a:solidFill>
              </a:rPr>
              <a:t> </a:t>
            </a:r>
            <a:r>
              <a:rPr lang="en-US" sz="2400" b="1" dirty="0" smtClean="0">
                <a:solidFill>
                  <a:srgbClr val="FF0000"/>
                </a:solidFill>
              </a:rPr>
              <a:t>cognitive</a:t>
            </a:r>
            <a:r>
              <a:rPr lang="en-US" sz="2400" dirty="0" smtClean="0">
                <a:solidFill>
                  <a:schemeClr val="tx1"/>
                </a:solidFill>
              </a:rPr>
              <a:t> </a:t>
            </a:r>
            <a:r>
              <a:rPr lang="en-US" sz="2400" dirty="0" smtClean="0"/>
              <a:t>level will </a:t>
            </a:r>
            <a:r>
              <a:rPr lang="en-US" sz="2400" b="1" dirty="0" smtClean="0">
                <a:solidFill>
                  <a:srgbClr val="FF0000"/>
                </a:solidFill>
              </a:rPr>
              <a:t>NEVER</a:t>
            </a:r>
            <a:r>
              <a:rPr lang="en-US" sz="2400" dirty="0" smtClean="0">
                <a:solidFill>
                  <a:schemeClr val="tx1"/>
                </a:solidFill>
              </a:rPr>
              <a:t> </a:t>
            </a:r>
            <a:r>
              <a:rPr lang="en-US" sz="2400" dirty="0" smtClean="0"/>
              <a:t>have control of their craving for food. </a:t>
            </a:r>
          </a:p>
          <a:p>
            <a:pPr lvl="0"/>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Cognition in Students with PWS</a:t>
            </a:r>
            <a:endParaRPr lang="en-US" sz="3600" dirty="0"/>
          </a:p>
        </p:txBody>
      </p:sp>
      <p:sp>
        <p:nvSpPr>
          <p:cNvPr id="3" name="Content Placeholder 2"/>
          <p:cNvSpPr>
            <a:spLocks noGrp="1"/>
          </p:cNvSpPr>
          <p:nvPr>
            <p:ph idx="1"/>
          </p:nvPr>
        </p:nvSpPr>
        <p:spPr/>
        <p:txBody>
          <a:bodyPr/>
          <a:lstStyle/>
          <a:p>
            <a:r>
              <a:rPr lang="en-US" sz="2400" dirty="0" smtClean="0"/>
              <a:t>Educational settings where students with PWS are placed reflect many variations. </a:t>
            </a:r>
          </a:p>
          <a:p>
            <a:r>
              <a:rPr lang="en-US" sz="2400" dirty="0" smtClean="0"/>
              <a:t>There appears to be a gradual shift from inclusive environments to special needs schools or self contained classrooms as the child gets older. </a:t>
            </a:r>
          </a:p>
          <a:p>
            <a:r>
              <a:rPr lang="en-US" sz="2400" dirty="0" smtClean="0"/>
              <a:t>Behavioral difficulties and food exposure in the school setting becomes a factor </a:t>
            </a:r>
          </a:p>
          <a:p>
            <a:r>
              <a:rPr lang="en-US" sz="2400" dirty="0" smtClean="0"/>
              <a:t>More importantly schools ability to understand and handle the complexity of the syndrome. </a:t>
            </a:r>
          </a:p>
        </p:txBody>
      </p:sp>
      <p:sp>
        <p:nvSpPr>
          <p:cNvPr id="4" name="Slide Number Placeholder 3"/>
          <p:cNvSpPr>
            <a:spLocks noGrp="1"/>
          </p:cNvSpPr>
          <p:nvPr>
            <p:ph type="sldNum" sz="quarter" idx="10"/>
          </p:nvPr>
        </p:nvSpPr>
        <p:spPr/>
        <p:txBody>
          <a:bodyPr/>
          <a:lstStyle/>
          <a:p>
            <a:fld id="{34CF4AE0-EF5E-4A8F-869E-7564E0C7F5FB}"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Cognition in Students with PWS</a:t>
            </a:r>
            <a:endParaRPr lang="en-US" sz="3600" dirty="0"/>
          </a:p>
        </p:txBody>
      </p:sp>
      <p:sp>
        <p:nvSpPr>
          <p:cNvPr id="3" name="Content Placeholder 2"/>
          <p:cNvSpPr>
            <a:spLocks noGrp="1"/>
          </p:cNvSpPr>
          <p:nvPr>
            <p:ph idx="1"/>
          </p:nvPr>
        </p:nvSpPr>
        <p:spPr/>
        <p:txBody>
          <a:bodyPr>
            <a:normAutofit/>
          </a:bodyPr>
          <a:lstStyle/>
          <a:p>
            <a:r>
              <a:rPr lang="en-US" sz="2600" dirty="0" smtClean="0"/>
              <a:t>There is little evidence to support the theory that the more able the child, the less problematic their behavior is likely to be. </a:t>
            </a:r>
          </a:p>
          <a:p>
            <a:r>
              <a:rPr lang="en-US" sz="2600" dirty="0" smtClean="0"/>
              <a:t>A higher IQ does not seem to be a protective factor against significant behavioral problems in PWS. </a:t>
            </a:r>
          </a:p>
          <a:p>
            <a:r>
              <a:rPr lang="en-US" sz="2600" dirty="0" smtClean="0"/>
              <a:t>Many students with PWS can have a higher IQ, but find it very difficult to engage in safe behaviors when angry </a:t>
            </a:r>
            <a:r>
              <a:rPr lang="en-US" sz="2600" smtClean="0"/>
              <a:t>or upset.   </a:t>
            </a:r>
            <a:endParaRPr lang="en-US" sz="2600" dirty="0" smtClean="0"/>
          </a:p>
          <a:p>
            <a:pPr lvl="0"/>
            <a:endParaRPr lang="en-US" dirty="0"/>
          </a:p>
          <a:p>
            <a:pPr marL="0">
              <a:buNone/>
            </a:pPr>
            <a:endParaRPr lang="en-US" dirty="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nter for PW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Center for PWS</Template>
  <TotalTime>1304</TotalTime>
  <Words>2311</Words>
  <Application>Microsoft Office PowerPoint</Application>
  <PresentationFormat>On-screen Show (4:3)</PresentationFormat>
  <Paragraphs>203</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Center for PWS</vt:lpstr>
      <vt:lpstr>Slide 1</vt:lpstr>
      <vt:lpstr>Supporting Students with PWS in the School Setting </vt:lpstr>
      <vt:lpstr>Agenda</vt:lpstr>
      <vt:lpstr>How do students with PWS  relate to the IDEA? </vt:lpstr>
      <vt:lpstr>How do students with PWS  relate to the IDEA? </vt:lpstr>
      <vt:lpstr>Cognition in Students with PWS</vt:lpstr>
      <vt:lpstr>Cognition in Students with PWS</vt:lpstr>
      <vt:lpstr>Cognition in Students with PWS</vt:lpstr>
      <vt:lpstr>Cognition in Students with PWS</vt:lpstr>
      <vt:lpstr>Strengths for Students with PWS</vt:lpstr>
      <vt:lpstr>Weaknesses for Students with PWS</vt:lpstr>
      <vt:lpstr>Weaknesses for Students with PWS</vt:lpstr>
      <vt:lpstr>Special Considerations  for Students with PWS</vt:lpstr>
      <vt:lpstr>Present Levels of Academic Achievement and Functional Performance </vt:lpstr>
      <vt:lpstr>Present Levels - Transitions</vt:lpstr>
      <vt:lpstr>Present Levels - Transitions</vt:lpstr>
      <vt:lpstr>How the student’s disability affects involvement and process in the general education curriculum? </vt:lpstr>
      <vt:lpstr>Measurable Annual Goals and Short Term Objectives  </vt:lpstr>
      <vt:lpstr>Program Modifications and Specially Designed Instruction </vt:lpstr>
      <vt:lpstr>Program Modifications and Specially Designed Instruction </vt:lpstr>
      <vt:lpstr>Program Modifications and Specially Designed Instruction </vt:lpstr>
      <vt:lpstr>Program Modifications and Specially Designed Instruction </vt:lpstr>
      <vt:lpstr>Program Modifications and Specially Designed Instruction </vt:lpstr>
      <vt:lpstr>Program Modifications and Specially Designed Instruction </vt:lpstr>
      <vt:lpstr>Program Modifications and Specially Designed Instruction </vt:lpstr>
      <vt:lpstr>Program Modifications and Specially Designed Instruction </vt:lpstr>
      <vt:lpstr>Supports for School Personnel </vt:lpstr>
      <vt:lpstr>Problem Solving Activity #1 </vt:lpstr>
      <vt:lpstr>Problem Solving Activity #2 </vt:lpstr>
      <vt:lpstr>Problem Solving Activity #3 </vt:lpstr>
      <vt:lpstr>Problem Solving Activity #4 </vt:lpstr>
      <vt:lpstr>Contact Information</vt:lpstr>
      <vt:lpstr>Resources</vt:lpstr>
      <vt:lpstr>Disclaimer</vt:lpstr>
      <vt:lpstr>Disclaimer</vt:lpstr>
      <vt:lpstr>Slide 36</vt:lpstr>
    </vt:vector>
  </TitlesOfParts>
  <Company>The Children's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hlo</dc:creator>
  <cp:lastModifiedBy>amt</cp:lastModifiedBy>
  <cp:revision>137</cp:revision>
  <dcterms:created xsi:type="dcterms:W3CDTF">2014-06-03T20:20:38Z</dcterms:created>
  <dcterms:modified xsi:type="dcterms:W3CDTF">2016-11-08T19:06:55Z</dcterms:modified>
</cp:coreProperties>
</file>